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8.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0.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1.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1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1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1" r:id="rId2"/>
    <p:sldMasterId id="2147483673" r:id="rId3"/>
    <p:sldMasterId id="2147483657" r:id="rId4"/>
    <p:sldMasterId id="2147483675" r:id="rId5"/>
    <p:sldMasterId id="2147483659" r:id="rId6"/>
    <p:sldMasterId id="2147483677" r:id="rId7"/>
    <p:sldMasterId id="2147483653" r:id="rId8"/>
    <p:sldMasterId id="2147483665" r:id="rId9"/>
    <p:sldMasterId id="2147483661" r:id="rId10"/>
    <p:sldMasterId id="2147483667" r:id="rId11"/>
    <p:sldMasterId id="2147483655" r:id="rId12"/>
    <p:sldMasterId id="2147483669" r:id="rId13"/>
    <p:sldMasterId id="2147483663" r:id="rId14"/>
  </p:sldMasterIdLst>
  <p:sldIdLst>
    <p:sldId id="256" r:id="rId15"/>
  </p:sldIdLst>
  <p:sldSz cx="15122525" cy="10693400"/>
  <p:notesSz cx="10234613" cy="14663738"/>
  <p:defaultText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61">
          <p15:clr>
            <a:srgbClr val="A4A3A4"/>
          </p15:clr>
        </p15:guide>
        <p15:guide id="2" orient="horz" pos="2030">
          <p15:clr>
            <a:srgbClr val="A4A3A4"/>
          </p15:clr>
        </p15:guide>
        <p15:guide id="3" orient="horz" pos="760">
          <p15:clr>
            <a:srgbClr val="A4A3A4"/>
          </p15:clr>
        </p15:guide>
        <p15:guide id="4" orient="horz" pos="1894">
          <p15:clr>
            <a:srgbClr val="A4A3A4"/>
          </p15:clr>
        </p15:guide>
        <p15:guide id="5" orient="horz" pos="6022">
          <p15:clr>
            <a:srgbClr val="A4A3A4"/>
          </p15:clr>
        </p15:guide>
        <p15:guide id="6" pos="4650">
          <p15:clr>
            <a:srgbClr val="A4A3A4"/>
          </p15:clr>
        </p15:guide>
        <p15:guide id="7" pos="9276">
          <p15:clr>
            <a:srgbClr val="A4A3A4"/>
          </p15:clr>
        </p15:guide>
        <p15:guide id="8" pos="4876">
          <p15:clr>
            <a:srgbClr val="A4A3A4"/>
          </p15:clr>
        </p15:guide>
        <p15:guide id="9" pos="250">
          <p15:clr>
            <a:srgbClr val="A4A3A4"/>
          </p15:clr>
        </p15:guide>
        <p15:guide id="10" pos="3107">
          <p15:clr>
            <a:srgbClr val="A4A3A4"/>
          </p15:clr>
        </p15:guide>
        <p15:guide id="11" pos="3334">
          <p15:clr>
            <a:srgbClr val="A4A3A4"/>
          </p15:clr>
        </p15:guide>
        <p15:guide id="12" pos="6192">
          <p15:clr>
            <a:srgbClr val="A4A3A4"/>
          </p15:clr>
        </p15:guide>
        <p15:guide id="13" pos="6419">
          <p15:clr>
            <a:srgbClr val="A4A3A4"/>
          </p15:clr>
        </p15:guide>
        <p15:guide id="14" pos="2336">
          <p15:clr>
            <a:srgbClr val="A4A3A4"/>
          </p15:clr>
        </p15:guide>
        <p15:guide id="15" pos="2563">
          <p15:clr>
            <a:srgbClr val="A4A3A4"/>
          </p15:clr>
        </p15:guide>
        <p15:guide id="16" pos="6963">
          <p15:clr>
            <a:srgbClr val="A4A3A4"/>
          </p15:clr>
        </p15:guide>
        <p15:guide id="17" pos="71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75" autoAdjust="0"/>
    <p:restoredTop sz="94660"/>
  </p:normalViewPr>
  <p:slideViewPr>
    <p:cSldViewPr showGuides="1">
      <p:cViewPr>
        <p:scale>
          <a:sx n="100" d="100"/>
          <a:sy n="100" d="100"/>
        </p:scale>
        <p:origin x="1098" y="1734"/>
      </p:cViewPr>
      <p:guideLst>
        <p:guide orient="horz" pos="261"/>
        <p:guide orient="horz" pos="2030"/>
        <p:guide orient="horz" pos="760"/>
        <p:guide orient="horz" pos="1894"/>
        <p:guide orient="horz" pos="6022"/>
        <p:guide pos="4650"/>
        <p:guide pos="9276"/>
        <p:guide pos="4876"/>
        <p:guide pos="250"/>
        <p:guide pos="3107"/>
        <p:guide pos="3334"/>
        <p:guide pos="6192"/>
        <p:guide pos="6419"/>
        <p:guide pos="2336"/>
        <p:guide pos="2563"/>
        <p:guide pos="6963"/>
        <p:guide pos="71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1.xml"/><Relationship Id="rId10" Type="http://schemas.openxmlformats.org/officeDocument/2006/relationships/slideMaster" Target="slideMasters/slideMaster10.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0"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Tree>
    <p:extLst>
      <p:ext uri="{BB962C8B-B14F-4D97-AF65-F5344CB8AC3E}">
        <p14:creationId xmlns:p14="http://schemas.microsoft.com/office/powerpoint/2010/main" val="408936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7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7" name="Textfeld 1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41"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42"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7"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298235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431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7" name="Textfeld 1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41"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42"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7"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2085784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4582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7" name="Textfeld 2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3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9"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4"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153234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334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7" name="Textfeld 2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3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9"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4"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1798263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763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10944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3109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2727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864926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377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7298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280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292938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3434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1201579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19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9"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209731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2004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9"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141858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78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167553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6405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0872421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682895413"/>
      </p:ext>
    </p:extLst>
  </p:cSld>
  <p:clrMap bg1="lt1" tx1="dk1" bg2="lt2" tx2="dk2" accent1="accent1" accent2="accent2" accent3="accent3" accent4="accent4" accent5="accent5" accent6="accent6" hlink="hlink" folHlink="folHlink"/>
  <p:sldLayoutIdLst>
    <p:sldLayoutId id="2147483652" r:id="rId1"/>
    <p:sldLayoutId id="2147483686"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0730" y="3209453"/>
            <a:ext cx="1433492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845544617"/>
      </p:ext>
    </p:extLst>
  </p:cSld>
  <p:clrMap bg1="lt1" tx1="dk1" bg2="lt2" tx2="dk2" accent1="accent1" accent2="accent2" accent3="accent3" accent4="accent4" accent5="accent5" accent6="accent6" hlink="hlink" folHlink="folHlink"/>
  <p:sldLayoutIdLst>
    <p:sldLayoutId id="2147483662" r:id="rId1"/>
    <p:sldLayoutId id="2147483681"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0730" y="3209453"/>
            <a:ext cx="1433492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408550413"/>
      </p:ext>
    </p:extLst>
  </p:cSld>
  <p:clrMap bg1="lt1" tx1="dk1" bg2="lt2" tx2="dk2" accent1="accent1" accent2="accent2" accent3="accent3" accent4="accent4" accent5="accent5" accent6="accent6" hlink="hlink" folHlink="folHlink"/>
  <p:sldLayoutIdLst>
    <p:sldLayoutId id="2147483668" r:id="rId1"/>
    <p:sldLayoutId id="2147483682"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1" y="3222625"/>
            <a:ext cx="14329650"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39442300"/>
      </p:ext>
    </p:extLst>
  </p:cSld>
  <p:clrMap bg1="lt1" tx1="dk1" bg2="lt2" tx2="dk2" accent1="accent1" accent2="accent2" accent3="accent3" accent4="accent4" accent5="accent5" accent6="accent6" hlink="hlink" folHlink="folHlink"/>
  <p:sldLayoutIdLst>
    <p:sldLayoutId id="2147483656" r:id="rId1"/>
    <p:sldLayoutId id="2147483683"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1" y="3222625"/>
            <a:ext cx="14329650"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220244780"/>
      </p:ext>
    </p:extLst>
  </p:cSld>
  <p:clrMap bg1="lt1" tx1="dk1" bg2="lt2" tx2="dk2" accent1="accent1" accent2="accent2" accent3="accent3" accent4="accent4" accent5="accent5" accent6="accent6" hlink="hlink" folHlink="folHlink"/>
  <p:sldLayoutIdLst>
    <p:sldLayoutId id="2147483670" r:id="rId1"/>
    <p:sldLayoutId id="2147483684"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911169874"/>
      </p:ext>
    </p:extLst>
  </p:cSld>
  <p:clrMap bg1="lt1" tx1="dk1" bg2="lt2" tx2="dk2" accent1="accent1" accent2="accent2" accent3="accent3" accent4="accent4" accent5="accent5" accent6="accent6" hlink="hlink" folHlink="folHlink"/>
  <p:sldLayoutIdLst>
    <p:sldLayoutId id="2147483664" r:id="rId1"/>
    <p:sldLayoutId id="2147483685"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1296982842"/>
      </p:ext>
    </p:extLst>
  </p:cSld>
  <p:clrMap bg1="lt1" tx1="dk1" bg2="lt2" tx2="dk2" accent1="accent1" accent2="accent2" accent3="accent3" accent4="accent4" accent5="accent5" accent6="accent6" hlink="hlink" folHlink="folHlink"/>
  <p:sldLayoutIdLst>
    <p:sldLayoutId id="2147483672" r:id="rId1"/>
    <p:sldLayoutId id="2147483687"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101858329"/>
      </p:ext>
    </p:extLst>
  </p:cSld>
  <p:clrMap bg1="lt1" tx1="dk1" bg2="lt2" tx2="dk2" accent1="accent1" accent2="accent2" accent3="accent3" accent4="accent4" accent5="accent5" accent6="accent6" hlink="hlink" folHlink="folHlink"/>
  <p:sldLayoutIdLst>
    <p:sldLayoutId id="2147483674" r:id="rId1"/>
    <p:sldLayoutId id="2147483688"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1652694432"/>
      </p:ext>
    </p:extLst>
  </p:cSld>
  <p:clrMap bg1="lt1" tx1="dk1" bg2="lt2" tx2="dk2" accent1="accent1" accent2="accent2" accent3="accent3" accent4="accent4" accent5="accent5" accent6="accent6" hlink="hlink" folHlink="folHlink"/>
  <p:sldLayoutIdLst>
    <p:sldLayoutId id="2147483658" r:id="rId1"/>
    <p:sldLayoutId id="2147483689"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28559743"/>
      </p:ext>
    </p:extLst>
  </p:cSld>
  <p:clrMap bg1="lt1" tx1="dk1" bg2="lt2" tx2="dk2" accent1="accent1" accent2="accent2" accent3="accent3" accent4="accent4" accent5="accent5" accent6="accent6" hlink="hlink" folHlink="folHlink"/>
  <p:sldLayoutIdLst>
    <p:sldLayoutId id="2147483676" r:id="rId1"/>
    <p:sldLayoutId id="2147483690"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875" y="3222625"/>
            <a:ext cx="14328775"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107248596"/>
      </p:ext>
    </p:extLst>
  </p:cSld>
  <p:clrMap bg1="lt1" tx1="dk1" bg2="lt2" tx2="dk2" accent1="accent1" accent2="accent2" accent3="accent3" accent4="accent4" accent5="accent5" accent6="accent6" hlink="hlink" folHlink="folHlink"/>
  <p:sldLayoutIdLst>
    <p:sldLayoutId id="2147483660" r:id="rId1"/>
    <p:sldLayoutId id="2147483691"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875" y="3222625"/>
            <a:ext cx="14328775"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795783418"/>
      </p:ext>
    </p:extLst>
  </p:cSld>
  <p:clrMap bg1="lt1" tx1="dk1" bg2="lt2" tx2="dk2" accent1="accent1" accent2="accent2" accent3="accent3" accent4="accent4" accent5="accent5" accent6="accent6" hlink="hlink" folHlink="folHlink"/>
  <p:sldLayoutIdLst>
    <p:sldLayoutId id="2147483678" r:id="rId1"/>
    <p:sldLayoutId id="2147483692"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000"/>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8"/>
            <a:ext cx="1432965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8"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772611761"/>
      </p:ext>
    </p:extLst>
  </p:cSld>
  <p:clrMap bg1="lt1" tx1="dk1" bg2="lt2" tx2="dk2" accent1="accent1" accent2="accent2" accent3="accent3" accent4="accent4" accent5="accent5" accent6="accent6" hlink="hlink" folHlink="folHlink"/>
  <p:sldLayoutIdLst>
    <p:sldLayoutId id="2147483654" r:id="rId1"/>
    <p:sldLayoutId id="2147483679"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000"/>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8"/>
            <a:ext cx="1432965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8"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237064788"/>
      </p:ext>
    </p:extLst>
  </p:cSld>
  <p:clrMap bg1="lt1" tx1="dk1" bg2="lt2" tx2="dk2" accent1="accent1" accent2="accent2" accent3="accent3" accent4="accent4" accent5="accent5" accent6="accent6" hlink="hlink" folHlink="folHlink"/>
  <p:sldLayoutIdLst>
    <p:sldLayoutId id="2147483666" r:id="rId1"/>
    <p:sldLayoutId id="2147483680"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platzhalter 3"/>
          <p:cNvSpPr txBox="1">
            <a:spLocks/>
          </p:cNvSpPr>
          <p:nvPr/>
        </p:nvSpPr>
        <p:spPr>
          <a:xfrm>
            <a:off x="398403" y="6392915"/>
            <a:ext cx="4535488" cy="3956242"/>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The following method is applied twice, once for the left and once for right eye. Therefore, the final result are two different panoramas. For meeting the required image format for the Google Cardboard, the panorama of the left eye is stacked on top of the right.</a:t>
            </a:r>
            <a:br>
              <a:rPr lang="en-US" dirty="0"/>
            </a:br>
            <a:r>
              <a:rPr lang="en-US" dirty="0"/>
              <a:t>The main idea of the </a:t>
            </a:r>
            <a:r>
              <a:rPr lang="en-US" dirty="0" err="1"/>
              <a:t>stitchting</a:t>
            </a:r>
            <a:r>
              <a:rPr lang="en-US" dirty="0"/>
              <a:t> procedure is to compute for each pixel the horizontal angle </a:t>
            </a:r>
            <a:r>
              <a:rPr lang="el-GR" dirty="0"/>
              <a:t>ϴ</a:t>
            </a:r>
            <a:r>
              <a:rPr lang="en-US" dirty="0"/>
              <a:t> and vertical angle </a:t>
            </a:r>
            <a:r>
              <a:rPr lang="el-GR" dirty="0"/>
              <a:t>Φ</a:t>
            </a:r>
            <a:r>
              <a:rPr lang="en-US" dirty="0"/>
              <a:t> of the corresponding camera ray with respect to the camera center (see figure 1).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Based on the computed flow values of the neighboring camera, the new position (</a:t>
            </a:r>
            <a:r>
              <a:rPr lang="el-GR" dirty="0"/>
              <a:t>ϴ</a:t>
            </a:r>
            <a:r>
              <a:rPr lang="de-CH" dirty="0"/>
              <a:t>’,</a:t>
            </a:r>
            <a:r>
              <a:rPr lang="el-GR" dirty="0"/>
              <a:t> Φ</a:t>
            </a:r>
            <a:r>
              <a:rPr lang="de-CH" dirty="0"/>
              <a:t>’</a:t>
            </a:r>
            <a:r>
              <a:rPr lang="en-US" dirty="0"/>
              <a:t>) of the same pixel are calculated. The values of the pixels in between the original and the shifted pixel are obtained by a simple interpolation. All the RGB- values of the pixels are stored in the new panorama image at the corresponding position, (</a:t>
            </a:r>
            <a:r>
              <a:rPr lang="el-GR" dirty="0"/>
              <a:t>ϴ</a:t>
            </a:r>
            <a:r>
              <a:rPr lang="de-CH" dirty="0"/>
              <a:t>,</a:t>
            </a:r>
            <a:r>
              <a:rPr lang="el-GR" dirty="0"/>
              <a:t> Φ</a:t>
            </a:r>
            <a:r>
              <a:rPr lang="en-US" dirty="0"/>
              <a:t>), (</a:t>
            </a:r>
            <a:r>
              <a:rPr lang="el-GR" dirty="0"/>
              <a:t>ϴ</a:t>
            </a:r>
            <a:r>
              <a:rPr lang="de-CH" dirty="0"/>
              <a:t>’,</a:t>
            </a:r>
            <a:r>
              <a:rPr lang="el-GR" dirty="0"/>
              <a:t> Φ</a:t>
            </a:r>
            <a:r>
              <a:rPr lang="de-CH" dirty="0"/>
              <a:t>’</a:t>
            </a:r>
            <a:r>
              <a:rPr lang="en-US" dirty="0"/>
              <a:t>) or at one of the interpolated positions.</a:t>
            </a:r>
          </a:p>
        </p:txBody>
      </p:sp>
      <p:sp>
        <p:nvSpPr>
          <p:cNvPr id="20" name="Textplatzhalter 8"/>
          <p:cNvSpPr txBox="1">
            <a:spLocks/>
          </p:cNvSpPr>
          <p:nvPr/>
        </p:nvSpPr>
        <p:spPr>
          <a:xfrm>
            <a:off x="5292725" y="3481119"/>
            <a:ext cx="4537075" cy="6868038"/>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b="1" dirty="0"/>
              <a:t>Results</a:t>
            </a:r>
          </a:p>
          <a:p>
            <a:r>
              <a:rPr lang="en-US" dirty="0"/>
              <a:t>The result of the described method are omni-directional stereo images, which can be viewed in the Google Cardboard. An example of such a omnidirectional stereo image, which consists of two stacked panoramas, can be seen in figure 2.</a:t>
            </a:r>
          </a:p>
          <a:p>
            <a:endParaRPr lang="en-US"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r>
              <a:rPr lang="en-US" b="1" dirty="0"/>
              <a:t>Discussion</a:t>
            </a:r>
          </a:p>
          <a:p>
            <a:r>
              <a:rPr lang="de-CH" dirty="0" err="1"/>
              <a:t>We</a:t>
            </a:r>
            <a:r>
              <a:rPr lang="de-CH" dirty="0"/>
              <a:t> </a:t>
            </a:r>
            <a:r>
              <a:rPr lang="de-CH" dirty="0" err="1"/>
              <a:t>were</a:t>
            </a:r>
            <a:r>
              <a:rPr lang="de-CH" dirty="0"/>
              <a:t> not </a:t>
            </a:r>
            <a:r>
              <a:rPr lang="de-CH" dirty="0" err="1"/>
              <a:t>able</a:t>
            </a:r>
            <a:r>
              <a:rPr lang="de-CH" dirty="0"/>
              <a:t> </a:t>
            </a:r>
            <a:r>
              <a:rPr lang="de-CH" dirty="0" err="1"/>
              <a:t>to</a:t>
            </a:r>
            <a:r>
              <a:rPr lang="de-CH" dirty="0"/>
              <a:t> </a:t>
            </a:r>
            <a:r>
              <a:rPr lang="de-CH" dirty="0" err="1"/>
              <a:t>produce</a:t>
            </a:r>
            <a:r>
              <a:rPr lang="de-CH" dirty="0"/>
              <a:t> </a:t>
            </a:r>
            <a:r>
              <a:rPr lang="de-CH" dirty="0" err="1"/>
              <a:t>panoramas</a:t>
            </a:r>
            <a:r>
              <a:rPr lang="de-CH" dirty="0"/>
              <a:t> </a:t>
            </a:r>
            <a:r>
              <a:rPr lang="de-CH" dirty="0" err="1"/>
              <a:t>with</a:t>
            </a:r>
            <a:r>
              <a:rPr lang="de-CH" dirty="0"/>
              <a:t> </a:t>
            </a:r>
            <a:r>
              <a:rPr lang="de-CH" dirty="0" err="1"/>
              <a:t>the</a:t>
            </a:r>
            <a:r>
              <a:rPr lang="de-CH" dirty="0"/>
              <a:t> same high </a:t>
            </a:r>
            <a:r>
              <a:rPr lang="de-CH" dirty="0" err="1" smtClean="0"/>
              <a:t>quality</a:t>
            </a:r>
            <a:r>
              <a:rPr lang="de-CH" dirty="0" smtClean="0"/>
              <a:t> </a:t>
            </a:r>
            <a:r>
              <a:rPr lang="de-CH" dirty="0" err="1"/>
              <a:t>as</a:t>
            </a:r>
            <a:r>
              <a:rPr lang="de-CH" dirty="0"/>
              <a:t> in Jump. </a:t>
            </a:r>
            <a:r>
              <a:rPr lang="de-CH" dirty="0" err="1"/>
              <a:t>One</a:t>
            </a:r>
            <a:r>
              <a:rPr lang="de-CH" dirty="0"/>
              <a:t> </a:t>
            </a:r>
            <a:r>
              <a:rPr lang="de-CH" dirty="0" err="1"/>
              <a:t>reason</a:t>
            </a:r>
            <a:r>
              <a:rPr lang="de-CH" dirty="0"/>
              <a:t> </a:t>
            </a:r>
            <a:r>
              <a:rPr lang="de-CH" dirty="0" err="1"/>
              <a:t>for</a:t>
            </a:r>
            <a:r>
              <a:rPr lang="de-CH" dirty="0"/>
              <a:t> </a:t>
            </a:r>
            <a:r>
              <a:rPr lang="de-CH" dirty="0" err="1"/>
              <a:t>this</a:t>
            </a:r>
            <a:r>
              <a:rPr lang="de-CH" dirty="0"/>
              <a:t> </a:t>
            </a:r>
            <a:r>
              <a:rPr lang="de-CH" dirty="0" err="1"/>
              <a:t>is</a:t>
            </a:r>
            <a:r>
              <a:rPr lang="de-CH" dirty="0"/>
              <a:t> </a:t>
            </a:r>
            <a:r>
              <a:rPr lang="de-CH" dirty="0" err="1"/>
              <a:t>that</a:t>
            </a:r>
            <a:r>
              <a:rPr lang="de-CH" dirty="0"/>
              <a:t> </a:t>
            </a:r>
            <a:r>
              <a:rPr lang="de-CH" dirty="0" err="1"/>
              <a:t>we</a:t>
            </a:r>
            <a:r>
              <a:rPr lang="de-CH" dirty="0"/>
              <a:t> </a:t>
            </a:r>
            <a:r>
              <a:rPr lang="de-CH" dirty="0" err="1"/>
              <a:t>used</a:t>
            </a:r>
            <a:r>
              <a:rPr lang="de-CH" dirty="0"/>
              <a:t> a </a:t>
            </a:r>
            <a:r>
              <a:rPr lang="de-CH" dirty="0" err="1"/>
              <a:t>much</a:t>
            </a:r>
            <a:r>
              <a:rPr lang="de-CH" dirty="0"/>
              <a:t> simpler </a:t>
            </a:r>
            <a:r>
              <a:rPr lang="de-CH" dirty="0" err="1"/>
              <a:t>and</a:t>
            </a:r>
            <a:r>
              <a:rPr lang="de-CH" dirty="0"/>
              <a:t> </a:t>
            </a:r>
            <a:r>
              <a:rPr lang="de-CH" dirty="0" err="1"/>
              <a:t>therefore</a:t>
            </a:r>
            <a:r>
              <a:rPr lang="de-CH" dirty="0"/>
              <a:t> </a:t>
            </a:r>
            <a:r>
              <a:rPr lang="de-CH" dirty="0" err="1"/>
              <a:t>more</a:t>
            </a:r>
            <a:r>
              <a:rPr lang="de-CH" dirty="0"/>
              <a:t> </a:t>
            </a:r>
            <a:r>
              <a:rPr lang="de-CH" dirty="0" err="1"/>
              <a:t>inaccurate</a:t>
            </a:r>
            <a:r>
              <a:rPr lang="de-CH" dirty="0"/>
              <a:t> </a:t>
            </a:r>
            <a:r>
              <a:rPr lang="de-CH" dirty="0" err="1"/>
              <a:t>method</a:t>
            </a:r>
            <a:r>
              <a:rPr lang="de-CH" dirty="0"/>
              <a:t> </a:t>
            </a:r>
            <a:r>
              <a:rPr lang="de-CH" dirty="0" err="1"/>
              <a:t>for</a:t>
            </a:r>
            <a:r>
              <a:rPr lang="de-CH" dirty="0"/>
              <a:t> </a:t>
            </a:r>
            <a:r>
              <a:rPr lang="de-CH" dirty="0" err="1"/>
              <a:t>estimating</a:t>
            </a:r>
            <a:r>
              <a:rPr lang="de-CH" dirty="0"/>
              <a:t> </a:t>
            </a:r>
            <a:r>
              <a:rPr lang="de-CH" dirty="0" err="1"/>
              <a:t>the</a:t>
            </a:r>
            <a:r>
              <a:rPr lang="de-CH" dirty="0"/>
              <a:t> </a:t>
            </a:r>
            <a:r>
              <a:rPr lang="de-CH" dirty="0" err="1"/>
              <a:t>optical</a:t>
            </a:r>
            <a:r>
              <a:rPr lang="de-CH" dirty="0"/>
              <a:t> </a:t>
            </a:r>
            <a:r>
              <a:rPr lang="de-CH" dirty="0" err="1"/>
              <a:t>flow</a:t>
            </a:r>
            <a:r>
              <a:rPr lang="de-CH" dirty="0"/>
              <a:t>. </a:t>
            </a:r>
            <a:r>
              <a:rPr lang="de-CH" dirty="0" err="1"/>
              <a:t>Furthermore</a:t>
            </a:r>
            <a:r>
              <a:rPr lang="de-CH" dirty="0"/>
              <a:t>, </a:t>
            </a:r>
            <a:r>
              <a:rPr lang="de-CH" dirty="0" err="1"/>
              <a:t>we</a:t>
            </a:r>
            <a:r>
              <a:rPr lang="de-CH" dirty="0"/>
              <a:t> </a:t>
            </a:r>
            <a:r>
              <a:rPr lang="de-CH" dirty="0" err="1"/>
              <a:t>used</a:t>
            </a:r>
            <a:r>
              <a:rPr lang="de-CH" dirty="0"/>
              <a:t> a </a:t>
            </a:r>
            <a:r>
              <a:rPr lang="de-CH" dirty="0" err="1"/>
              <a:t>much</a:t>
            </a:r>
            <a:r>
              <a:rPr lang="de-CH" dirty="0"/>
              <a:t> simpler </a:t>
            </a:r>
            <a:r>
              <a:rPr lang="de-CH" dirty="0" err="1"/>
              <a:t>exposure</a:t>
            </a:r>
            <a:r>
              <a:rPr lang="de-CH" dirty="0"/>
              <a:t> </a:t>
            </a:r>
            <a:r>
              <a:rPr lang="de-CH" dirty="0" err="1"/>
              <a:t>correction</a:t>
            </a:r>
            <a:r>
              <a:rPr lang="de-CH" dirty="0"/>
              <a:t> </a:t>
            </a:r>
            <a:r>
              <a:rPr lang="de-CH" dirty="0" err="1"/>
              <a:t>and</a:t>
            </a:r>
            <a:r>
              <a:rPr lang="de-CH" dirty="0"/>
              <a:t> </a:t>
            </a:r>
            <a:r>
              <a:rPr lang="de-CH" dirty="0" err="1"/>
              <a:t>we</a:t>
            </a:r>
            <a:r>
              <a:rPr lang="de-CH" dirty="0"/>
              <a:t> </a:t>
            </a:r>
            <a:r>
              <a:rPr lang="de-CH" dirty="0" err="1"/>
              <a:t>simplified</a:t>
            </a:r>
            <a:r>
              <a:rPr lang="de-CH" dirty="0"/>
              <a:t> </a:t>
            </a:r>
            <a:r>
              <a:rPr lang="de-CH" dirty="0" err="1"/>
              <a:t>the</a:t>
            </a:r>
            <a:r>
              <a:rPr lang="de-CH" dirty="0"/>
              <a:t> </a:t>
            </a:r>
            <a:r>
              <a:rPr lang="de-CH" dirty="0" err="1"/>
              <a:t>stitching</a:t>
            </a:r>
            <a:r>
              <a:rPr lang="de-CH" dirty="0"/>
              <a:t> </a:t>
            </a:r>
            <a:r>
              <a:rPr lang="de-CH" dirty="0" err="1"/>
              <a:t>prodcedure</a:t>
            </a:r>
            <a:r>
              <a:rPr lang="de-CH" dirty="0"/>
              <a:t>.</a:t>
            </a:r>
            <a:br>
              <a:rPr lang="de-CH" dirty="0"/>
            </a:br>
            <a:r>
              <a:rPr lang="de-CH" dirty="0" err="1"/>
              <a:t>Moreover</a:t>
            </a:r>
            <a:r>
              <a:rPr lang="de-CH" dirty="0"/>
              <a:t>, </a:t>
            </a:r>
            <a:r>
              <a:rPr lang="de-CH" dirty="0" err="1"/>
              <a:t>our</a:t>
            </a:r>
            <a:r>
              <a:rPr lang="de-CH" dirty="0"/>
              <a:t> </a:t>
            </a:r>
            <a:r>
              <a:rPr lang="de-CH" dirty="0" err="1"/>
              <a:t>results</a:t>
            </a:r>
            <a:r>
              <a:rPr lang="de-CH" dirty="0"/>
              <a:t> </a:t>
            </a:r>
            <a:r>
              <a:rPr lang="de-CH" dirty="0" err="1"/>
              <a:t>of</a:t>
            </a:r>
            <a:r>
              <a:rPr lang="de-CH" dirty="0"/>
              <a:t> </a:t>
            </a:r>
            <a:r>
              <a:rPr lang="de-CH" dirty="0" err="1"/>
              <a:t>course</a:t>
            </a:r>
            <a:r>
              <a:rPr lang="de-CH" dirty="0"/>
              <a:t> </a:t>
            </a:r>
            <a:r>
              <a:rPr lang="de-CH" dirty="0" err="1"/>
              <a:t>have</a:t>
            </a:r>
            <a:r>
              <a:rPr lang="de-CH" dirty="0"/>
              <a:t> </a:t>
            </a:r>
            <a:r>
              <a:rPr lang="de-CH" dirty="0" err="1"/>
              <a:t>the</a:t>
            </a:r>
            <a:r>
              <a:rPr lang="de-CH" dirty="0"/>
              <a:t> same </a:t>
            </a:r>
            <a:r>
              <a:rPr lang="de-CH" dirty="0" err="1"/>
              <a:t>drawbacks</a:t>
            </a:r>
            <a:r>
              <a:rPr lang="de-CH" dirty="0"/>
              <a:t>, </a:t>
            </a:r>
            <a:r>
              <a:rPr lang="de-CH" dirty="0" err="1"/>
              <a:t>as</a:t>
            </a:r>
            <a:r>
              <a:rPr lang="de-CH" dirty="0"/>
              <a:t> </a:t>
            </a:r>
            <a:r>
              <a:rPr lang="de-CH" dirty="0" err="1"/>
              <a:t>the</a:t>
            </a:r>
            <a:r>
              <a:rPr lang="de-CH" dirty="0"/>
              <a:t> Jump </a:t>
            </a:r>
            <a:r>
              <a:rPr lang="de-CH" dirty="0" err="1"/>
              <a:t>implementation</a:t>
            </a:r>
            <a:r>
              <a:rPr lang="de-CH" dirty="0"/>
              <a:t>. </a:t>
            </a:r>
            <a:r>
              <a:rPr lang="de-CH" dirty="0" err="1"/>
              <a:t>Namely</a:t>
            </a:r>
            <a:r>
              <a:rPr lang="de-CH" dirty="0"/>
              <a:t>, </a:t>
            </a:r>
            <a:r>
              <a:rPr lang="de-CH" dirty="0" err="1"/>
              <a:t>straight</a:t>
            </a:r>
            <a:r>
              <a:rPr lang="de-CH" dirty="0"/>
              <a:t> </a:t>
            </a:r>
            <a:r>
              <a:rPr lang="de-CH" dirty="0" err="1"/>
              <a:t>lines</a:t>
            </a:r>
            <a:r>
              <a:rPr lang="de-CH" dirty="0"/>
              <a:t> </a:t>
            </a:r>
            <a:r>
              <a:rPr lang="de-CH" dirty="0" err="1"/>
              <a:t>may</a:t>
            </a:r>
            <a:r>
              <a:rPr lang="de-CH" dirty="0"/>
              <a:t> </a:t>
            </a:r>
            <a:r>
              <a:rPr lang="de-CH" dirty="0" err="1"/>
              <a:t>appear</a:t>
            </a:r>
            <a:r>
              <a:rPr lang="de-CH" dirty="0"/>
              <a:t> </a:t>
            </a:r>
            <a:r>
              <a:rPr lang="de-CH" dirty="0" err="1"/>
              <a:t>slightly</a:t>
            </a:r>
            <a:r>
              <a:rPr lang="de-CH" dirty="0"/>
              <a:t> </a:t>
            </a:r>
            <a:r>
              <a:rPr lang="de-CH" dirty="0" err="1"/>
              <a:t>curved</a:t>
            </a:r>
            <a:r>
              <a:rPr lang="de-CH" dirty="0"/>
              <a:t> in </a:t>
            </a:r>
            <a:r>
              <a:rPr lang="de-CH" dirty="0" err="1"/>
              <a:t>the</a:t>
            </a:r>
            <a:r>
              <a:rPr lang="de-CH" dirty="0"/>
              <a:t> </a:t>
            </a:r>
            <a:r>
              <a:rPr lang="de-CH" dirty="0" err="1"/>
              <a:t>constructed</a:t>
            </a:r>
            <a:r>
              <a:rPr lang="de-CH" dirty="0"/>
              <a:t> </a:t>
            </a:r>
            <a:r>
              <a:rPr lang="de-CH" dirty="0" err="1"/>
              <a:t>panorama</a:t>
            </a:r>
            <a:r>
              <a:rPr lang="de-CH" dirty="0"/>
              <a:t>. </a:t>
            </a:r>
            <a:r>
              <a:rPr lang="de-CH" dirty="0" err="1"/>
              <a:t>Additionally</a:t>
            </a:r>
            <a:r>
              <a:rPr lang="de-CH" dirty="0"/>
              <a:t>, </a:t>
            </a:r>
            <a:r>
              <a:rPr lang="de-CH" dirty="0" err="1"/>
              <a:t>there</a:t>
            </a:r>
            <a:r>
              <a:rPr lang="de-CH" dirty="0"/>
              <a:t> </a:t>
            </a:r>
            <a:r>
              <a:rPr lang="de-CH" dirty="0" err="1"/>
              <a:t>is</a:t>
            </a:r>
            <a:r>
              <a:rPr lang="de-CH" dirty="0"/>
              <a:t> a </a:t>
            </a:r>
            <a:r>
              <a:rPr lang="de-CH" dirty="0" err="1"/>
              <a:t>small</a:t>
            </a:r>
            <a:r>
              <a:rPr lang="de-CH" dirty="0"/>
              <a:t> </a:t>
            </a:r>
            <a:r>
              <a:rPr lang="de-CH" dirty="0" err="1"/>
              <a:t>vertical</a:t>
            </a:r>
            <a:r>
              <a:rPr lang="de-CH" dirty="0"/>
              <a:t> </a:t>
            </a:r>
            <a:r>
              <a:rPr lang="de-CH" dirty="0" err="1"/>
              <a:t>distortion</a:t>
            </a:r>
            <a:r>
              <a:rPr lang="de-CH" dirty="0"/>
              <a:t> </a:t>
            </a:r>
            <a:r>
              <a:rPr lang="de-CH" dirty="0" err="1"/>
              <a:t>because</a:t>
            </a:r>
            <a:r>
              <a:rPr lang="de-CH" dirty="0"/>
              <a:t> </a:t>
            </a:r>
            <a:r>
              <a:rPr lang="de-CH" dirty="0" err="1"/>
              <a:t>the</a:t>
            </a:r>
            <a:r>
              <a:rPr lang="de-CH" dirty="0"/>
              <a:t> </a:t>
            </a:r>
            <a:r>
              <a:rPr lang="de-CH" dirty="0" err="1"/>
              <a:t>camera</a:t>
            </a:r>
            <a:r>
              <a:rPr lang="de-CH" dirty="0"/>
              <a:t> </a:t>
            </a:r>
            <a:r>
              <a:rPr lang="de-CH" dirty="0" err="1"/>
              <a:t>rig</a:t>
            </a:r>
            <a:r>
              <a:rPr lang="de-CH" dirty="0"/>
              <a:t> </a:t>
            </a:r>
            <a:r>
              <a:rPr lang="de-CH" dirty="0" err="1"/>
              <a:t>is</a:t>
            </a:r>
            <a:r>
              <a:rPr lang="de-CH" dirty="0"/>
              <a:t> larger </a:t>
            </a:r>
            <a:r>
              <a:rPr lang="de-CH" dirty="0" err="1"/>
              <a:t>than</a:t>
            </a:r>
            <a:r>
              <a:rPr lang="de-CH" dirty="0"/>
              <a:t> </a:t>
            </a:r>
            <a:r>
              <a:rPr lang="de-CH" dirty="0" err="1"/>
              <a:t>the</a:t>
            </a:r>
            <a:r>
              <a:rPr lang="de-CH" dirty="0"/>
              <a:t> </a:t>
            </a:r>
            <a:r>
              <a:rPr lang="de-CH" dirty="0" err="1"/>
              <a:t>actual</a:t>
            </a:r>
            <a:r>
              <a:rPr lang="de-CH" dirty="0"/>
              <a:t> </a:t>
            </a:r>
            <a:r>
              <a:rPr lang="de-CH" dirty="0" err="1"/>
              <a:t>viewing</a:t>
            </a:r>
            <a:r>
              <a:rPr lang="de-CH" dirty="0"/>
              <a:t> </a:t>
            </a:r>
            <a:r>
              <a:rPr lang="de-CH" dirty="0" err="1"/>
              <a:t>circle</a:t>
            </a:r>
            <a:r>
              <a:rPr lang="de-CH" dirty="0"/>
              <a:t>.</a:t>
            </a:r>
          </a:p>
          <a:p>
            <a:r>
              <a:rPr lang="de-CH" dirty="0" err="1"/>
              <a:t>We</a:t>
            </a:r>
            <a:r>
              <a:rPr lang="de-CH" dirty="0"/>
              <a:t> </a:t>
            </a:r>
            <a:r>
              <a:rPr lang="de-CH" dirty="0" err="1"/>
              <a:t>were</a:t>
            </a:r>
            <a:r>
              <a:rPr lang="de-CH" dirty="0"/>
              <a:t> </a:t>
            </a:r>
            <a:r>
              <a:rPr lang="de-CH" dirty="0" err="1"/>
              <a:t>only</a:t>
            </a:r>
            <a:r>
              <a:rPr lang="de-CH" dirty="0"/>
              <a:t> </a:t>
            </a:r>
            <a:r>
              <a:rPr lang="de-CH" dirty="0" err="1"/>
              <a:t>able</a:t>
            </a:r>
            <a:r>
              <a:rPr lang="de-CH" dirty="0"/>
              <a:t> </a:t>
            </a:r>
            <a:r>
              <a:rPr lang="de-CH" dirty="0" err="1"/>
              <a:t>to</a:t>
            </a:r>
            <a:r>
              <a:rPr lang="de-CH" dirty="0"/>
              <a:t> </a:t>
            </a:r>
            <a:r>
              <a:rPr lang="de-CH" dirty="0" err="1"/>
              <a:t>construct</a:t>
            </a:r>
            <a:r>
              <a:rPr lang="de-CH" dirty="0"/>
              <a:t> </a:t>
            </a:r>
            <a:r>
              <a:rPr lang="de-CH" dirty="0" err="1"/>
              <a:t>omni-directional</a:t>
            </a:r>
            <a:r>
              <a:rPr lang="de-CH" dirty="0"/>
              <a:t> </a:t>
            </a:r>
            <a:r>
              <a:rPr lang="de-CH" dirty="0" err="1"/>
              <a:t>stereo</a:t>
            </a:r>
            <a:r>
              <a:rPr lang="de-CH" dirty="0"/>
              <a:t> </a:t>
            </a:r>
            <a:r>
              <a:rPr lang="de-CH" dirty="0" err="1"/>
              <a:t>images</a:t>
            </a:r>
            <a:r>
              <a:rPr lang="de-CH" dirty="0"/>
              <a:t>, but not </a:t>
            </a:r>
            <a:r>
              <a:rPr lang="de-CH" dirty="0" err="1"/>
              <a:t>videos</a:t>
            </a:r>
            <a:r>
              <a:rPr lang="de-CH" dirty="0"/>
              <a:t>.</a:t>
            </a:r>
          </a:p>
        </p:txBody>
      </p:sp>
      <p:sp>
        <p:nvSpPr>
          <p:cNvPr id="2" name="Textplatzhalter 1"/>
          <p:cNvSpPr>
            <a:spLocks noGrp="1"/>
          </p:cNvSpPr>
          <p:nvPr>
            <p:ph type="body" sz="quarter" idx="10"/>
          </p:nvPr>
        </p:nvSpPr>
        <p:spPr/>
        <p:txBody>
          <a:bodyPr/>
          <a:lstStyle/>
          <a:p>
            <a:r>
              <a:rPr lang="en-US" b="0" dirty="0"/>
              <a:t>Omni-directional stereo for 360° 3D virtual reality video</a:t>
            </a:r>
            <a:endParaRPr lang="en-US" dirty="0"/>
          </a:p>
          <a:p>
            <a:pPr lvl="1"/>
            <a:r>
              <a:rPr lang="en-US" b="1" dirty="0"/>
              <a:t>Sasha Pagani</a:t>
            </a:r>
            <a:r>
              <a:rPr lang="en-US" b="1" baseline="30000" dirty="0"/>
              <a:t>1</a:t>
            </a:r>
            <a:r>
              <a:rPr lang="en-US" dirty="0"/>
              <a:t>, </a:t>
            </a:r>
            <a:r>
              <a:rPr lang="en-US" b="1" dirty="0"/>
              <a:t>Julia Giger</a:t>
            </a:r>
            <a:r>
              <a:rPr lang="en-US" baseline="30000" dirty="0"/>
              <a:t>1</a:t>
            </a:r>
            <a:r>
              <a:rPr lang="en-US" dirty="0"/>
              <a:t>, </a:t>
            </a:r>
            <a:r>
              <a:rPr lang="en-US" b="1" dirty="0"/>
              <a:t>Prashanth Chandran</a:t>
            </a:r>
            <a:r>
              <a:rPr lang="en-US" baseline="30000" dirty="0"/>
              <a:t>1</a:t>
            </a:r>
            <a:r>
              <a:rPr lang="en-US" dirty="0"/>
              <a:t> supervised by </a:t>
            </a:r>
            <a:r>
              <a:rPr lang="en-US" b="1" dirty="0"/>
              <a:t>Johannes </a:t>
            </a:r>
            <a:r>
              <a:rPr lang="en-US" b="1" dirty="0" err="1"/>
              <a:t>Schönberger</a:t>
            </a:r>
            <a:r>
              <a:rPr lang="en-US" dirty="0"/>
              <a:t> </a:t>
            </a:r>
            <a:r>
              <a:rPr lang="en-US" baseline="30000" dirty="0"/>
              <a:t>2</a:t>
            </a:r>
          </a:p>
          <a:p>
            <a:pPr lvl="1"/>
            <a:r>
              <a:rPr lang="en-US" b="1" baseline="30000" dirty="0"/>
              <a:t>1</a:t>
            </a:r>
            <a:r>
              <a:rPr lang="en-US" b="1" dirty="0"/>
              <a:t>Master Students, ETH Zurich</a:t>
            </a:r>
            <a:r>
              <a:rPr lang="en-US" dirty="0"/>
              <a:t>; </a:t>
            </a:r>
            <a:r>
              <a:rPr lang="en-US" baseline="30000" dirty="0"/>
              <a:t>2</a:t>
            </a:r>
            <a:r>
              <a:rPr lang="en-US" b="1" dirty="0"/>
              <a:t>Computer Vision and Geometry Group, ETH Zürich</a:t>
            </a:r>
            <a:endParaRPr lang="de-CH" b="1" dirty="0"/>
          </a:p>
        </p:txBody>
      </p:sp>
      <p:pic>
        <p:nvPicPr>
          <p:cNvPr id="8" name="Segnaposto immagine 7"/>
          <p:cNvPicPr>
            <a:picLocks noGrp="1" noChangeAspect="1"/>
          </p:cNvPicPr>
          <p:nvPr>
            <p:ph type="pic" sz="quarter" idx="30"/>
          </p:nvPr>
        </p:nvPicPr>
        <p:blipFill>
          <a:blip r:embed="rId2">
            <a:extLst>
              <a:ext uri="{28A0092B-C50C-407E-A947-70E740481C1C}">
                <a14:useLocalDpi xmlns:a14="http://schemas.microsoft.com/office/drawing/2010/main" val="0"/>
              </a:ext>
            </a:extLst>
          </a:blip>
          <a:srcRect t="35200" b="35200"/>
          <a:stretch>
            <a:fillRect/>
          </a:stretch>
        </p:blipFill>
        <p:spPr/>
      </p:pic>
      <p:sp>
        <p:nvSpPr>
          <p:cNvPr id="19" name="Textplatzhalter 4"/>
          <p:cNvSpPr txBox="1">
            <a:spLocks/>
          </p:cNvSpPr>
          <p:nvPr/>
        </p:nvSpPr>
        <p:spPr>
          <a:xfrm>
            <a:off x="5292725" y="3006725"/>
            <a:ext cx="4537075"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solidFill>
                  <a:schemeClr val="tx2"/>
                </a:solidFill>
              </a:rPr>
              <a:t>3	</a:t>
            </a:r>
            <a:r>
              <a:rPr lang="de-CH" dirty="0" err="1">
                <a:solidFill>
                  <a:schemeClr val="tx2"/>
                </a:solidFill>
              </a:rPr>
              <a:t>Results</a:t>
            </a:r>
            <a:r>
              <a:rPr lang="de-CH" dirty="0">
                <a:solidFill>
                  <a:schemeClr val="tx2"/>
                </a:solidFill>
              </a:rPr>
              <a:t> </a:t>
            </a:r>
            <a:r>
              <a:rPr lang="de-CH" dirty="0" err="1">
                <a:solidFill>
                  <a:schemeClr val="tx2"/>
                </a:solidFill>
              </a:rPr>
              <a:t>and</a:t>
            </a:r>
            <a:r>
              <a:rPr lang="de-CH" dirty="0">
                <a:solidFill>
                  <a:schemeClr val="tx2"/>
                </a:solidFill>
              </a:rPr>
              <a:t> </a:t>
            </a:r>
            <a:r>
              <a:rPr lang="de-CH" dirty="0" err="1">
                <a:solidFill>
                  <a:schemeClr val="tx2"/>
                </a:solidFill>
              </a:rPr>
              <a:t>discussion</a:t>
            </a:r>
            <a:endParaRPr lang="de-CH" dirty="0">
              <a:solidFill>
                <a:schemeClr val="tx2"/>
              </a:solidFill>
            </a:endParaRPr>
          </a:p>
        </p:txBody>
      </p:sp>
      <p:sp>
        <p:nvSpPr>
          <p:cNvPr id="23" name="Textfeld 22"/>
          <p:cNvSpPr txBox="1"/>
          <p:nvPr/>
        </p:nvSpPr>
        <p:spPr>
          <a:xfrm>
            <a:off x="1303297" y="9019108"/>
            <a:ext cx="2727227" cy="246366"/>
          </a:xfrm>
          <a:prstGeom prst="rect">
            <a:avLst/>
          </a:prstGeom>
          <a:noFill/>
        </p:spPr>
        <p:txBody>
          <a:bodyPr wrap="square" lIns="0" tIns="72000" rIns="0" bIns="0" rtlCol="0">
            <a:noAutofit/>
          </a:bodyPr>
          <a:lstStyle/>
          <a:p>
            <a:r>
              <a:rPr lang="en-US" sz="600" b="1" dirty="0">
                <a:solidFill>
                  <a:schemeClr val="accent1"/>
                </a:solidFill>
              </a:rPr>
              <a:t>Fig. 1. This figure shows the definitions of the angles </a:t>
            </a:r>
            <a:r>
              <a:rPr lang="el-GR" sz="600" b="1" dirty="0"/>
              <a:t>ϴ</a:t>
            </a:r>
            <a:r>
              <a:rPr lang="de-CH" sz="600" b="1" dirty="0"/>
              <a:t> </a:t>
            </a:r>
            <a:r>
              <a:rPr lang="de-CH" sz="600" b="1" dirty="0" err="1"/>
              <a:t>and</a:t>
            </a:r>
            <a:r>
              <a:rPr lang="de-CH" sz="600" b="1" dirty="0"/>
              <a:t> </a:t>
            </a:r>
            <a:r>
              <a:rPr lang="el-GR" sz="600" b="1" dirty="0"/>
              <a:t>Φ</a:t>
            </a:r>
            <a:r>
              <a:rPr lang="de-CH" sz="600" b="1" dirty="0"/>
              <a:t> </a:t>
            </a:r>
            <a:r>
              <a:rPr lang="en-US" sz="600" b="1" dirty="0">
                <a:solidFill>
                  <a:schemeClr val="accent1"/>
                </a:solidFill>
              </a:rPr>
              <a:t>  </a:t>
            </a:r>
            <a:endParaRPr lang="de-CH" sz="600" b="1" dirty="0">
              <a:solidFill>
                <a:schemeClr val="accent1"/>
              </a:solidFill>
            </a:endParaRPr>
          </a:p>
        </p:txBody>
      </p:sp>
      <p:graphicFrame>
        <p:nvGraphicFramePr>
          <p:cNvPr id="49" name="Bildplatzhalter 5"/>
          <p:cNvGraphicFramePr>
            <a:graphicFrameLocks/>
          </p:cNvGraphicFramePr>
          <p:nvPr>
            <p:extLst>
              <p:ext uri="{D42A27DB-BD31-4B8C-83A1-F6EECF244321}">
                <p14:modId xmlns:p14="http://schemas.microsoft.com/office/powerpoint/2010/main" val="3546765381"/>
              </p:ext>
            </p:extLst>
          </p:nvPr>
        </p:nvGraphicFramePr>
        <p:xfrm>
          <a:off x="5720392" y="9451156"/>
          <a:ext cx="3852429" cy="839040"/>
        </p:xfrm>
        <a:graphic>
          <a:graphicData uri="http://schemas.openxmlformats.org/drawingml/2006/table">
            <a:tbl>
              <a:tblPr firstRow="1" bandRow="1">
                <a:tableStyleId>{5C22544A-7EE6-4342-B048-85BDC9FD1C3A}</a:tableStyleId>
              </a:tblPr>
              <a:tblGrid>
                <a:gridCol w="1125045">
                  <a:extLst>
                    <a:ext uri="{9D8B030D-6E8A-4147-A177-3AD203B41FA5}">
                      <a16:colId xmlns:a16="http://schemas.microsoft.com/office/drawing/2014/main" xmlns="" val="20000"/>
                    </a:ext>
                  </a:extLst>
                </a:gridCol>
                <a:gridCol w="340923">
                  <a:extLst>
                    <a:ext uri="{9D8B030D-6E8A-4147-A177-3AD203B41FA5}">
                      <a16:colId xmlns:a16="http://schemas.microsoft.com/office/drawing/2014/main" xmlns="" val="20001"/>
                    </a:ext>
                  </a:extLst>
                </a:gridCol>
                <a:gridCol w="340923">
                  <a:extLst>
                    <a:ext uri="{9D8B030D-6E8A-4147-A177-3AD203B41FA5}">
                      <a16:colId xmlns:a16="http://schemas.microsoft.com/office/drawing/2014/main" xmlns="" val="20002"/>
                    </a:ext>
                  </a:extLst>
                </a:gridCol>
                <a:gridCol w="340923">
                  <a:extLst>
                    <a:ext uri="{9D8B030D-6E8A-4147-A177-3AD203B41FA5}">
                      <a16:colId xmlns:a16="http://schemas.microsoft.com/office/drawing/2014/main" xmlns="" val="20003"/>
                    </a:ext>
                  </a:extLst>
                </a:gridCol>
                <a:gridCol w="340923">
                  <a:extLst>
                    <a:ext uri="{9D8B030D-6E8A-4147-A177-3AD203B41FA5}">
                      <a16:colId xmlns:a16="http://schemas.microsoft.com/office/drawing/2014/main" xmlns="" val="20004"/>
                    </a:ext>
                  </a:extLst>
                </a:gridCol>
                <a:gridCol w="340923">
                  <a:extLst>
                    <a:ext uri="{9D8B030D-6E8A-4147-A177-3AD203B41FA5}">
                      <a16:colId xmlns:a16="http://schemas.microsoft.com/office/drawing/2014/main" xmlns="" val="20005"/>
                    </a:ext>
                  </a:extLst>
                </a:gridCol>
                <a:gridCol w="340923">
                  <a:extLst>
                    <a:ext uri="{9D8B030D-6E8A-4147-A177-3AD203B41FA5}">
                      <a16:colId xmlns:a16="http://schemas.microsoft.com/office/drawing/2014/main" xmlns="" val="20006"/>
                    </a:ext>
                  </a:extLst>
                </a:gridCol>
                <a:gridCol w="340923">
                  <a:extLst>
                    <a:ext uri="{9D8B030D-6E8A-4147-A177-3AD203B41FA5}">
                      <a16:colId xmlns:a16="http://schemas.microsoft.com/office/drawing/2014/main" xmlns="" val="20007"/>
                    </a:ext>
                  </a:extLst>
                </a:gridCol>
                <a:gridCol w="340923">
                  <a:extLst>
                    <a:ext uri="{9D8B030D-6E8A-4147-A177-3AD203B41FA5}">
                      <a16:colId xmlns:a16="http://schemas.microsoft.com/office/drawing/2014/main" xmlns="" val="20008"/>
                    </a:ext>
                  </a:extLst>
                </a:gridCol>
              </a:tblGrid>
              <a:tr h="141027">
                <a:tc>
                  <a:txBody>
                    <a:bodyPr/>
                    <a:lstStyle/>
                    <a:p>
                      <a:r>
                        <a:rPr lang="de-CH" sz="600" dirty="0">
                          <a:solidFill>
                            <a:schemeClr val="accent1"/>
                          </a:solidFill>
                        </a:rPr>
                        <a:t>Table title </a:t>
                      </a:r>
                      <a:r>
                        <a:rPr lang="de-CH" sz="600" dirty="0" err="1">
                          <a:solidFill>
                            <a:schemeClr val="accent1"/>
                          </a:solidFill>
                        </a:rPr>
                        <a:t>left</a:t>
                      </a:r>
                      <a:endParaRPr lang="de-CH" sz="600" dirty="0">
                        <a:solidFill>
                          <a:schemeClr val="accent1"/>
                        </a:solidFill>
                      </a:endParaRP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511</a:t>
                      </a: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334</a:t>
                      </a: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372</a:t>
                      </a: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76</a:t>
                      </a: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98</a:t>
                      </a: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124</a:t>
                      </a: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119</a:t>
                      </a: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1218</a:t>
                      </a: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0"/>
                  </a:ext>
                </a:extLst>
              </a:tr>
              <a:tr h="141027">
                <a:tc>
                  <a:txBody>
                    <a:bodyPr/>
                    <a:lstStyle/>
                    <a:p>
                      <a:r>
                        <a:rPr lang="de-CH" sz="600" dirty="0">
                          <a:solidFill>
                            <a:schemeClr val="accent1"/>
                          </a:solidFill>
                        </a:rPr>
                        <a:t>Table title </a:t>
                      </a:r>
                      <a:r>
                        <a:rPr lang="de-CH" sz="600" dirty="0" err="1">
                          <a:solidFill>
                            <a:schemeClr val="accent1"/>
                          </a:solidFill>
                        </a:rPr>
                        <a:t>left</a:t>
                      </a:r>
                      <a:endParaRPr lang="de-CH" sz="600" dirty="0">
                        <a:solidFill>
                          <a:schemeClr val="accent1"/>
                        </a:solidFill>
                      </a:endParaRP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64</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64</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41</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14</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22</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45</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73</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415</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1"/>
                  </a:ext>
                </a:extLst>
              </a:tr>
              <a:tr h="141027">
                <a:tc>
                  <a:txBody>
                    <a:bodyPr/>
                    <a:lstStyle/>
                    <a:p>
                      <a:r>
                        <a:rPr lang="de-CH" sz="600" dirty="0">
                          <a:solidFill>
                            <a:schemeClr val="accent1"/>
                          </a:solidFill>
                        </a:rPr>
                        <a:t>Table title </a:t>
                      </a:r>
                      <a:r>
                        <a:rPr lang="de-CH" sz="600" dirty="0" err="1">
                          <a:solidFill>
                            <a:schemeClr val="accent1"/>
                          </a:solidFill>
                        </a:rPr>
                        <a:t>left</a:t>
                      </a:r>
                      <a:endParaRPr lang="de-CH" sz="600" dirty="0">
                        <a:solidFill>
                          <a:schemeClr val="accent1"/>
                        </a:solidFill>
                      </a:endParaRP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51</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5</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1</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32</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22</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45</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73</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182</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2"/>
                  </a:ext>
                </a:extLst>
              </a:tr>
              <a:tr h="141027">
                <a:tc>
                  <a:txBody>
                    <a:bodyPr/>
                    <a:lstStyle/>
                    <a:p>
                      <a:r>
                        <a:rPr lang="de-CH" sz="600" dirty="0">
                          <a:solidFill>
                            <a:schemeClr val="accent1"/>
                          </a:solidFill>
                        </a:rPr>
                        <a:t>Table title </a:t>
                      </a:r>
                      <a:r>
                        <a:rPr lang="de-CH" sz="600" dirty="0" err="1">
                          <a:solidFill>
                            <a:schemeClr val="accent1"/>
                          </a:solidFill>
                        </a:rPr>
                        <a:t>left</a:t>
                      </a:r>
                      <a:endParaRPr lang="de-CH" sz="600" dirty="0">
                        <a:solidFill>
                          <a:schemeClr val="accent1"/>
                        </a:solidFill>
                      </a:endParaRP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38</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6</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1</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9</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5</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45</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76</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63</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3"/>
                  </a:ext>
                </a:extLst>
              </a:tr>
              <a:tr h="141027">
                <a:tc>
                  <a:txBody>
                    <a:bodyPr/>
                    <a:lstStyle/>
                    <a:p>
                      <a:r>
                        <a:rPr lang="de-CH" sz="600" dirty="0">
                          <a:solidFill>
                            <a:schemeClr val="accent1"/>
                          </a:solidFill>
                        </a:rPr>
                        <a:t>Table title </a:t>
                      </a:r>
                      <a:r>
                        <a:rPr lang="de-CH" sz="600" dirty="0" err="1">
                          <a:solidFill>
                            <a:schemeClr val="accent1"/>
                          </a:solidFill>
                        </a:rPr>
                        <a:t>left</a:t>
                      </a:r>
                      <a:endParaRPr lang="de-CH" sz="600" dirty="0">
                        <a:solidFill>
                          <a:schemeClr val="accent1"/>
                        </a:solidFill>
                      </a:endParaRP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23</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4</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3</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4</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6</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45</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20</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45</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4"/>
                  </a:ext>
                </a:extLst>
              </a:tr>
            </a:tbl>
          </a:graphicData>
        </a:graphic>
      </p:graphicFrame>
      <p:sp>
        <p:nvSpPr>
          <p:cNvPr id="50" name="Textplatzhalter 2"/>
          <p:cNvSpPr txBox="1">
            <a:spLocks/>
          </p:cNvSpPr>
          <p:nvPr/>
        </p:nvSpPr>
        <p:spPr>
          <a:xfrm>
            <a:off x="10179605" y="5735111"/>
            <a:ext cx="4535487"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5 	</a:t>
            </a:r>
            <a:r>
              <a:rPr lang="de-CH" dirty="0" err="1"/>
              <a:t>Conclusion</a:t>
            </a:r>
            <a:endParaRPr lang="de-CH" dirty="0"/>
          </a:p>
        </p:txBody>
      </p:sp>
      <p:sp>
        <p:nvSpPr>
          <p:cNvPr id="51" name="Textplatzhalter 3"/>
          <p:cNvSpPr txBox="1">
            <a:spLocks/>
          </p:cNvSpPr>
          <p:nvPr/>
        </p:nvSpPr>
        <p:spPr>
          <a:xfrm>
            <a:off x="10179605" y="6203111"/>
            <a:ext cx="4556602" cy="2332067"/>
          </a:xfrm>
          <a:prstGeom prst="rect">
            <a:avLst/>
          </a:prstGeom>
          <a:solidFill>
            <a:schemeClr val="accent6"/>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This is a dummy text. Far </a:t>
            </a:r>
            <a:r>
              <a:rPr lang="en-US" dirty="0" err="1"/>
              <a:t>far</a:t>
            </a:r>
            <a:r>
              <a:rPr lang="en-US" dirty="0"/>
              <a:t> away, behind the word mountains, far from the countries </a:t>
            </a:r>
            <a:r>
              <a:rPr lang="en-US" dirty="0" err="1"/>
              <a:t>Vokalia</a:t>
            </a:r>
            <a:r>
              <a:rPr lang="en-US" dirty="0"/>
              <a:t> and </a:t>
            </a:r>
            <a:r>
              <a:rPr lang="en-US" dirty="0" err="1"/>
              <a:t>Consonantia</a:t>
            </a:r>
            <a:r>
              <a:rPr lang="en-US" dirty="0"/>
              <a:t>, there live the blind texts. </a:t>
            </a:r>
          </a:p>
          <a:p>
            <a:endParaRPr lang="en-US" dirty="0"/>
          </a:p>
          <a:p>
            <a:pPr lvl="1"/>
            <a:r>
              <a:rPr lang="en-US" dirty="0"/>
              <a:t>Separated they live in </a:t>
            </a:r>
            <a:r>
              <a:rPr lang="en-US" dirty="0" err="1"/>
              <a:t>Bookmarksgrove</a:t>
            </a:r>
            <a:r>
              <a:rPr lang="en-US" dirty="0"/>
              <a:t> right at the coast of the Semantics, a large language ocean. </a:t>
            </a:r>
          </a:p>
          <a:p>
            <a:pPr lvl="1"/>
            <a:r>
              <a:rPr lang="en-US" dirty="0"/>
              <a:t>This is a dummy text. Far </a:t>
            </a:r>
            <a:r>
              <a:rPr lang="en-US" dirty="0" err="1"/>
              <a:t>far</a:t>
            </a:r>
            <a:r>
              <a:rPr lang="en-US" dirty="0"/>
              <a:t> away, behind the word mountains, far from the countries </a:t>
            </a:r>
            <a:r>
              <a:rPr lang="en-US" dirty="0" err="1"/>
              <a:t>Vokalia</a:t>
            </a:r>
            <a:r>
              <a:rPr lang="en-US" dirty="0"/>
              <a:t> and </a:t>
            </a:r>
            <a:r>
              <a:rPr lang="en-US" dirty="0" err="1"/>
              <a:t>Consonantia</a:t>
            </a:r>
            <a:r>
              <a:rPr lang="en-US" dirty="0"/>
              <a:t>, there live the blind texts. </a:t>
            </a:r>
          </a:p>
          <a:p>
            <a:pPr lvl="1"/>
            <a:r>
              <a:rPr lang="en-US" dirty="0"/>
              <a:t>Separated they live in </a:t>
            </a:r>
            <a:r>
              <a:rPr lang="en-US" dirty="0" err="1"/>
              <a:t>Bookmarksgrove</a:t>
            </a:r>
            <a:r>
              <a:rPr lang="en-US" dirty="0"/>
              <a:t> right at the coast of the Semantics, a large language ocean. A small river named </a:t>
            </a:r>
            <a:r>
              <a:rPr lang="en-US" dirty="0" err="1"/>
              <a:t>Duden</a:t>
            </a:r>
            <a:r>
              <a:rPr lang="en-US" dirty="0"/>
              <a:t> flows by their place and supplies it with the necessary </a:t>
            </a:r>
            <a:r>
              <a:rPr lang="en-US" dirty="0" err="1"/>
              <a:t>regelialia</a:t>
            </a:r>
            <a:r>
              <a:rPr lang="en-US" dirty="0"/>
              <a:t>. It </a:t>
            </a:r>
            <a:endParaRPr lang="de-CH" dirty="0"/>
          </a:p>
        </p:txBody>
      </p:sp>
      <p:sp>
        <p:nvSpPr>
          <p:cNvPr id="52" name="Textplatzhalter 2"/>
          <p:cNvSpPr txBox="1">
            <a:spLocks/>
          </p:cNvSpPr>
          <p:nvPr/>
        </p:nvSpPr>
        <p:spPr>
          <a:xfrm>
            <a:off x="10181879" y="8535178"/>
            <a:ext cx="4543769"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6 	References</a:t>
            </a:r>
          </a:p>
        </p:txBody>
      </p:sp>
      <p:sp>
        <p:nvSpPr>
          <p:cNvPr id="53" name="Textplatzhalter 3"/>
          <p:cNvSpPr txBox="1">
            <a:spLocks/>
          </p:cNvSpPr>
          <p:nvPr/>
        </p:nvSpPr>
        <p:spPr>
          <a:xfrm>
            <a:off x="10181880" y="9003178"/>
            <a:ext cx="4543769" cy="1345979"/>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177800" indent="-177800">
              <a:lnSpc>
                <a:spcPts val="900"/>
              </a:lnSpc>
              <a:buFont typeface="+mj-lt"/>
              <a:buAutoNum type="arabicPeriod"/>
            </a:pPr>
            <a:r>
              <a:rPr lang="en-US" sz="800" b="1" dirty="0"/>
              <a:t>Robert Anderson, David Gallup, Jonathan T. Barron, </a:t>
            </a:r>
            <a:r>
              <a:rPr lang="en-US" sz="800" b="1" dirty="0" err="1"/>
              <a:t>Janne</a:t>
            </a:r>
            <a:r>
              <a:rPr lang="en-US" sz="800" b="1" dirty="0"/>
              <a:t> </a:t>
            </a:r>
            <a:r>
              <a:rPr lang="en-US" sz="800" b="1" dirty="0" err="1"/>
              <a:t>Kontkanen</a:t>
            </a:r>
            <a:r>
              <a:rPr lang="en-US" sz="800" b="1" dirty="0"/>
              <a:t>, Noah </a:t>
            </a:r>
            <a:r>
              <a:rPr lang="en-US" sz="800" b="1" dirty="0" err="1"/>
              <a:t>Snavely</a:t>
            </a:r>
            <a:r>
              <a:rPr lang="en-US" sz="800" b="1" dirty="0"/>
              <a:t>, Carlos Hernandez Esteban, Sameer Agarwal, and Steven M. Seitz. Jump: Virtual reality video. 2016.</a:t>
            </a:r>
          </a:p>
          <a:p>
            <a:pPr marL="177800" indent="-177800">
              <a:lnSpc>
                <a:spcPts val="900"/>
              </a:lnSpc>
              <a:buFont typeface="+mj-lt"/>
              <a:buAutoNum type="arabicPeriod"/>
            </a:pPr>
            <a:r>
              <a:rPr lang="en-US" sz="800" b="1" dirty="0"/>
              <a:t>Google Inc. Rendering Omni-directional Stereo Content</a:t>
            </a:r>
          </a:p>
          <a:p>
            <a:pPr marL="177800" indent="-177800">
              <a:lnSpc>
                <a:spcPts val="900"/>
              </a:lnSpc>
              <a:buFont typeface="+mj-lt"/>
              <a:buAutoNum type="arabicPeriod"/>
            </a:pPr>
            <a:r>
              <a:rPr lang="en-US" sz="800" b="1" dirty="0"/>
              <a:t>https://developers.google.com/vr/concepts/vrview</a:t>
            </a:r>
          </a:p>
          <a:p>
            <a:pPr marL="177800" indent="-177800">
              <a:lnSpc>
                <a:spcPts val="900"/>
              </a:lnSpc>
              <a:buFont typeface="+mj-lt"/>
              <a:buAutoNum type="arabicPeriod"/>
            </a:pPr>
            <a:endParaRPr lang="de-CH" b="1" dirty="0"/>
          </a:p>
        </p:txBody>
      </p:sp>
      <p:sp>
        <p:nvSpPr>
          <p:cNvPr id="54" name="Textplatzhalter 2"/>
          <p:cNvSpPr txBox="1">
            <a:spLocks/>
          </p:cNvSpPr>
          <p:nvPr/>
        </p:nvSpPr>
        <p:spPr>
          <a:xfrm>
            <a:off x="10190163" y="3006725"/>
            <a:ext cx="4535487"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4	Technical </a:t>
            </a:r>
            <a:r>
              <a:rPr lang="de-CH" dirty="0" err="1"/>
              <a:t>details</a:t>
            </a:r>
            <a:endParaRPr lang="de-CH" dirty="0"/>
          </a:p>
        </p:txBody>
      </p:sp>
      <p:sp>
        <p:nvSpPr>
          <p:cNvPr id="55" name="Textplatzhalter 3"/>
          <p:cNvSpPr txBox="1">
            <a:spLocks/>
          </p:cNvSpPr>
          <p:nvPr/>
        </p:nvSpPr>
        <p:spPr>
          <a:xfrm>
            <a:off x="10190163" y="3474726"/>
            <a:ext cx="4535487" cy="2260385"/>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err="1"/>
              <a:t>We</a:t>
            </a:r>
            <a:r>
              <a:rPr lang="de-CH" dirty="0"/>
              <a:t> </a:t>
            </a:r>
            <a:r>
              <a:rPr lang="de-CH" dirty="0" err="1"/>
              <a:t>implemented</a:t>
            </a:r>
            <a:r>
              <a:rPr lang="de-CH" dirty="0"/>
              <a:t> </a:t>
            </a:r>
            <a:r>
              <a:rPr lang="de-CH" dirty="0" err="1"/>
              <a:t>the</a:t>
            </a:r>
            <a:r>
              <a:rPr lang="de-CH" dirty="0"/>
              <a:t>  </a:t>
            </a:r>
            <a:r>
              <a:rPr lang="de-CH" dirty="0" err="1"/>
              <a:t>solution</a:t>
            </a:r>
            <a:r>
              <a:rPr lang="de-CH" dirty="0"/>
              <a:t> </a:t>
            </a:r>
            <a:r>
              <a:rPr lang="de-CH" dirty="0" err="1"/>
              <a:t>using</a:t>
            </a:r>
            <a:r>
              <a:rPr lang="de-CH" dirty="0"/>
              <a:t> Python 2.7. </a:t>
            </a:r>
            <a:r>
              <a:rPr lang="de-CH" dirty="0" err="1"/>
              <a:t>For</a:t>
            </a:r>
            <a:r>
              <a:rPr lang="de-CH" dirty="0"/>
              <a:t> </a:t>
            </a:r>
            <a:r>
              <a:rPr lang="de-CH" dirty="0" err="1"/>
              <a:t>generating</a:t>
            </a:r>
            <a:r>
              <a:rPr lang="de-CH" dirty="0"/>
              <a:t> an </a:t>
            </a:r>
            <a:r>
              <a:rPr lang="de-CH" dirty="0" err="1"/>
              <a:t>output</a:t>
            </a:r>
            <a:r>
              <a:rPr lang="de-CH" dirty="0"/>
              <a:t> </a:t>
            </a:r>
            <a:r>
              <a:rPr lang="de-CH" dirty="0" err="1"/>
              <a:t>usable</a:t>
            </a:r>
            <a:r>
              <a:rPr lang="de-CH" dirty="0"/>
              <a:t> on an Android </a:t>
            </a:r>
            <a:r>
              <a:rPr lang="de-CH" dirty="0" err="1"/>
              <a:t>smartphone</a:t>
            </a:r>
            <a:r>
              <a:rPr lang="de-CH" dirty="0"/>
              <a:t>, </a:t>
            </a:r>
            <a:r>
              <a:rPr lang="de-CH" dirty="0" err="1"/>
              <a:t>we</a:t>
            </a:r>
            <a:r>
              <a:rPr lang="de-CH" dirty="0"/>
              <a:t> </a:t>
            </a:r>
            <a:r>
              <a:rPr lang="de-CH" dirty="0" err="1"/>
              <a:t>used</a:t>
            </a:r>
            <a:r>
              <a:rPr lang="de-CH" dirty="0"/>
              <a:t> </a:t>
            </a:r>
            <a:r>
              <a:rPr lang="de-CH" dirty="0" err="1"/>
              <a:t>Unity</a:t>
            </a:r>
            <a:r>
              <a:rPr lang="de-CH" dirty="0"/>
              <a:t> 5.6 </a:t>
            </a:r>
            <a:r>
              <a:rPr lang="de-CH" dirty="0" err="1"/>
              <a:t>with</a:t>
            </a:r>
            <a:r>
              <a:rPr lang="de-CH" dirty="0"/>
              <a:t> </a:t>
            </a:r>
            <a:r>
              <a:rPr lang="de-CH" dirty="0" err="1"/>
              <a:t>the</a:t>
            </a:r>
            <a:r>
              <a:rPr lang="de-CH" dirty="0"/>
              <a:t> Google VR SDK </a:t>
            </a:r>
            <a:r>
              <a:rPr lang="de-CH" dirty="0" err="1"/>
              <a:t>provided</a:t>
            </a:r>
            <a:r>
              <a:rPr lang="de-CH" dirty="0"/>
              <a:t> </a:t>
            </a:r>
            <a:r>
              <a:rPr lang="de-CH" dirty="0" err="1"/>
              <a:t>by</a:t>
            </a:r>
            <a:r>
              <a:rPr lang="de-CH" dirty="0"/>
              <a:t> Google.</a:t>
            </a:r>
            <a:br>
              <a:rPr lang="de-CH" dirty="0"/>
            </a:br>
            <a:r>
              <a:rPr lang="de-CH" dirty="0"/>
              <a:t>A Google </a:t>
            </a:r>
            <a:r>
              <a:rPr lang="de-CH" dirty="0" err="1"/>
              <a:t>Cardboard</a:t>
            </a:r>
            <a:r>
              <a:rPr lang="de-CH" dirty="0"/>
              <a:t> </a:t>
            </a:r>
            <a:r>
              <a:rPr lang="de-CH" dirty="0" err="1"/>
              <a:t>is</a:t>
            </a:r>
            <a:r>
              <a:rPr lang="de-CH" dirty="0"/>
              <a:t> </a:t>
            </a:r>
            <a:r>
              <a:rPr lang="de-CH" dirty="0" err="1"/>
              <a:t>necessary</a:t>
            </a:r>
            <a:r>
              <a:rPr lang="de-CH" dirty="0"/>
              <a:t> </a:t>
            </a:r>
            <a:r>
              <a:rPr lang="de-CH" dirty="0" err="1"/>
              <a:t>for</a:t>
            </a:r>
            <a:r>
              <a:rPr lang="de-CH" dirty="0"/>
              <a:t> a </a:t>
            </a:r>
            <a:r>
              <a:rPr lang="de-CH" dirty="0" err="1"/>
              <a:t>better</a:t>
            </a:r>
            <a:r>
              <a:rPr lang="de-CH" dirty="0"/>
              <a:t> VR </a:t>
            </a:r>
            <a:r>
              <a:rPr lang="de-CH" dirty="0" err="1"/>
              <a:t>feeling</a:t>
            </a:r>
            <a:r>
              <a:rPr lang="de-CH" dirty="0" smtClean="0"/>
              <a:t>.</a:t>
            </a:r>
            <a:br>
              <a:rPr lang="de-CH" dirty="0" smtClean="0"/>
            </a:br>
            <a:r>
              <a:rPr lang="de-CH" dirty="0" err="1" smtClean="0"/>
              <a:t>During</a:t>
            </a:r>
            <a:r>
              <a:rPr lang="de-CH" dirty="0" smtClean="0"/>
              <a:t> </a:t>
            </a:r>
            <a:r>
              <a:rPr lang="de-CH" dirty="0" err="1" smtClean="0"/>
              <a:t>the</a:t>
            </a:r>
            <a:r>
              <a:rPr lang="de-CH" dirty="0" smtClean="0"/>
              <a:t> </a:t>
            </a:r>
            <a:r>
              <a:rPr lang="de-CH" dirty="0" err="1" smtClean="0"/>
              <a:t>testing</a:t>
            </a:r>
            <a:r>
              <a:rPr lang="de-CH" dirty="0" smtClean="0"/>
              <a:t> </a:t>
            </a:r>
            <a:r>
              <a:rPr lang="de-CH" dirty="0" err="1" smtClean="0"/>
              <a:t>part</a:t>
            </a:r>
            <a:r>
              <a:rPr lang="de-CH" dirty="0" smtClean="0"/>
              <a:t> </a:t>
            </a:r>
            <a:r>
              <a:rPr lang="de-CH" dirty="0" err="1" smtClean="0"/>
              <a:t>we</a:t>
            </a:r>
            <a:r>
              <a:rPr lang="de-CH" dirty="0" smtClean="0"/>
              <a:t> </a:t>
            </a:r>
            <a:r>
              <a:rPr lang="de-CH" dirty="0" err="1" smtClean="0"/>
              <a:t>used</a:t>
            </a:r>
            <a:r>
              <a:rPr lang="de-CH" dirty="0" smtClean="0"/>
              <a:t> different </a:t>
            </a:r>
            <a:r>
              <a:rPr lang="de-CH" dirty="0" err="1" smtClean="0"/>
              <a:t>datasets</a:t>
            </a:r>
            <a:r>
              <a:rPr lang="de-CH" dirty="0" smtClean="0"/>
              <a:t>. The </a:t>
            </a:r>
            <a:r>
              <a:rPr lang="de-CH" dirty="0" err="1" smtClean="0"/>
              <a:t>one</a:t>
            </a:r>
            <a:r>
              <a:rPr lang="de-CH" dirty="0" smtClean="0"/>
              <a:t> </a:t>
            </a:r>
            <a:r>
              <a:rPr lang="de-CH" dirty="0" err="1" smtClean="0"/>
              <a:t>provided</a:t>
            </a:r>
            <a:r>
              <a:rPr lang="de-CH" dirty="0" smtClean="0"/>
              <a:t> </a:t>
            </a:r>
            <a:r>
              <a:rPr lang="de-CH" dirty="0" err="1" smtClean="0"/>
              <a:t>from</a:t>
            </a:r>
            <a:r>
              <a:rPr lang="de-CH" dirty="0" smtClean="0"/>
              <a:t> </a:t>
            </a:r>
            <a:r>
              <a:rPr lang="de-CH" dirty="0" err="1" smtClean="0"/>
              <a:t>our</a:t>
            </a:r>
            <a:r>
              <a:rPr lang="de-CH" dirty="0" smtClean="0"/>
              <a:t> </a:t>
            </a:r>
            <a:r>
              <a:rPr lang="de-CH" dirty="0" err="1" smtClean="0"/>
              <a:t>supervisor</a:t>
            </a:r>
            <a:r>
              <a:rPr lang="de-CH" dirty="0" smtClean="0"/>
              <a:t> </a:t>
            </a:r>
            <a:r>
              <a:rPr lang="de-CH" dirty="0" err="1" smtClean="0"/>
              <a:t>is</a:t>
            </a:r>
            <a:r>
              <a:rPr lang="de-CH" dirty="0" smtClean="0"/>
              <a:t> </a:t>
            </a:r>
            <a:r>
              <a:rPr lang="de-CH" dirty="0" err="1" smtClean="0"/>
              <a:t>obtained</a:t>
            </a:r>
            <a:r>
              <a:rPr lang="de-CH" dirty="0" smtClean="0"/>
              <a:t> </a:t>
            </a:r>
            <a:r>
              <a:rPr lang="de-CH" dirty="0" err="1" smtClean="0"/>
              <a:t>from</a:t>
            </a:r>
            <a:r>
              <a:rPr lang="de-CH" dirty="0" smtClean="0"/>
              <a:t> 10 </a:t>
            </a:r>
            <a:r>
              <a:rPr lang="de-CH" dirty="0" err="1" smtClean="0"/>
              <a:t>cameras</a:t>
            </a:r>
            <a:r>
              <a:rPr lang="de-CH" dirty="0" smtClean="0"/>
              <a:t> </a:t>
            </a:r>
            <a:r>
              <a:rPr lang="de-CH" dirty="0" err="1" smtClean="0"/>
              <a:t>mounted</a:t>
            </a:r>
            <a:r>
              <a:rPr lang="de-CH" dirty="0" smtClean="0"/>
              <a:t> on a </a:t>
            </a:r>
            <a:r>
              <a:rPr lang="de-CH" dirty="0" err="1" smtClean="0"/>
              <a:t>robot</a:t>
            </a:r>
            <a:r>
              <a:rPr lang="de-CH" dirty="0" smtClean="0"/>
              <a:t>. </a:t>
            </a:r>
            <a:r>
              <a:rPr lang="de-CH" dirty="0" smtClean="0"/>
              <a:t>The </a:t>
            </a:r>
            <a:r>
              <a:rPr lang="de-CH" dirty="0" err="1" smtClean="0"/>
              <a:t>calibration</a:t>
            </a:r>
            <a:r>
              <a:rPr lang="de-CH" dirty="0" smtClean="0"/>
              <a:t> </a:t>
            </a:r>
            <a:r>
              <a:rPr lang="de-CH" dirty="0" err="1" smtClean="0"/>
              <a:t>information</a:t>
            </a:r>
            <a:r>
              <a:rPr lang="de-CH" dirty="0" smtClean="0"/>
              <a:t> </a:t>
            </a:r>
            <a:r>
              <a:rPr lang="de-CH" dirty="0" err="1" smtClean="0"/>
              <a:t>of</a:t>
            </a:r>
            <a:r>
              <a:rPr lang="de-CH" dirty="0" smtClean="0"/>
              <a:t> </a:t>
            </a:r>
            <a:r>
              <a:rPr lang="de-CH" dirty="0" err="1" smtClean="0"/>
              <a:t>every</a:t>
            </a:r>
            <a:r>
              <a:rPr lang="de-CH" dirty="0" smtClean="0"/>
              <a:t> </a:t>
            </a:r>
            <a:r>
              <a:rPr lang="de-CH" dirty="0" err="1" smtClean="0"/>
              <a:t>camera</a:t>
            </a:r>
            <a:r>
              <a:rPr lang="de-CH" dirty="0" smtClean="0"/>
              <a:t> was also </a:t>
            </a:r>
            <a:r>
              <a:rPr lang="de-CH" dirty="0" err="1" smtClean="0"/>
              <a:t>made</a:t>
            </a:r>
            <a:r>
              <a:rPr lang="de-CH" dirty="0" smtClean="0"/>
              <a:t> </a:t>
            </a:r>
            <a:r>
              <a:rPr lang="de-CH" dirty="0" err="1" smtClean="0"/>
              <a:t>available</a:t>
            </a:r>
            <a:r>
              <a:rPr lang="de-CH" dirty="0" smtClean="0"/>
              <a:t> </a:t>
            </a:r>
            <a:r>
              <a:rPr lang="de-CH" dirty="0" err="1" smtClean="0"/>
              <a:t>to</a:t>
            </a:r>
            <a:r>
              <a:rPr lang="de-CH" dirty="0" smtClean="0"/>
              <a:t> </a:t>
            </a:r>
            <a:r>
              <a:rPr lang="de-CH" dirty="0" err="1" smtClean="0"/>
              <a:t>us</a:t>
            </a:r>
            <a:r>
              <a:rPr lang="de-CH" dirty="0" smtClean="0"/>
              <a:t>.</a:t>
            </a:r>
            <a:endParaRPr lang="de-CH" dirty="0"/>
          </a:p>
        </p:txBody>
      </p:sp>
      <p:sp>
        <p:nvSpPr>
          <p:cNvPr id="68" name="Textplatzhalter 2"/>
          <p:cNvSpPr txBox="1">
            <a:spLocks/>
          </p:cNvSpPr>
          <p:nvPr/>
        </p:nvSpPr>
        <p:spPr>
          <a:xfrm>
            <a:off x="398403" y="3006725"/>
            <a:ext cx="4533960"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1	Motivation</a:t>
            </a:r>
          </a:p>
        </p:txBody>
      </p:sp>
      <p:sp>
        <p:nvSpPr>
          <p:cNvPr id="69" name="Textplatzhalter 3"/>
          <p:cNvSpPr txBox="1">
            <a:spLocks/>
          </p:cNvSpPr>
          <p:nvPr/>
        </p:nvSpPr>
        <p:spPr>
          <a:xfrm>
            <a:off x="398403" y="3476778"/>
            <a:ext cx="4533960" cy="2448137"/>
          </a:xfrm>
          <a:prstGeom prst="rect">
            <a:avLst/>
          </a:prstGeom>
          <a:solidFill>
            <a:schemeClr val="accent6"/>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Recently, Google introduced </a:t>
            </a:r>
            <a:r>
              <a:rPr lang="en-US" dirty="0" smtClean="0"/>
              <a:t>Jump </a:t>
            </a:r>
            <a:r>
              <a:rPr lang="en-US" baseline="30000" dirty="0" smtClean="0"/>
              <a:t>1</a:t>
            </a:r>
            <a:r>
              <a:rPr lang="en-US" dirty="0"/>
              <a:t>, a hardware and software framework for the offline rendering of </a:t>
            </a:r>
            <a:r>
              <a:rPr lang="en-US" dirty="0" err="1" smtClean="0"/>
              <a:t>omni</a:t>
            </a:r>
            <a:r>
              <a:rPr lang="en-US" dirty="0" smtClean="0"/>
              <a:t>-directional stereo </a:t>
            </a:r>
            <a:r>
              <a:rPr lang="en-US" dirty="0"/>
              <a:t>(ODS) videos for virtual reality(VR). Since Jump is designed as a complete solution, the </a:t>
            </a:r>
            <a:r>
              <a:rPr lang="en-US" dirty="0" smtClean="0"/>
              <a:t>vision algorithms </a:t>
            </a:r>
            <a:r>
              <a:rPr lang="en-US" dirty="0"/>
              <a:t>it employs are optimized for a specific camera rig: the GoPro Odyssey. The goal of this project is </a:t>
            </a:r>
            <a:r>
              <a:rPr lang="en-US" dirty="0" smtClean="0"/>
              <a:t>to implement </a:t>
            </a:r>
            <a:r>
              <a:rPr lang="en-US" dirty="0"/>
              <a:t>their ODS capture and composting algorithm and </a:t>
            </a:r>
            <a:r>
              <a:rPr lang="en-US" dirty="0" smtClean="0"/>
              <a:t>analyze its </a:t>
            </a:r>
            <a:r>
              <a:rPr lang="en-US" dirty="0"/>
              <a:t>ability to render stereo images and </a:t>
            </a:r>
            <a:r>
              <a:rPr lang="en-US" dirty="0" smtClean="0"/>
              <a:t>videos captured </a:t>
            </a:r>
            <a:r>
              <a:rPr lang="en-US" dirty="0"/>
              <a:t>through other means. At the end of the project, we hope to be able to render ODS content that can </a:t>
            </a:r>
            <a:r>
              <a:rPr lang="en-US" dirty="0" smtClean="0"/>
              <a:t>be viewed </a:t>
            </a:r>
            <a:r>
              <a:rPr lang="en-US" dirty="0"/>
              <a:t>on the Google </a:t>
            </a:r>
            <a:r>
              <a:rPr lang="en-US" dirty="0" smtClean="0"/>
              <a:t>Cardboard; a </a:t>
            </a:r>
            <a:r>
              <a:rPr lang="en-US" dirty="0"/>
              <a:t>cost effective head mounted display (HMD) for VR.</a:t>
            </a:r>
          </a:p>
        </p:txBody>
      </p:sp>
      <p:sp>
        <p:nvSpPr>
          <p:cNvPr id="70" name="Textplatzhalter 2"/>
          <p:cNvSpPr txBox="1">
            <a:spLocks/>
          </p:cNvSpPr>
          <p:nvPr/>
        </p:nvSpPr>
        <p:spPr>
          <a:xfrm>
            <a:off x="396875" y="5924915"/>
            <a:ext cx="4535488"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2	</a:t>
            </a:r>
            <a:r>
              <a:rPr lang="de-CH" dirty="0" err="1"/>
              <a:t>Method</a:t>
            </a:r>
            <a:r>
              <a:rPr lang="de-CH" dirty="0"/>
              <a:t> </a:t>
            </a:r>
            <a:r>
              <a:rPr lang="de-CH" dirty="0" err="1"/>
              <a:t>overview</a:t>
            </a:r>
            <a:endParaRPr lang="de-CH"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1769" y="7811141"/>
            <a:ext cx="2727227" cy="1298001"/>
          </a:xfrm>
          <a:prstGeom prst="rect">
            <a:avLst/>
          </a:prstGeom>
        </p:spPr>
      </p:pic>
      <p:pic>
        <p:nvPicPr>
          <p:cNvPr id="3" name="Grafik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7234" y="4626620"/>
            <a:ext cx="1548055" cy="1548055"/>
          </a:xfrm>
          <a:prstGeom prst="rect">
            <a:avLst/>
          </a:prstGeom>
        </p:spPr>
      </p:pic>
      <p:sp>
        <p:nvSpPr>
          <p:cNvPr id="21" name="Textfeld 20"/>
          <p:cNvSpPr txBox="1"/>
          <p:nvPr/>
        </p:nvSpPr>
        <p:spPr>
          <a:xfrm>
            <a:off x="6787234" y="6181069"/>
            <a:ext cx="1548055" cy="390060"/>
          </a:xfrm>
          <a:prstGeom prst="rect">
            <a:avLst/>
          </a:prstGeom>
          <a:noFill/>
        </p:spPr>
        <p:txBody>
          <a:bodyPr wrap="square" lIns="0" tIns="72000" rIns="0" bIns="0" rtlCol="0">
            <a:noAutofit/>
          </a:bodyPr>
          <a:lstStyle/>
          <a:p>
            <a:r>
              <a:rPr lang="en-US" sz="600" b="1" dirty="0">
                <a:solidFill>
                  <a:schemeClr val="accent1"/>
                </a:solidFill>
              </a:rPr>
              <a:t>Fig. 2. </a:t>
            </a:r>
            <a:r>
              <a:rPr lang="de-CH" sz="600" b="1" dirty="0">
                <a:solidFill>
                  <a:schemeClr val="accent1"/>
                </a:solidFill>
              </a:rPr>
              <a:t>An </a:t>
            </a:r>
            <a:r>
              <a:rPr lang="de-CH" sz="600" b="1" dirty="0" err="1">
                <a:solidFill>
                  <a:schemeClr val="accent1"/>
                </a:solidFill>
              </a:rPr>
              <a:t>example</a:t>
            </a:r>
            <a:r>
              <a:rPr lang="de-CH" sz="600" b="1" dirty="0">
                <a:solidFill>
                  <a:schemeClr val="accent1"/>
                </a:solidFill>
              </a:rPr>
              <a:t> </a:t>
            </a:r>
            <a:r>
              <a:rPr lang="de-CH" sz="600" b="1" dirty="0" err="1">
                <a:solidFill>
                  <a:schemeClr val="accent1"/>
                </a:solidFill>
              </a:rPr>
              <a:t>of</a:t>
            </a:r>
            <a:r>
              <a:rPr lang="de-CH" sz="600" b="1" dirty="0">
                <a:solidFill>
                  <a:schemeClr val="accent1"/>
                </a:solidFill>
              </a:rPr>
              <a:t> an </a:t>
            </a:r>
            <a:r>
              <a:rPr lang="de-CH" sz="600" b="1" dirty="0" err="1">
                <a:solidFill>
                  <a:schemeClr val="accent1"/>
                </a:solidFill>
              </a:rPr>
              <a:t>omnidirectional</a:t>
            </a:r>
            <a:r>
              <a:rPr lang="de-CH" sz="600" b="1" dirty="0">
                <a:solidFill>
                  <a:schemeClr val="accent1"/>
                </a:solidFill>
              </a:rPr>
              <a:t> </a:t>
            </a:r>
            <a:r>
              <a:rPr lang="de-CH" sz="600" b="1" dirty="0" err="1">
                <a:solidFill>
                  <a:schemeClr val="accent1"/>
                </a:solidFill>
              </a:rPr>
              <a:t>stereo</a:t>
            </a:r>
            <a:r>
              <a:rPr lang="de-CH" sz="600" b="1" dirty="0">
                <a:solidFill>
                  <a:schemeClr val="accent1"/>
                </a:solidFill>
              </a:rPr>
              <a:t> </a:t>
            </a:r>
            <a:r>
              <a:rPr lang="de-CH" sz="600" b="1" dirty="0" err="1">
                <a:solidFill>
                  <a:schemeClr val="accent1"/>
                </a:solidFill>
              </a:rPr>
              <a:t>image</a:t>
            </a:r>
            <a:r>
              <a:rPr lang="de-CH" sz="600" b="1" dirty="0">
                <a:solidFill>
                  <a:schemeClr val="accent1"/>
                </a:solidFill>
              </a:rPr>
              <a:t>, </a:t>
            </a:r>
            <a:r>
              <a:rPr lang="de-CH" sz="600" b="1" dirty="0" err="1">
                <a:solidFill>
                  <a:schemeClr val="accent1"/>
                </a:solidFill>
              </a:rPr>
              <a:t>produced</a:t>
            </a:r>
            <a:r>
              <a:rPr lang="de-CH" sz="600" b="1" dirty="0">
                <a:solidFill>
                  <a:schemeClr val="accent1"/>
                </a:solidFill>
              </a:rPr>
              <a:t> </a:t>
            </a:r>
            <a:r>
              <a:rPr lang="de-CH" sz="600" b="1" dirty="0" err="1">
                <a:solidFill>
                  <a:schemeClr val="accent1"/>
                </a:solidFill>
              </a:rPr>
              <a:t>by</a:t>
            </a:r>
            <a:r>
              <a:rPr lang="de-CH" sz="600" b="1" dirty="0">
                <a:solidFill>
                  <a:schemeClr val="accent1"/>
                </a:solidFill>
              </a:rPr>
              <a:t> Google</a:t>
            </a:r>
            <a:r>
              <a:rPr lang="en-US" sz="600" b="1" baseline="30000"/>
              <a:t>3</a:t>
            </a:r>
            <a:r>
              <a:rPr lang="de-CH" sz="600" b="1">
                <a:solidFill>
                  <a:schemeClr val="accent1"/>
                </a:solidFill>
              </a:rPr>
              <a:t>.</a:t>
            </a:r>
            <a:endParaRPr lang="de-CH" sz="600" b="1" dirty="0">
              <a:solidFill>
                <a:schemeClr val="accent1"/>
              </a:solidFill>
            </a:endParaRPr>
          </a:p>
        </p:txBody>
      </p:sp>
    </p:spTree>
    <p:extLst>
      <p:ext uri="{BB962C8B-B14F-4D97-AF65-F5344CB8AC3E}">
        <p14:creationId xmlns:p14="http://schemas.microsoft.com/office/powerpoint/2010/main" val="118413767"/>
      </p:ext>
    </p:extLst>
  </p:cSld>
  <p:clrMapOvr>
    <a:masterClrMapping/>
  </p:clrMapOvr>
</p:sld>
</file>

<file path=ppt/theme/theme1.xml><?xml version="1.0" encoding="utf-8"?>
<a:theme xmlns:a="http://schemas.openxmlformats.org/drawingml/2006/main" name="Group_9_Poster">
  <a:themeElements>
    <a:clrScheme name="ETH_Plakate_1a">
      <a:dk1>
        <a:srgbClr val="FFFFFF"/>
      </a:dk1>
      <a:lt1>
        <a:srgbClr val="1269B0"/>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lau negativ">
        <a:dk1>
          <a:srgbClr val="FFFFFF"/>
        </a:dk1>
        <a:lt1>
          <a:srgbClr val="1269B0"/>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0.xml><?xml version="1.0" encoding="utf-8"?>
<a:theme xmlns:a="http://schemas.openxmlformats.org/drawingml/2006/main" name="ETH Violett positiv">
  <a:themeElements>
    <a:clrScheme name="ETH_Plakate_3">
      <a:dk1>
        <a:sysClr val="windowText" lastClr="000000"/>
      </a:dk1>
      <a:lt1>
        <a:sysClr val="window" lastClr="FFFFFF"/>
      </a:lt1>
      <a:dk2>
        <a:srgbClr val="91056A"/>
      </a:dk2>
      <a:lt2>
        <a:srgbClr val="FFFFFF"/>
      </a:lt2>
      <a:accent1>
        <a:srgbClr val="000000"/>
      </a:accent1>
      <a:accent2>
        <a:srgbClr val="E2E2E2"/>
      </a:accent2>
      <a:accent3>
        <a:srgbClr val="FFFFFF"/>
      </a:accent3>
      <a:accent4>
        <a:srgbClr val="D39BC3"/>
      </a:accent4>
      <a:accent5>
        <a:srgbClr val="E9CDE1"/>
      </a:accent5>
      <a:accent6>
        <a:srgbClr val="F4E6F0"/>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Violett positiv">
        <a:dk1>
          <a:sysClr val="windowText" lastClr="000000"/>
        </a:dk1>
        <a:lt1>
          <a:sysClr val="window" lastClr="FFFFFF"/>
        </a:lt1>
        <a:dk2>
          <a:srgbClr val="91056A"/>
        </a:dk2>
        <a:lt2>
          <a:srgbClr val="FFFFFF"/>
        </a:lt2>
        <a:accent1>
          <a:srgbClr val="000000"/>
        </a:accent1>
        <a:accent2>
          <a:srgbClr val="E2E2E2"/>
        </a:accent2>
        <a:accent3>
          <a:srgbClr val="FFFFFF"/>
        </a:accent3>
        <a:accent4>
          <a:srgbClr val="D39BC3"/>
        </a:accent4>
        <a:accent5>
          <a:srgbClr val="E9CDE1"/>
        </a:accent5>
        <a:accent6>
          <a:srgbClr val="F4E6F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1.xml><?xml version="1.0" encoding="utf-8"?>
<a:theme xmlns:a="http://schemas.openxmlformats.org/drawingml/2006/main" name="ETH Grau positiv">
  <a:themeElements>
    <a:clrScheme name="ETH Plakate Grau">
      <a:dk1>
        <a:sysClr val="windowText" lastClr="000000"/>
      </a:dk1>
      <a:lt1>
        <a:sysClr val="window" lastClr="FFFFFF"/>
      </a:lt1>
      <a:dk2>
        <a:srgbClr val="6F6F6E"/>
      </a:dk2>
      <a:lt2>
        <a:srgbClr val="FFFFFF"/>
      </a:lt2>
      <a:accent1>
        <a:srgbClr val="000000"/>
      </a:accent1>
      <a:accent2>
        <a:srgbClr val="E2E2E2"/>
      </a:accent2>
      <a:accent3>
        <a:srgbClr val="FFFFFF"/>
      </a:accent3>
      <a:accent4>
        <a:srgbClr val="C5C5C5"/>
      </a:accent4>
      <a:accent5>
        <a:srgbClr val="E2E2E2"/>
      </a:accent5>
      <a:accent6>
        <a:srgbClr val="F1F1F1"/>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au positiv">
        <a:dk1>
          <a:sysClr val="windowText" lastClr="000000"/>
        </a:dk1>
        <a:lt1>
          <a:sysClr val="window" lastClr="FFFFFF"/>
        </a:lt1>
        <a:dk2>
          <a:srgbClr val="6F6F6E"/>
        </a:dk2>
        <a:lt2>
          <a:srgbClr val="FFFFFF"/>
        </a:lt2>
        <a:accent1>
          <a:srgbClr val="000000"/>
        </a:accent1>
        <a:accent2>
          <a:srgbClr val="E2E2E2"/>
        </a:accent2>
        <a:accent3>
          <a:srgbClr val="FFFFFF"/>
        </a:accent3>
        <a:accent4>
          <a:srgbClr val="C5C5C5"/>
        </a:accent4>
        <a:accent5>
          <a:srgbClr val="E2E2E2"/>
        </a:accent5>
        <a:accent6>
          <a:srgbClr val="F1F1F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2.xml><?xml version="1.0" encoding="utf-8"?>
<a:theme xmlns:a="http://schemas.openxmlformats.org/drawingml/2006/main" name="ETH Rot positiv">
  <a:themeElements>
    <a:clrScheme name="ETH_Plakate_5">
      <a:dk1>
        <a:sysClr val="windowText" lastClr="000000"/>
      </a:dk1>
      <a:lt1>
        <a:sysClr val="window" lastClr="FFFFFF"/>
      </a:lt1>
      <a:dk2>
        <a:srgbClr val="A8322D"/>
      </a:dk2>
      <a:lt2>
        <a:srgbClr val="FFFFFF"/>
      </a:lt2>
      <a:accent1>
        <a:srgbClr val="000000"/>
      </a:accent1>
      <a:accent2>
        <a:srgbClr val="E2E2E2"/>
      </a:accent2>
      <a:accent3>
        <a:srgbClr val="FFFFFF"/>
      </a:accent3>
      <a:accent4>
        <a:srgbClr val="DCADAB"/>
      </a:accent4>
      <a:accent5>
        <a:srgbClr val="EED6D5"/>
      </a:accent5>
      <a:accent6>
        <a:srgbClr val="F6EBEA"/>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Rot positiv">
        <a:dk1>
          <a:sysClr val="windowText" lastClr="000000"/>
        </a:dk1>
        <a:lt1>
          <a:sysClr val="window" lastClr="FFFFFF"/>
        </a:lt1>
        <a:dk2>
          <a:srgbClr val="A8322D"/>
        </a:dk2>
        <a:lt2>
          <a:srgbClr val="FFFFFF"/>
        </a:lt2>
        <a:accent1>
          <a:srgbClr val="000000"/>
        </a:accent1>
        <a:accent2>
          <a:srgbClr val="E2E2E2"/>
        </a:accent2>
        <a:accent3>
          <a:srgbClr val="FFFFFF"/>
        </a:accent3>
        <a:accent4>
          <a:srgbClr val="DCADAB"/>
        </a:accent4>
        <a:accent5>
          <a:srgbClr val="EED6D5"/>
        </a:accent5>
        <a:accent6>
          <a:srgbClr val="F6EB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3.xml><?xml version="1.0" encoding="utf-8"?>
<a:theme xmlns:a="http://schemas.openxmlformats.org/drawingml/2006/main" name="ETH Petrol positiv">
  <a:themeElements>
    <a:clrScheme name="ETH Plakate Petrol">
      <a:dk1>
        <a:sysClr val="windowText" lastClr="000000"/>
      </a:dk1>
      <a:lt1>
        <a:sysClr val="window" lastClr="FFFFFF"/>
      </a:lt1>
      <a:dk2>
        <a:srgbClr val="007A96"/>
      </a:dk2>
      <a:lt2>
        <a:srgbClr val="FFFFFF"/>
      </a:lt2>
      <a:accent1>
        <a:srgbClr val="000000"/>
      </a:accent1>
      <a:accent2>
        <a:srgbClr val="E2E2E2"/>
      </a:accent2>
      <a:accent3>
        <a:srgbClr val="FFFFFF"/>
      </a:accent3>
      <a:accent4>
        <a:srgbClr val="99CAD5"/>
      </a:accent4>
      <a:accent5>
        <a:srgbClr val="CCE4EA"/>
      </a:accent5>
      <a:accent6>
        <a:srgbClr val="E6F2F5"/>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Petrol positiv">
        <a:dk1>
          <a:sysClr val="windowText" lastClr="000000"/>
        </a:dk1>
        <a:lt1>
          <a:sysClr val="window" lastClr="FFFFFF"/>
        </a:lt1>
        <a:dk2>
          <a:srgbClr val="007A96"/>
        </a:dk2>
        <a:lt2>
          <a:srgbClr val="FFFFFF"/>
        </a:lt2>
        <a:accent1>
          <a:srgbClr val="000000"/>
        </a:accent1>
        <a:accent2>
          <a:srgbClr val="E2E2E2"/>
        </a:accent2>
        <a:accent3>
          <a:srgbClr val="FFFFFF"/>
        </a:accent3>
        <a:accent4>
          <a:srgbClr val="99CAD5"/>
        </a:accent4>
        <a:accent5>
          <a:srgbClr val="CCE4EA"/>
        </a:accent5>
        <a:accent6>
          <a:srgbClr val="E6F2F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4.xml><?xml version="1.0" encoding="utf-8"?>
<a:theme xmlns:a="http://schemas.openxmlformats.org/drawingml/2006/main" name="ETH Braun positiv">
  <a:themeElements>
    <a:clrScheme name="ETH_Plakate_7">
      <a:dk1>
        <a:sysClr val="windowText" lastClr="000000"/>
      </a:dk1>
      <a:lt1>
        <a:sysClr val="window" lastClr="FFFFFF"/>
      </a:lt1>
      <a:dk2>
        <a:srgbClr val="956013"/>
      </a:dk2>
      <a:lt2>
        <a:srgbClr val="FFFFFF"/>
      </a:lt2>
      <a:accent1>
        <a:srgbClr val="000000"/>
      </a:accent1>
      <a:accent2>
        <a:srgbClr val="E2E2E2"/>
      </a:accent2>
      <a:accent3>
        <a:srgbClr val="FFFFFF"/>
      </a:accent3>
      <a:accent4>
        <a:srgbClr val="D5BFA1"/>
      </a:accent4>
      <a:accent5>
        <a:srgbClr val="EADFD0"/>
      </a:accent5>
      <a:accent6>
        <a:srgbClr val="F4EFE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raun positiv">
        <a:dk1>
          <a:sysClr val="windowText" lastClr="000000"/>
        </a:dk1>
        <a:lt1>
          <a:sysClr val="window" lastClr="FFFFFF"/>
        </a:lt1>
        <a:dk2>
          <a:srgbClr val="956013"/>
        </a:dk2>
        <a:lt2>
          <a:srgbClr val="FFFFFF"/>
        </a:lt2>
        <a:accent1>
          <a:srgbClr val="000000"/>
        </a:accent1>
        <a:accent2>
          <a:srgbClr val="E2E2E2"/>
        </a:accent2>
        <a:accent3>
          <a:srgbClr val="FFFFFF"/>
        </a:accent3>
        <a:accent4>
          <a:srgbClr val="D5BFA1"/>
        </a:accent4>
        <a:accent5>
          <a:srgbClr val="EADFD0"/>
        </a:accent5>
        <a:accent6>
          <a:srgbClr val="F4EFE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2.xml><?xml version="1.0" encoding="utf-8"?>
<a:theme xmlns:a="http://schemas.openxmlformats.org/drawingml/2006/main" name="ETH Grün negativ">
  <a:themeElements>
    <a:clrScheme name="ETH_Plakate_2">
      <a:dk1>
        <a:srgbClr val="FFFFFF"/>
      </a:dk1>
      <a:lt1>
        <a:srgbClr val="72791C"/>
      </a:lt1>
      <a:dk2>
        <a:srgbClr val="FFFFFF"/>
      </a:dk2>
      <a:lt2>
        <a:srgbClr val="000000"/>
      </a:lt2>
      <a:accent1>
        <a:srgbClr val="000000"/>
      </a:accent1>
      <a:accent2>
        <a:srgbClr val="FFFFFF"/>
      </a:accent2>
      <a:accent3>
        <a:srgbClr val="FFFFFF"/>
      </a:accent3>
      <a:accent4>
        <a:srgbClr val="C7C9A4"/>
      </a:accent4>
      <a:accent5>
        <a:srgbClr val="E3E4D2"/>
      </a:accent5>
      <a:accent6>
        <a:srgbClr val="F1F2E8"/>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uen negativ">
        <a:dk1>
          <a:srgbClr val="FFFFFF"/>
        </a:dk1>
        <a:lt1>
          <a:srgbClr val="72791C"/>
        </a:lt1>
        <a:dk2>
          <a:srgbClr val="FFFFFF"/>
        </a:dk2>
        <a:lt2>
          <a:srgbClr val="000000"/>
        </a:lt2>
        <a:accent1>
          <a:srgbClr val="000000"/>
        </a:accent1>
        <a:accent2>
          <a:srgbClr val="FFFFFF"/>
        </a:accent2>
        <a:accent3>
          <a:srgbClr val="FFFFFF"/>
        </a:accent3>
        <a:accent4>
          <a:srgbClr val="C7C9A4"/>
        </a:accent4>
        <a:accent5>
          <a:srgbClr val="E3E4D2"/>
        </a:accent5>
        <a:accent6>
          <a:srgbClr val="F1F2E8"/>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3.xml><?xml version="1.0" encoding="utf-8"?>
<a:theme xmlns:a="http://schemas.openxmlformats.org/drawingml/2006/main" name="ETH Violett">
  <a:themeElements>
    <a:clrScheme name="ETH_Violett_neg">
      <a:dk1>
        <a:srgbClr val="FFFFFF"/>
      </a:dk1>
      <a:lt1>
        <a:srgbClr val="91056A"/>
      </a:lt1>
      <a:dk2>
        <a:srgbClr val="FFFFFF"/>
      </a:dk2>
      <a:lt2>
        <a:srgbClr val="000000"/>
      </a:lt2>
      <a:accent1>
        <a:srgbClr val="000000"/>
      </a:accent1>
      <a:accent2>
        <a:srgbClr val="FFFFFF"/>
      </a:accent2>
      <a:accent3>
        <a:srgbClr val="FFFFFF"/>
      </a:accent3>
      <a:accent4>
        <a:srgbClr val="D39BC3"/>
      </a:accent4>
      <a:accent5>
        <a:srgbClr val="E9CDE1"/>
      </a:accent5>
      <a:accent6>
        <a:srgbClr val="F4E6F0"/>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Violett negativ">
        <a:dk1>
          <a:srgbClr val="FFFFFF"/>
        </a:dk1>
        <a:lt1>
          <a:srgbClr val="91056A"/>
        </a:lt1>
        <a:dk2>
          <a:srgbClr val="FFFFFF"/>
        </a:dk2>
        <a:lt2>
          <a:srgbClr val="000000"/>
        </a:lt2>
        <a:accent1>
          <a:srgbClr val="000000"/>
        </a:accent1>
        <a:accent2>
          <a:srgbClr val="FFFFFF"/>
        </a:accent2>
        <a:accent3>
          <a:srgbClr val="FFFFFF"/>
        </a:accent3>
        <a:accent4>
          <a:srgbClr val="D39BC3"/>
        </a:accent4>
        <a:accent5>
          <a:srgbClr val="E9CDE1"/>
        </a:accent5>
        <a:accent6>
          <a:srgbClr val="F4E6F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4.xml><?xml version="1.0" encoding="utf-8"?>
<a:theme xmlns:a="http://schemas.openxmlformats.org/drawingml/2006/main" name="ETH Grau negativ">
  <a:themeElements>
    <a:clrScheme name="ETH_Plakate_4">
      <a:dk1>
        <a:srgbClr val="FFFFFF"/>
      </a:dk1>
      <a:lt1>
        <a:srgbClr val="6F6F6E"/>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au negativ">
        <a:dk1>
          <a:srgbClr val="FFFFFF"/>
        </a:dk1>
        <a:lt1>
          <a:srgbClr val="6F6F6E"/>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5.xml><?xml version="1.0" encoding="utf-8"?>
<a:theme xmlns:a="http://schemas.openxmlformats.org/drawingml/2006/main" name="ETH Rot negativ">
  <a:themeElements>
    <a:clrScheme name="ETH Rot neg">
      <a:dk1>
        <a:srgbClr val="FFFFFF"/>
      </a:dk1>
      <a:lt1>
        <a:srgbClr val="A8322D"/>
      </a:lt1>
      <a:dk2>
        <a:srgbClr val="FFFFFF"/>
      </a:dk2>
      <a:lt2>
        <a:srgbClr val="000000"/>
      </a:lt2>
      <a:accent1>
        <a:srgbClr val="000000"/>
      </a:accent1>
      <a:accent2>
        <a:srgbClr val="FFFFFF"/>
      </a:accent2>
      <a:accent3>
        <a:srgbClr val="FFFFFF"/>
      </a:accent3>
      <a:accent4>
        <a:srgbClr val="DCADAB"/>
      </a:accent4>
      <a:accent5>
        <a:srgbClr val="EED6D5"/>
      </a:accent5>
      <a:accent6>
        <a:srgbClr val="F6EBEA"/>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Rot negativ">
        <a:dk1>
          <a:srgbClr val="FFFFFF"/>
        </a:dk1>
        <a:lt1>
          <a:srgbClr val="A8322D"/>
        </a:lt1>
        <a:dk2>
          <a:srgbClr val="FFFFFF"/>
        </a:dk2>
        <a:lt2>
          <a:srgbClr val="000000"/>
        </a:lt2>
        <a:accent1>
          <a:srgbClr val="000000"/>
        </a:accent1>
        <a:accent2>
          <a:srgbClr val="FFFFFF"/>
        </a:accent2>
        <a:accent3>
          <a:srgbClr val="FFFFFF"/>
        </a:accent3>
        <a:accent4>
          <a:srgbClr val="DCADAB"/>
        </a:accent4>
        <a:accent5>
          <a:srgbClr val="EED6D5"/>
        </a:accent5>
        <a:accent6>
          <a:srgbClr val="F6EB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6.xml><?xml version="1.0" encoding="utf-8"?>
<a:theme xmlns:a="http://schemas.openxmlformats.org/drawingml/2006/main" name="ETH Petrol negativ">
  <a:themeElements>
    <a:clrScheme name="ETH_Plakate_6">
      <a:dk1>
        <a:srgbClr val="FFFFFF"/>
      </a:dk1>
      <a:lt1>
        <a:srgbClr val="007A96"/>
      </a:lt1>
      <a:dk2>
        <a:srgbClr val="FFFFFF"/>
      </a:dk2>
      <a:lt2>
        <a:srgbClr val="000000"/>
      </a:lt2>
      <a:accent1>
        <a:srgbClr val="000000"/>
      </a:accent1>
      <a:accent2>
        <a:srgbClr val="FFFFFF"/>
      </a:accent2>
      <a:accent3>
        <a:srgbClr val="FFFFFF"/>
      </a:accent3>
      <a:accent4>
        <a:srgbClr val="99CAD5"/>
      </a:accent4>
      <a:accent5>
        <a:srgbClr val="CCE4EA"/>
      </a:accent5>
      <a:accent6>
        <a:srgbClr val="E6F2F5"/>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Petrol negativ">
        <a:dk1>
          <a:srgbClr val="FFFFFF"/>
        </a:dk1>
        <a:lt1>
          <a:srgbClr val="007A96"/>
        </a:lt1>
        <a:dk2>
          <a:srgbClr val="FFFFFF"/>
        </a:dk2>
        <a:lt2>
          <a:srgbClr val="000000"/>
        </a:lt2>
        <a:accent1>
          <a:srgbClr val="000000"/>
        </a:accent1>
        <a:accent2>
          <a:srgbClr val="FFFFFF"/>
        </a:accent2>
        <a:accent3>
          <a:srgbClr val="FFFFFF"/>
        </a:accent3>
        <a:accent4>
          <a:srgbClr val="99CAD5"/>
        </a:accent4>
        <a:accent5>
          <a:srgbClr val="CCE4EA"/>
        </a:accent5>
        <a:accent6>
          <a:srgbClr val="E6F2F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7.xml><?xml version="1.0" encoding="utf-8"?>
<a:theme xmlns:a="http://schemas.openxmlformats.org/drawingml/2006/main" name="ETH Braun negativ">
  <a:themeElements>
    <a:clrScheme name="ETH braun neg">
      <a:dk1>
        <a:srgbClr val="FFFFFF"/>
      </a:dk1>
      <a:lt1>
        <a:srgbClr val="956013"/>
      </a:lt1>
      <a:dk2>
        <a:srgbClr val="FFFFFF"/>
      </a:dk2>
      <a:lt2>
        <a:srgbClr val="000000"/>
      </a:lt2>
      <a:accent1>
        <a:srgbClr val="000000"/>
      </a:accent1>
      <a:accent2>
        <a:srgbClr val="FFFFFF"/>
      </a:accent2>
      <a:accent3>
        <a:srgbClr val="FFFFFF"/>
      </a:accent3>
      <a:accent4>
        <a:srgbClr val="D5BFA1"/>
      </a:accent4>
      <a:accent5>
        <a:srgbClr val="EADFD0"/>
      </a:accent5>
      <a:accent6>
        <a:srgbClr val="F4EFE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raun negativ">
        <a:dk1>
          <a:srgbClr val="FFFFFF"/>
        </a:dk1>
        <a:lt1>
          <a:srgbClr val="956013"/>
        </a:lt1>
        <a:dk2>
          <a:srgbClr val="FFFFFF"/>
        </a:dk2>
        <a:lt2>
          <a:srgbClr val="000000"/>
        </a:lt2>
        <a:accent1>
          <a:srgbClr val="000000"/>
        </a:accent1>
        <a:accent2>
          <a:srgbClr val="FFFFFF"/>
        </a:accent2>
        <a:accent3>
          <a:srgbClr val="FFFFFF"/>
        </a:accent3>
        <a:accent4>
          <a:srgbClr val="D5BFA1"/>
        </a:accent4>
        <a:accent5>
          <a:srgbClr val="EADFD0"/>
        </a:accent5>
        <a:accent6>
          <a:srgbClr val="F4EFE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8.xml><?xml version="1.0" encoding="utf-8"?>
<a:theme xmlns:a="http://schemas.openxmlformats.org/drawingml/2006/main" name="ETH Blau positiv">
  <a:themeElements>
    <a:clrScheme name="ETH_Plakate_1">
      <a:dk1>
        <a:sysClr val="windowText" lastClr="000000"/>
      </a:dk1>
      <a:lt1>
        <a:sysClr val="window" lastClr="FFFFFF"/>
      </a:lt1>
      <a:dk2>
        <a:srgbClr val="1269B0"/>
      </a:dk2>
      <a:lt2>
        <a:srgbClr val="FFFFFF"/>
      </a:lt2>
      <a:accent1>
        <a:srgbClr val="000000"/>
      </a:accent1>
      <a:accent2>
        <a:srgbClr val="E2E2E2"/>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600" dirty="0"/>
        </a:defPPr>
      </a:lstStyle>
    </a:txDef>
  </a:objectDefaults>
  <a:extraClrSchemeLst>
    <a:extraClrScheme>
      <a:clrScheme name="ETH Blau positiv">
        <a:dk1>
          <a:sysClr val="windowText" lastClr="000000"/>
        </a:dk1>
        <a:lt1>
          <a:sysClr val="window" lastClr="FFFFFF"/>
        </a:lt1>
        <a:dk2>
          <a:srgbClr val="1269B0"/>
        </a:dk2>
        <a:lt2>
          <a:srgbClr val="FFFFFF"/>
        </a:lt2>
        <a:accent1>
          <a:srgbClr val="000000"/>
        </a:accent1>
        <a:accent2>
          <a:srgbClr val="E2E2E2"/>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9.xml><?xml version="1.0" encoding="utf-8"?>
<a:theme xmlns:a="http://schemas.openxmlformats.org/drawingml/2006/main" name="ETH Gruen positiv">
  <a:themeElements>
    <a:clrScheme name="ETH Plakate 2a">
      <a:dk1>
        <a:sysClr val="windowText" lastClr="000000"/>
      </a:dk1>
      <a:lt1>
        <a:sysClr val="window" lastClr="FFFFFF"/>
      </a:lt1>
      <a:dk2>
        <a:srgbClr val="72791C"/>
      </a:dk2>
      <a:lt2>
        <a:srgbClr val="FFFFFF"/>
      </a:lt2>
      <a:accent1>
        <a:srgbClr val="000000"/>
      </a:accent1>
      <a:accent2>
        <a:srgbClr val="E2E2E2"/>
      </a:accent2>
      <a:accent3>
        <a:srgbClr val="FFFFFF"/>
      </a:accent3>
      <a:accent4>
        <a:srgbClr val="C7C9A4"/>
      </a:accent4>
      <a:accent5>
        <a:srgbClr val="E3E4D2"/>
      </a:accent5>
      <a:accent6>
        <a:srgbClr val="F1F2E8"/>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600" dirty="0"/>
        </a:defPPr>
      </a:lstStyle>
    </a:txDef>
  </a:objectDefaults>
  <a:extraClrSchemeLst>
    <a:extraClrScheme>
      <a:clrScheme name="ETH Gruen positiv">
        <a:dk1>
          <a:sysClr val="windowText" lastClr="000000"/>
        </a:dk1>
        <a:lt1>
          <a:sysClr val="window" lastClr="FFFFFF"/>
        </a:lt1>
        <a:dk2>
          <a:srgbClr val="72791C"/>
        </a:dk2>
        <a:lt2>
          <a:srgbClr val="FFFFFF"/>
        </a:lt2>
        <a:accent1>
          <a:srgbClr val="000000"/>
        </a:accent1>
        <a:accent2>
          <a:srgbClr val="E2E2E2"/>
        </a:accent2>
        <a:accent3>
          <a:srgbClr val="FFFFFF"/>
        </a:accent3>
        <a:accent4>
          <a:srgbClr val="C7C9A4"/>
        </a:accent4>
        <a:accent5>
          <a:srgbClr val="E3E4D2"/>
        </a:accent5>
        <a:accent6>
          <a:srgbClr val="F1F2E8"/>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docProps/app.xml><?xml version="1.0" encoding="utf-8"?>
<Properties xmlns="http://schemas.openxmlformats.org/officeDocument/2006/extended-properties" xmlns:vt="http://schemas.openxmlformats.org/officeDocument/2006/docPropsVTypes">
  <Template>Group_9_Poster</Template>
  <TotalTime>84</TotalTime>
  <Words>590</Words>
  <Application>Microsoft Office PowerPoint</Application>
  <PresentationFormat>Personalizzato</PresentationFormat>
  <Paragraphs>96</Paragraphs>
  <Slides>1</Slides>
  <Notes>0</Notes>
  <HiddenSlides>0</HiddenSlides>
  <MMClips>0</MMClips>
  <ScaleCrop>false</ScaleCrop>
  <HeadingPairs>
    <vt:vector size="4" baseType="variant">
      <vt:variant>
        <vt:lpstr>Tema</vt:lpstr>
      </vt:variant>
      <vt:variant>
        <vt:i4>14</vt:i4>
      </vt:variant>
      <vt:variant>
        <vt:lpstr>Titoli diapositive</vt:lpstr>
      </vt:variant>
      <vt:variant>
        <vt:i4>1</vt:i4>
      </vt:variant>
    </vt:vector>
  </HeadingPairs>
  <TitlesOfParts>
    <vt:vector size="15" baseType="lpstr">
      <vt:lpstr>Group_9_Poster</vt:lpstr>
      <vt:lpstr>ETH Grün negativ</vt:lpstr>
      <vt:lpstr>ETH Violett</vt:lpstr>
      <vt:lpstr>ETH Grau negativ</vt:lpstr>
      <vt:lpstr>ETH Rot negativ</vt:lpstr>
      <vt:lpstr>ETH Petrol negativ</vt:lpstr>
      <vt:lpstr>ETH Braun negativ</vt:lpstr>
      <vt:lpstr>ETH Blau positiv</vt:lpstr>
      <vt:lpstr>ETH Gruen positiv</vt:lpstr>
      <vt:lpstr>ETH Violett positiv</vt:lpstr>
      <vt:lpstr>ETH Grau positiv</vt:lpstr>
      <vt:lpstr>ETH Rot positiv</vt:lpstr>
      <vt:lpstr>ETH Petrol positiv</vt:lpstr>
      <vt:lpstr>ETH Braun positiv</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Sasha</dc:creator>
  <cp:lastModifiedBy>Sasha</cp:lastModifiedBy>
  <cp:revision>23</cp:revision>
  <cp:lastPrinted>2014-08-26T11:03:41Z</cp:lastPrinted>
  <dcterms:created xsi:type="dcterms:W3CDTF">2017-05-21T11:57:59Z</dcterms:created>
  <dcterms:modified xsi:type="dcterms:W3CDTF">2017-05-24T09:37:04Z</dcterms:modified>
</cp:coreProperties>
</file>