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35"/>
  </p:normalViewPr>
  <p:slideViewPr>
    <p:cSldViewPr snapToGrid="0">
      <p:cViewPr varScale="1">
        <p:scale>
          <a:sx n="59" d="100"/>
          <a:sy n="59" d="100"/>
        </p:scale>
        <p:origin x="22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m Parekh" userId="fd1c22d8-e9b0-4b55-bfa4-9a43187b0970" providerId="ADAL" clId="{01207921-1CE7-4B0F-8E41-93BAFB580596}"/>
    <pc:docChg chg="custSel modSld">
      <pc:chgData name="Prasham Parekh" userId="fd1c22d8-e9b0-4b55-bfa4-9a43187b0970" providerId="ADAL" clId="{01207921-1CE7-4B0F-8E41-93BAFB580596}" dt="2024-05-02T13:53:21.530" v="11" actId="14100"/>
      <pc:docMkLst>
        <pc:docMk/>
      </pc:docMkLst>
      <pc:sldChg chg="addSp delSp modSp mod">
        <pc:chgData name="Prasham Parekh" userId="fd1c22d8-e9b0-4b55-bfa4-9a43187b0970" providerId="ADAL" clId="{01207921-1CE7-4B0F-8E41-93BAFB580596}" dt="2024-05-02T13:53:21.530" v="11" actId="14100"/>
        <pc:sldMkLst>
          <pc:docMk/>
          <pc:sldMk cId="0" sldId="265"/>
        </pc:sldMkLst>
        <pc:picChg chg="del">
          <ac:chgData name="Prasham Parekh" userId="fd1c22d8-e9b0-4b55-bfa4-9a43187b0970" providerId="ADAL" clId="{01207921-1CE7-4B0F-8E41-93BAFB580596}" dt="2024-05-02T13:51:56.244" v="0" actId="478"/>
          <ac:picMkLst>
            <pc:docMk/>
            <pc:sldMk cId="0" sldId="265"/>
            <ac:picMk id="3" creationId="{6A7E2987-161F-78CA-8534-F15D028C9A9D}"/>
          </ac:picMkLst>
        </pc:picChg>
        <pc:picChg chg="add del mod">
          <ac:chgData name="Prasham Parekh" userId="fd1c22d8-e9b0-4b55-bfa4-9a43187b0970" providerId="ADAL" clId="{01207921-1CE7-4B0F-8E41-93BAFB580596}" dt="2024-05-02T13:53:03.521" v="6" actId="478"/>
          <ac:picMkLst>
            <pc:docMk/>
            <pc:sldMk cId="0" sldId="265"/>
            <ac:picMk id="4" creationId="{D84DFA38-FBE0-4B13-B1DD-EFA6344CB955}"/>
          </ac:picMkLst>
        </pc:picChg>
        <pc:picChg chg="add mod">
          <ac:chgData name="Prasham Parekh" userId="fd1c22d8-e9b0-4b55-bfa4-9a43187b0970" providerId="ADAL" clId="{01207921-1CE7-4B0F-8E41-93BAFB580596}" dt="2024-05-02T13:53:21.530" v="11" actId="14100"/>
          <ac:picMkLst>
            <pc:docMk/>
            <pc:sldMk cId="0" sldId="265"/>
            <ac:picMk id="6" creationId="{57F3B56B-289E-CB24-0C27-FACAD90593F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p>
            <a:r>
              <a:t>The authors of this paper defined data integration as the use of common field definitions and codes across different parts of the organization.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r>
              <a:t>The authors of this paper defined data integration as the use of common field definitions and codes across different parts of the organization.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xfrm>
            <a:off x="381000" y="685800"/>
            <a:ext cx="6096000" cy="3429000"/>
          </a:xfrm>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rPr dirty="0"/>
              <a:t>The authors of this paper defined data integration as the use of common field definitions and codes across different parts of the organization.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xfrm>
            <a:off x="381000" y="685800"/>
            <a:ext cx="6096000" cy="3429000"/>
          </a:xfrm>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rPr dirty="0"/>
              <a:t>The authors of this paper defined data integration as the use of common field definitions and codes across different parts of the organization.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hield">
    <p:spTree>
      <p:nvGrpSpPr>
        <p:cNvPr id="1" name=""/>
        <p:cNvGrpSpPr/>
        <p:nvPr/>
      </p:nvGrpSpPr>
      <p:grpSpPr>
        <a:xfrm>
          <a:off x="0" y="0"/>
          <a:ext cx="0" cy="0"/>
          <a:chOff x="0" y="0"/>
          <a:chExt cx="0" cy="0"/>
        </a:xfrm>
      </p:grpSpPr>
      <p:sp>
        <p:nvSpPr>
          <p:cNvPr id="92" name="Google Shape;57;p14"/>
          <p:cNvSpPr txBox="1">
            <a:spLocks noGrp="1"/>
          </p:cNvSpPr>
          <p:nvPr>
            <p:ph type="body" sz="quarter" idx="21"/>
          </p:nvPr>
        </p:nvSpPr>
        <p:spPr>
          <a:xfrm>
            <a:off x="226694" y="3496385"/>
            <a:ext cx="6755359" cy="1204801"/>
          </a:xfrm>
          <a:prstGeom prst="rect">
            <a:avLst/>
          </a:prstGeom>
        </p:spPr>
        <p:txBody>
          <a:bodyPr lIns="91424" tIns="91424" rIns="91424" bIns="91424"/>
          <a:lstStyle/>
          <a:p>
            <a:pPr marL="304792" indent="0">
              <a:lnSpc>
                <a:spcPct val="100000"/>
              </a:lnSpc>
              <a:spcBef>
                <a:spcPts val="0"/>
              </a:spcBef>
              <a:buSzTx/>
              <a:buFontTx/>
              <a:buNone/>
              <a:defRPr sz="2000" i="1">
                <a:latin typeface="Arial"/>
                <a:ea typeface="Arial"/>
                <a:cs typeface="Arial"/>
                <a:sym typeface="Arial"/>
              </a:defRPr>
            </a:pPr>
            <a:endParaRPr/>
          </a:p>
        </p:txBody>
      </p:sp>
      <p:sp>
        <p:nvSpPr>
          <p:cNvPr id="93" name="Google Shape;58;p14"/>
          <p:cNvSpPr txBox="1">
            <a:spLocks noGrp="1"/>
          </p:cNvSpPr>
          <p:nvPr>
            <p:ph type="body" sz="quarter" idx="22"/>
          </p:nvPr>
        </p:nvSpPr>
        <p:spPr>
          <a:xfrm>
            <a:off x="226691" y="2155151"/>
            <a:ext cx="8532123" cy="1219500"/>
          </a:xfrm>
          <a:prstGeom prst="rect">
            <a:avLst/>
          </a:prstGeom>
        </p:spPr>
        <p:txBody>
          <a:bodyPr lIns="91424" tIns="91424" rIns="91424" bIns="91424"/>
          <a:lstStyle/>
          <a:p>
            <a:pPr marL="304792" indent="0">
              <a:lnSpc>
                <a:spcPct val="100000"/>
              </a:lnSpc>
              <a:spcBef>
                <a:spcPts val="0"/>
              </a:spcBef>
              <a:buSzTx/>
              <a:buFontTx/>
              <a:buNone/>
              <a:defRPr sz="3000" b="1">
                <a:latin typeface="Arial"/>
                <a:ea typeface="Arial"/>
                <a:cs typeface="Arial"/>
                <a:sym typeface="Arial"/>
              </a:defRPr>
            </a:pPr>
            <a:endParaRPr/>
          </a:p>
        </p:txBody>
      </p:sp>
      <p:grpSp>
        <p:nvGrpSpPr>
          <p:cNvPr id="96" name="Google Shape;59;p14"/>
          <p:cNvGrpSpPr/>
          <p:nvPr/>
        </p:nvGrpSpPr>
        <p:grpSpPr>
          <a:xfrm>
            <a:off x="-122" y="19032"/>
            <a:ext cx="12192121" cy="742"/>
            <a:chOff x="0" y="0"/>
            <a:chExt cx="12192120" cy="740"/>
          </a:xfrm>
        </p:grpSpPr>
        <p:sp>
          <p:nvSpPr>
            <p:cNvPr id="94" name="Google Shape;60;p14"/>
            <p:cNvSpPr/>
            <p:nvPr/>
          </p:nvSpPr>
          <p:spPr>
            <a:xfrm flipH="1" flipV="1">
              <a:off x="0" y="0"/>
              <a:ext cx="4060058" cy="1"/>
            </a:xfrm>
            <a:prstGeom prst="line">
              <a:avLst/>
            </a:prstGeom>
            <a:noFill/>
            <a:ln w="50800" cap="flat">
              <a:solidFill>
                <a:schemeClr val="accent3"/>
              </a:solidFill>
              <a:prstDash val="solid"/>
              <a:round/>
            </a:ln>
            <a:effectLst/>
          </p:spPr>
          <p:txBody>
            <a:bodyPr wrap="square" lIns="45719" tIns="45719" rIns="45719" bIns="45719" numCol="1" anchor="t">
              <a:noAutofit/>
            </a:bodyPr>
            <a:lstStyle/>
            <a:p>
              <a:endParaRPr/>
            </a:p>
          </p:txBody>
        </p:sp>
        <p:sp>
          <p:nvSpPr>
            <p:cNvPr id="95" name="Google Shape;61;p14"/>
            <p:cNvSpPr/>
            <p:nvPr/>
          </p:nvSpPr>
          <p:spPr>
            <a:xfrm flipH="1" flipV="1">
              <a:off x="4060003" y="741"/>
              <a:ext cx="8132118" cy="1"/>
            </a:xfrm>
            <a:prstGeom prst="line">
              <a:avLst/>
            </a:prstGeom>
            <a:noFill/>
            <a:ln w="50800" cap="flat">
              <a:solidFill>
                <a:srgbClr val="90152A"/>
              </a:solidFill>
              <a:prstDash val="solid"/>
              <a:round/>
            </a:ln>
            <a:effectLst/>
          </p:spPr>
          <p:txBody>
            <a:bodyPr wrap="square" lIns="45719" tIns="45719" rIns="45719" bIns="45719" numCol="1" anchor="t">
              <a:noAutofit/>
            </a:bodyPr>
            <a:lstStyle/>
            <a:p>
              <a:endParaRPr/>
            </a:p>
          </p:txBody>
        </p:sp>
      </p:grpSp>
      <p:pic>
        <p:nvPicPr>
          <p:cNvPr id="97" name="IMG_5490.jpg" descr="IMG_5490.jpg"/>
          <p:cNvPicPr>
            <a:picLocks noChangeAspect="1"/>
          </p:cNvPicPr>
          <p:nvPr/>
        </p:nvPicPr>
        <p:blipFill>
          <a:blip r:embed="rId2"/>
          <a:srcRect l="10707" r="10707"/>
          <a:stretch>
            <a:fillRect/>
          </a:stretch>
        </p:blipFill>
        <p:spPr>
          <a:xfrm>
            <a:off x="239709" y="199544"/>
            <a:ext cx="3237239" cy="1592025"/>
          </a:xfrm>
          <a:prstGeom prst="rect">
            <a:avLst/>
          </a:prstGeom>
          <a:ln w="12700">
            <a:miter lim="400000"/>
          </a:ln>
        </p:spPr>
      </p:pic>
      <p:grpSp>
        <p:nvGrpSpPr>
          <p:cNvPr id="101" name="Google Shape;63;p14"/>
          <p:cNvGrpSpPr/>
          <p:nvPr/>
        </p:nvGrpSpPr>
        <p:grpSpPr>
          <a:xfrm>
            <a:off x="-122" y="6406186"/>
            <a:ext cx="12192121" cy="451801"/>
            <a:chOff x="0" y="0"/>
            <a:chExt cx="12192120" cy="451799"/>
          </a:xfrm>
        </p:grpSpPr>
        <p:sp>
          <p:nvSpPr>
            <p:cNvPr id="98" name="Google Shape;64;p14"/>
            <p:cNvSpPr/>
            <p:nvPr/>
          </p:nvSpPr>
          <p:spPr>
            <a:xfrm>
              <a:off x="120" y="0"/>
              <a:ext cx="12191876" cy="451800"/>
            </a:xfrm>
            <a:prstGeom prst="rect">
              <a:avLst/>
            </a:pr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9" name="Google Shape;65;p14"/>
            <p:cNvSpPr/>
            <p:nvPr/>
          </p:nvSpPr>
          <p:spPr>
            <a:xfrm flipH="1" flipV="1">
              <a:off x="0" y="8074"/>
              <a:ext cx="4060058" cy="1"/>
            </a:xfrm>
            <a:prstGeom prst="line">
              <a:avLst/>
            </a:prstGeom>
            <a:noFill/>
            <a:ln w="50800" cap="flat">
              <a:solidFill>
                <a:srgbClr val="DF7023"/>
              </a:solidFill>
              <a:prstDash val="solid"/>
              <a:round/>
            </a:ln>
            <a:effectLst/>
          </p:spPr>
          <p:txBody>
            <a:bodyPr wrap="square" lIns="45719" tIns="45719" rIns="45719" bIns="45719" numCol="1" anchor="t">
              <a:noAutofit/>
            </a:bodyPr>
            <a:lstStyle/>
            <a:p>
              <a:endParaRPr/>
            </a:p>
          </p:txBody>
        </p:sp>
        <p:sp>
          <p:nvSpPr>
            <p:cNvPr id="100" name="Google Shape;66;p14"/>
            <p:cNvSpPr/>
            <p:nvPr/>
          </p:nvSpPr>
          <p:spPr>
            <a:xfrm flipH="1" flipV="1">
              <a:off x="4060003" y="8816"/>
              <a:ext cx="8132118" cy="1"/>
            </a:xfrm>
            <a:prstGeom prst="line">
              <a:avLst/>
            </a:prstGeom>
            <a:noFill/>
            <a:ln w="50800" cap="flat">
              <a:solidFill>
                <a:srgbClr val="0F787D"/>
              </a:solidFill>
              <a:prstDash val="solid"/>
              <a:round/>
            </a:ln>
            <a:effectLst/>
          </p:spPr>
          <p:txBody>
            <a:bodyPr wrap="square" lIns="45719" tIns="45719" rIns="45719" bIns="45719" numCol="1" anchor="t">
              <a:noAutofit/>
            </a:bodyPr>
            <a:lstStyle/>
            <a:p>
              <a:endParaRPr/>
            </a:p>
          </p:txBody>
        </p:sp>
      </p:grpSp>
      <p:sp>
        <p:nvSpPr>
          <p:cNvPr id="10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hank You Slide">
    <p:spTree>
      <p:nvGrpSpPr>
        <p:cNvPr id="1" name=""/>
        <p:cNvGrpSpPr/>
        <p:nvPr/>
      </p:nvGrpSpPr>
      <p:grpSpPr>
        <a:xfrm>
          <a:off x="0" y="0"/>
          <a:ext cx="0" cy="0"/>
          <a:chOff x="0" y="0"/>
          <a:chExt cx="0" cy="0"/>
        </a:xfrm>
      </p:grpSpPr>
      <p:pic>
        <p:nvPicPr>
          <p:cNvPr id="109" name="RBS_1%20Washington%20Park.jpg" descr="RBS_1%20Washington%20Park.jpg"/>
          <p:cNvPicPr>
            <a:picLocks noChangeAspect="1"/>
          </p:cNvPicPr>
          <p:nvPr/>
        </p:nvPicPr>
        <p:blipFill>
          <a:blip r:embed="rId2"/>
          <a:stretch>
            <a:fillRect/>
          </a:stretch>
        </p:blipFill>
        <p:spPr>
          <a:xfrm>
            <a:off x="0" y="0"/>
            <a:ext cx="12192001" cy="6858001"/>
          </a:xfrm>
          <a:prstGeom prst="rect">
            <a:avLst/>
          </a:prstGeom>
          <a:ln w="12700">
            <a:miter lim="400000"/>
          </a:ln>
        </p:spPr>
      </p:pic>
      <p:sp>
        <p:nvSpPr>
          <p:cNvPr id="110" name="TextBox 4"/>
          <p:cNvSpPr txBox="1"/>
          <p:nvPr/>
        </p:nvSpPr>
        <p:spPr>
          <a:xfrm>
            <a:off x="4164436" y="173988"/>
            <a:ext cx="4154456" cy="916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sz="5400">
                <a:latin typeface="Saira Condensed Condensed Light"/>
                <a:ea typeface="Saira Condensed Condensed Light"/>
                <a:cs typeface="Saira Condensed Condensed Light"/>
                <a:sym typeface="Saira Condensed Condensed Light"/>
              </a:defRPr>
            </a:pPr>
            <a:r>
              <a:t>THANK </a:t>
            </a:r>
            <a:r>
              <a:rPr b="1"/>
              <a:t>YOU</a:t>
            </a:r>
          </a:p>
        </p:txBody>
      </p:sp>
      <p:sp>
        <p:nvSpPr>
          <p:cNvPr id="111" name="TextBox 8"/>
          <p:cNvSpPr txBox="1"/>
          <p:nvPr/>
        </p:nvSpPr>
        <p:spPr>
          <a:xfrm>
            <a:off x="-696850" y="5343110"/>
            <a:ext cx="5343176"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600" b="1">
                <a:solidFill>
                  <a:srgbClr val="00FDFF"/>
                </a:solidFill>
                <a:latin typeface="IBM Plex Sans"/>
                <a:ea typeface="IBM Plex Sans"/>
                <a:cs typeface="IBM Plex Sans"/>
                <a:sym typeface="IBM Plex Sans"/>
              </a:defRPr>
            </a:pPr>
            <a:r>
              <a:t>Rutgers Business school </a:t>
            </a:r>
            <a:br/>
            <a:r>
              <a:rPr b="0"/>
              <a:t>1 Washington Pl,Newark, NJ 07102</a:t>
            </a:r>
          </a:p>
        </p:txBody>
      </p:sp>
      <p:sp>
        <p:nvSpPr>
          <p:cNvPr id="11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1.nseindia.com/products/content/equities/indices/historical_index_data.htm" TargetMode="Externa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126;p28"/>
          <p:cNvSpPr txBox="1">
            <a:spLocks noGrp="1"/>
          </p:cNvSpPr>
          <p:nvPr>
            <p:ph type="body" idx="22"/>
          </p:nvPr>
        </p:nvSpPr>
        <p:spPr>
          <a:xfrm>
            <a:off x="4422702" y="2182058"/>
            <a:ext cx="7288377" cy="105154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lvl1pPr marL="304792" indent="0">
              <a:lnSpc>
                <a:spcPct val="100000"/>
              </a:lnSpc>
              <a:spcBef>
                <a:spcPts val="0"/>
              </a:spcBef>
              <a:buSzTx/>
              <a:buFontTx/>
              <a:buNone/>
              <a:defRPr sz="4800" b="1" u="sng">
                <a:latin typeface="Times New Roman"/>
                <a:ea typeface="Times New Roman"/>
                <a:cs typeface="Times New Roman"/>
                <a:sym typeface="Times New Roman"/>
              </a:defRPr>
            </a:lvl1pPr>
          </a:lstStyle>
          <a:p>
            <a:r>
              <a:t>Stock Market Analysis</a:t>
            </a:r>
          </a:p>
        </p:txBody>
      </p:sp>
      <p:sp>
        <p:nvSpPr>
          <p:cNvPr id="12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pic>
        <p:nvPicPr>
          <p:cNvPr id="123" name="Picture 3" descr="Picture 3"/>
          <p:cNvPicPr>
            <a:picLocks noChangeAspect="1"/>
          </p:cNvPicPr>
          <p:nvPr/>
        </p:nvPicPr>
        <p:blipFill>
          <a:blip r:embed="rId2"/>
          <a:stretch>
            <a:fillRect/>
          </a:stretch>
        </p:blipFill>
        <p:spPr>
          <a:xfrm>
            <a:off x="189847" y="2463348"/>
            <a:ext cx="3715528" cy="2566733"/>
          </a:xfrm>
          <a:prstGeom prst="rect">
            <a:avLst/>
          </a:prstGeom>
          <a:ln w="12700">
            <a:miter lim="400000"/>
          </a:ln>
        </p:spPr>
      </p:pic>
      <p:sp>
        <p:nvSpPr>
          <p:cNvPr id="124" name="Google Shape;125;p28"/>
          <p:cNvSpPr txBox="1">
            <a:spLocks noGrp="1"/>
          </p:cNvSpPr>
          <p:nvPr>
            <p:ph type="body" sz="quarter" idx="4294967295"/>
          </p:nvPr>
        </p:nvSpPr>
        <p:spPr>
          <a:xfrm>
            <a:off x="4593753" y="3118964"/>
            <a:ext cx="6755201" cy="2237939"/>
          </a:xfrm>
          <a:prstGeom prst="rect">
            <a:avLst/>
          </a:prstGeom>
        </p:spPr>
        <p:txBody>
          <a:bodyPr lIns="45699" tIns="45699" rIns="45699" bIns="45699"/>
          <a:lstStyle/>
          <a:p>
            <a:pPr marL="0" indent="0">
              <a:lnSpc>
                <a:spcPct val="80000"/>
              </a:lnSpc>
              <a:spcBef>
                <a:spcPts val="0"/>
              </a:spcBef>
              <a:buSzTx/>
              <a:buFontTx/>
              <a:buNone/>
              <a:defRPr sz="2400">
                <a:latin typeface="Times New Roman"/>
                <a:ea typeface="Times New Roman"/>
                <a:cs typeface="Times New Roman"/>
                <a:sym typeface="Times New Roman"/>
              </a:defRPr>
            </a:pPr>
            <a:endParaRPr/>
          </a:p>
          <a:p>
            <a:pPr marL="0" indent="0">
              <a:lnSpc>
                <a:spcPct val="80000"/>
              </a:lnSpc>
              <a:spcBef>
                <a:spcPts val="0"/>
              </a:spcBef>
              <a:buSzTx/>
              <a:buFontTx/>
              <a:buNone/>
              <a:defRPr sz="2400" b="1">
                <a:latin typeface="Times New Roman"/>
                <a:ea typeface="Times New Roman"/>
                <a:cs typeface="Times New Roman"/>
                <a:sym typeface="Times New Roman"/>
              </a:defRPr>
            </a:pPr>
            <a:r>
              <a:t> </a:t>
            </a:r>
          </a:p>
          <a:p>
            <a:pPr marL="0" indent="0">
              <a:lnSpc>
                <a:spcPct val="80000"/>
              </a:lnSpc>
              <a:spcBef>
                <a:spcPts val="0"/>
              </a:spcBef>
              <a:buSzTx/>
              <a:buFontTx/>
              <a:buNone/>
              <a:defRPr sz="2400" b="1">
                <a:latin typeface="Times New Roman"/>
                <a:ea typeface="Times New Roman"/>
                <a:cs typeface="Times New Roman"/>
                <a:sym typeface="Times New Roman"/>
              </a:defRPr>
            </a:pPr>
            <a:r>
              <a:t>Data Analysis &amp;Visualization</a:t>
            </a:r>
            <a:endParaRPr sz="2000" i="1">
              <a:latin typeface="Arial"/>
              <a:ea typeface="Arial"/>
              <a:cs typeface="Arial"/>
              <a:sym typeface="Arial"/>
            </a:endParaRPr>
          </a:p>
          <a:p>
            <a:pPr marL="0" indent="0">
              <a:lnSpc>
                <a:spcPct val="100000"/>
              </a:lnSpc>
              <a:spcBef>
                <a:spcPts val="1600"/>
              </a:spcBef>
              <a:buSzTx/>
              <a:buFontTx/>
              <a:buNone/>
              <a:defRPr sz="2400" b="1">
                <a:latin typeface="Times New Roman"/>
                <a:ea typeface="Times New Roman"/>
                <a:cs typeface="Times New Roman"/>
                <a:sym typeface="Times New Roman"/>
              </a:defRPr>
            </a:pPr>
            <a:r>
              <a:rPr sz="2000" i="1">
                <a:latin typeface="Arial"/>
                <a:ea typeface="Arial"/>
                <a:cs typeface="Arial"/>
                <a:sym typeface="Arial"/>
              </a:rPr>
              <a:t>Raj Shah , Prasham Parekh</a:t>
            </a:r>
          </a:p>
        </p:txBody>
      </p:sp>
      <p:pic>
        <p:nvPicPr>
          <p:cNvPr id="125" name="IMG_5490.jpg" descr="IMG_5490.jpg"/>
          <p:cNvPicPr>
            <a:picLocks noChangeAspect="1"/>
          </p:cNvPicPr>
          <p:nvPr/>
        </p:nvPicPr>
        <p:blipFill>
          <a:blip r:embed="rId3"/>
          <a:srcRect l="9379" r="9379"/>
          <a:stretch>
            <a:fillRect/>
          </a:stretch>
        </p:blipFill>
        <p:spPr>
          <a:xfrm>
            <a:off x="8799557" y="4565879"/>
            <a:ext cx="2641810" cy="1256733"/>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57F3B56B-289E-CB24-0C27-FACAD90593F9}"/>
              </a:ext>
            </a:extLst>
          </p:cNvPr>
          <p:cNvPicPr>
            <a:picLocks noChangeAspect="1"/>
          </p:cNvPicPr>
          <p:nvPr/>
        </p:nvPicPr>
        <p:blipFill>
          <a:blip r:embed="rId2"/>
          <a:stretch>
            <a:fillRect/>
          </a:stretch>
        </p:blipFill>
        <p:spPr>
          <a:xfrm>
            <a:off x="0" y="1"/>
            <a:ext cx="12190476" cy="6749142"/>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txBox="1">
            <a:spLocks noGrp="1"/>
          </p:cNvSpPr>
          <p:nvPr>
            <p:ph type="title"/>
          </p:nvPr>
        </p:nvSpPr>
        <p:spPr>
          <a:xfrm>
            <a:off x="838200" y="94537"/>
            <a:ext cx="10515600" cy="1325563"/>
          </a:xfrm>
          <a:prstGeom prst="rect">
            <a:avLst/>
          </a:prstGeom>
        </p:spPr>
        <p:txBody>
          <a:bodyPr/>
          <a:lstStyle/>
          <a:p>
            <a:r>
              <a:rPr lang="en-IN"/>
              <a:t>                                 Conclusion</a:t>
            </a:r>
          </a:p>
        </p:txBody>
      </p:sp>
      <p:sp>
        <p:nvSpPr>
          <p:cNvPr id="205" name="Content Placeholder 2"/>
          <p:cNvSpPr txBox="1">
            <a:spLocks noGrp="1"/>
          </p:cNvSpPr>
          <p:nvPr>
            <p:ph type="body" idx="1"/>
          </p:nvPr>
        </p:nvSpPr>
        <p:spPr>
          <a:xfrm>
            <a:off x="838200" y="1420100"/>
            <a:ext cx="10515600" cy="4453514"/>
          </a:xfrm>
          <a:prstGeom prst="rect">
            <a:avLst/>
          </a:prstGeom>
        </p:spPr>
        <p:txBody>
          <a:bodyPr/>
          <a:lstStyle/>
          <a:p>
            <a:pPr marL="0" indent="0">
              <a:buSzTx/>
              <a:buNone/>
              <a:defRPr sz="1800"/>
            </a:pPr>
            <a:r>
              <a:rPr lang="en-IN"/>
              <a:t>1. TreeMap for Bullish Volatility Stock: This chart displays the most bullish volatility stock for the month. A TreeMap visualizes hierarchical data using nested rectangles, where the size of each rectangle represents the stock's volatility. The larger the rectangle, the higher the bullish volatility of the stock. Users can easily identify the stock with the most significant positive volatility.</a:t>
            </a:r>
          </a:p>
          <a:p>
            <a:pPr marL="0" indent="0">
              <a:buSzTx/>
              <a:buNone/>
              <a:defRPr sz="1800"/>
            </a:pPr>
            <a:r>
              <a:rPr lang="en-IN"/>
              <a:t>2. Bar Graph and Line Graph for Bearish Volatility Stock: These graph highlight the most bearish volatility stock for the month. The Bar Graph illustrates the volatility, likely displaying the stock's negative volatility or decline. </a:t>
            </a:r>
          </a:p>
          <a:p>
            <a:pPr marL="0" indent="0">
              <a:buSzTx/>
              <a:buNone/>
              <a:defRPr sz="1800"/>
            </a:pPr>
            <a:r>
              <a:rPr lang="en-IN"/>
              <a:t>3. Volatility vs. % Change Analysis (Line Graph &amp; Bar Graph): This graph contrasts volatility with the percentage change in stock prices. It aims to illustrate that volume and percentage change are not always directly correlated. For instance, high volume might not necessarily result in a significant percentage change in stock price and vice versa. This analysis helps understand the relationship between volume and price movement.</a:t>
            </a:r>
          </a:p>
          <a:p>
            <a:pPr marL="0" indent="0">
              <a:buSzTx/>
              <a:buNone/>
              <a:defRPr sz="1800"/>
            </a:pPr>
            <a:r>
              <a:rPr lang="en-IN"/>
              <a:t>4. Box Plot for Sector-wise stock nearing 52 Week High: This visualization provides a comprehensive view of the distribution and how near the stock is to it’s 52-week high across different sectors. It helps in understanding the variation of stocks concerning it’s bullishness among sectors and identifying outliers.</a:t>
            </a:r>
          </a:p>
        </p:txBody>
      </p:sp>
      <p:pic>
        <p:nvPicPr>
          <p:cNvPr id="206" name="IMG_5490.jpg" descr="IMG_5490.jpg"/>
          <p:cNvPicPr>
            <a:picLocks noChangeAspect="1"/>
          </p:cNvPicPr>
          <p:nvPr/>
        </p:nvPicPr>
        <p:blipFill>
          <a:blip r:embed="rId2"/>
          <a:srcRect l="9379" r="9379"/>
          <a:stretch>
            <a:fillRect/>
          </a:stretch>
        </p:blipFill>
        <p:spPr>
          <a:xfrm>
            <a:off x="556519" y="53847"/>
            <a:ext cx="2008520" cy="955471"/>
          </a:xfrm>
          <a:prstGeom prst="rect">
            <a:avLst/>
          </a:prstGeom>
          <a:ln w="12700">
            <a:miter lim="400000"/>
          </a:ln>
        </p:spPr>
      </p:pic>
      <p:pic>
        <p:nvPicPr>
          <p:cNvPr id="207" name="IMG_5490.jpg" descr="IMG_5490.jpg"/>
          <p:cNvPicPr>
            <a:picLocks noChangeAspect="1"/>
          </p:cNvPicPr>
          <p:nvPr/>
        </p:nvPicPr>
        <p:blipFill>
          <a:blip r:embed="rId2"/>
          <a:srcRect l="9379" r="9379"/>
          <a:stretch>
            <a:fillRect/>
          </a:stretch>
        </p:blipFill>
        <p:spPr>
          <a:xfrm>
            <a:off x="9581839" y="5358156"/>
            <a:ext cx="2458551" cy="1169555"/>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le 1"/>
          <p:cNvSpPr txBox="1">
            <a:spLocks noGrp="1"/>
          </p:cNvSpPr>
          <p:nvPr>
            <p:ph type="title"/>
          </p:nvPr>
        </p:nvSpPr>
        <p:spPr>
          <a:xfrm>
            <a:off x="838200" y="929249"/>
            <a:ext cx="10515600" cy="1325564"/>
          </a:xfrm>
          <a:prstGeom prst="rect">
            <a:avLst/>
          </a:prstGeom>
        </p:spPr>
        <p:txBody>
          <a:bodyPr/>
          <a:lstStyle/>
          <a:p>
            <a:r>
              <a:t>                              Conclusion</a:t>
            </a:r>
          </a:p>
        </p:txBody>
      </p:sp>
      <p:sp>
        <p:nvSpPr>
          <p:cNvPr id="210" name="Content Placeholder 2"/>
          <p:cNvSpPr txBox="1">
            <a:spLocks noGrp="1"/>
          </p:cNvSpPr>
          <p:nvPr>
            <p:ph type="body" sz="half" idx="1"/>
          </p:nvPr>
        </p:nvSpPr>
        <p:spPr>
          <a:xfrm>
            <a:off x="435253" y="2136469"/>
            <a:ext cx="10515601" cy="2906848"/>
          </a:xfrm>
          <a:prstGeom prst="rect">
            <a:avLst/>
          </a:prstGeom>
        </p:spPr>
        <p:txBody>
          <a:bodyPr/>
          <a:lstStyle/>
          <a:p>
            <a:pPr>
              <a:defRPr sz="1800"/>
            </a:pPr>
            <a:r>
              <a:t>Each chart serves a distinct purpose, collectively providing a comprehensive overview of bullish and bearish volatility, the relationship between volume and percentage change, sector-wise closing prices, and the relative weightage of sectors in the market. This dashboard empowers users to make informed decisions based on a holistic understanding of market dynamics and stock behaviors.</a:t>
            </a:r>
          </a:p>
          <a:p>
            <a:pPr>
              <a:defRPr sz="1800"/>
            </a:pPr>
            <a:r>
              <a:t>In conclusion, the dashboard provides a robust toolkit for market participants to understand the behavior of the NIFTY Midcap 100 index during the specified time frame. It empowers users with valuable data to make informed investment decisions, react to daily market fluctuations, and strategically allocate their resources based on sectorial performance. The insights gained from this dashboard are instrumental for investors looking to navigate the dynamic landscape of the Indian midcap market.</a:t>
            </a:r>
          </a:p>
        </p:txBody>
      </p:sp>
      <p:pic>
        <p:nvPicPr>
          <p:cNvPr id="211" name="IMG_5490.jpg" descr="IMG_5490.jpg"/>
          <p:cNvPicPr>
            <a:picLocks noChangeAspect="1"/>
          </p:cNvPicPr>
          <p:nvPr/>
        </p:nvPicPr>
        <p:blipFill>
          <a:blip r:embed="rId2"/>
          <a:srcRect l="9379" r="9379"/>
          <a:stretch>
            <a:fillRect/>
          </a:stretch>
        </p:blipFill>
        <p:spPr>
          <a:xfrm>
            <a:off x="568032" y="194168"/>
            <a:ext cx="2814097" cy="1338691"/>
          </a:xfrm>
          <a:prstGeom prst="rect">
            <a:avLst/>
          </a:prstGeom>
          <a:ln w="12700">
            <a:miter lim="400000"/>
          </a:ln>
        </p:spPr>
      </p:pic>
      <p:pic>
        <p:nvPicPr>
          <p:cNvPr id="212" name="IMG_5490.jpg" descr="IMG_5490.jpg"/>
          <p:cNvPicPr>
            <a:picLocks noChangeAspect="1"/>
          </p:cNvPicPr>
          <p:nvPr/>
        </p:nvPicPr>
        <p:blipFill>
          <a:blip r:embed="rId2"/>
          <a:srcRect l="9379" r="9379"/>
          <a:stretch>
            <a:fillRect/>
          </a:stretch>
        </p:blipFill>
        <p:spPr>
          <a:xfrm>
            <a:off x="9180422" y="4929092"/>
            <a:ext cx="2905659" cy="1382249"/>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圖片 2" descr="圖片 2"/>
          <p:cNvPicPr>
            <a:picLocks noChangeAspect="1"/>
          </p:cNvPicPr>
          <p:nvPr/>
        </p:nvPicPr>
        <p:blipFill>
          <a:blip r:embed="rId3"/>
          <a:stretch>
            <a:fillRect/>
          </a:stretch>
        </p:blipFill>
        <p:spPr>
          <a:xfrm>
            <a:off x="11765388" y="6346738"/>
            <a:ext cx="279044" cy="292728"/>
          </a:xfrm>
          <a:prstGeom prst="rect">
            <a:avLst/>
          </a:prstGeom>
          <a:ln w="12700">
            <a:miter lim="400000"/>
          </a:ln>
        </p:spPr>
      </p:pic>
      <p:pic>
        <p:nvPicPr>
          <p:cNvPr id="128" name="IMG_5490.jpg" descr="IMG_5490.jpg"/>
          <p:cNvPicPr>
            <a:picLocks noChangeAspect="1"/>
          </p:cNvPicPr>
          <p:nvPr/>
        </p:nvPicPr>
        <p:blipFill>
          <a:blip r:embed="rId4"/>
          <a:srcRect l="9379" r="9379"/>
          <a:stretch>
            <a:fillRect/>
          </a:stretch>
        </p:blipFill>
        <p:spPr>
          <a:xfrm>
            <a:off x="556519" y="-120852"/>
            <a:ext cx="2742998" cy="1304869"/>
          </a:xfrm>
          <a:prstGeom prst="rect">
            <a:avLst/>
          </a:prstGeom>
          <a:ln w="12700">
            <a:miter lim="400000"/>
          </a:ln>
        </p:spPr>
      </p:pic>
      <p:sp>
        <p:nvSpPr>
          <p:cNvPr id="129" name="TextBox 3"/>
          <p:cNvSpPr txBox="1"/>
          <p:nvPr/>
        </p:nvSpPr>
        <p:spPr>
          <a:xfrm>
            <a:off x="3352248" y="1514056"/>
            <a:ext cx="5202730"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000" b="1">
                <a:latin typeface="Saira Condensed Condensed SemiB"/>
                <a:ea typeface="Saira Condensed Condensed SemiB"/>
                <a:cs typeface="Saira Condensed Condensed SemiB"/>
                <a:sym typeface="Saira Condensed Condensed SemiB"/>
              </a:defRPr>
            </a:lvl1pPr>
          </a:lstStyle>
          <a:p>
            <a:r>
              <a:t>  Table of Contents :</a:t>
            </a:r>
          </a:p>
        </p:txBody>
      </p:sp>
      <p:grpSp>
        <p:nvGrpSpPr>
          <p:cNvPr id="158" name="TextBox 6"/>
          <p:cNvGrpSpPr/>
          <p:nvPr/>
        </p:nvGrpSpPr>
        <p:grpSpPr>
          <a:xfrm>
            <a:off x="1010395" y="2965206"/>
            <a:ext cx="10577125" cy="927587"/>
            <a:chOff x="0" y="0"/>
            <a:chExt cx="10577124" cy="927584"/>
          </a:xfrm>
        </p:grpSpPr>
        <p:sp>
          <p:nvSpPr>
            <p:cNvPr id="130" name="Rounded Rectangle"/>
            <p:cNvSpPr/>
            <p:nvPr/>
          </p:nvSpPr>
          <p:spPr>
            <a:xfrm>
              <a:off x="0" y="0"/>
              <a:ext cx="1252554" cy="795371"/>
            </a:xfrm>
            <a:prstGeom prst="roundRect">
              <a:avLst>
                <a:gd name="adj" fmla="val 10000"/>
              </a:avLst>
            </a:prstGeom>
            <a:solidFill>
              <a:schemeClr val="accent2"/>
            </a:solidFill>
            <a:ln w="12700" cap="flat">
              <a:solidFill>
                <a:srgbClr val="FFFFFF"/>
              </a:solidFill>
              <a:prstDash val="solid"/>
              <a:miter lim="800000"/>
            </a:ln>
            <a:effectLst/>
          </p:spPr>
          <p:txBody>
            <a:bodyPr wrap="square" lIns="45719" tIns="45719" rIns="45719" bIns="45719" numCol="1" anchor="t">
              <a:noAutofit/>
            </a:bodyPr>
            <a:lstStyle/>
            <a:p>
              <a:endParaRPr/>
            </a:p>
          </p:txBody>
        </p:sp>
        <p:grpSp>
          <p:nvGrpSpPr>
            <p:cNvPr id="133" name="Group"/>
            <p:cNvGrpSpPr/>
            <p:nvPr/>
          </p:nvGrpSpPr>
          <p:grpSpPr>
            <a:xfrm>
              <a:off x="139172" y="132214"/>
              <a:ext cx="1252555" cy="795371"/>
              <a:chOff x="0" y="0"/>
              <a:chExt cx="1252553" cy="795370"/>
            </a:xfrm>
          </p:grpSpPr>
          <p:sp>
            <p:nvSpPr>
              <p:cNvPr id="131" name="Rounded Rectangle"/>
              <p:cNvSpPr/>
              <p:nvPr/>
            </p:nvSpPr>
            <p:spPr>
              <a:xfrm>
                <a:off x="0" y="0"/>
                <a:ext cx="1252554" cy="795371"/>
              </a:xfrm>
              <a:prstGeom prst="roundRect">
                <a:avLst>
                  <a:gd name="adj" fmla="val 10000"/>
                </a:avLst>
              </a:prstGeom>
              <a:solidFill>
                <a:srgbClr val="FFFFFF">
                  <a:alpha val="90000"/>
                </a:srgbClr>
              </a:solidFill>
              <a:ln w="12700" cap="flat">
                <a:solidFill>
                  <a:schemeClr val="accent2"/>
                </a:solidFill>
                <a:prstDash val="solid"/>
                <a:miter lim="800000"/>
              </a:ln>
              <a:effectLst/>
            </p:spPr>
            <p:txBody>
              <a:bodyPr wrap="square" lIns="45719" tIns="45719" rIns="45719" bIns="45719" numCol="1" anchor="ctr">
                <a:noAutofit/>
              </a:bodyPr>
              <a:lstStyle/>
              <a:p>
                <a:pPr algn="ctr" defTabSz="622300">
                  <a:lnSpc>
                    <a:spcPct val="90000"/>
                  </a:lnSpc>
                  <a:spcBef>
                    <a:spcPts val="700"/>
                  </a:spcBef>
                </a:pPr>
                <a:endParaRPr/>
              </a:p>
            </p:txBody>
          </p:sp>
          <p:sp>
            <p:nvSpPr>
              <p:cNvPr id="132" name="Introduction"/>
              <p:cNvSpPr txBox="1"/>
              <p:nvPr/>
            </p:nvSpPr>
            <p:spPr>
              <a:xfrm>
                <a:off x="23295" y="249666"/>
                <a:ext cx="1205964" cy="296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339" tIns="53339" rIns="53339" bIns="53339" numCol="1" anchor="ctr">
                <a:spAutoFit/>
              </a:bodyPr>
              <a:lstStyle>
                <a:lvl1pPr algn="ctr" defTabSz="622300">
                  <a:lnSpc>
                    <a:spcPct val="90000"/>
                  </a:lnSpc>
                  <a:spcBef>
                    <a:spcPts val="500"/>
                  </a:spcBef>
                  <a:defRPr sz="1400"/>
                </a:lvl1pPr>
              </a:lstStyle>
              <a:p>
                <a:r>
                  <a:t>Introduction</a:t>
                </a:r>
              </a:p>
            </p:txBody>
          </p:sp>
        </p:grpSp>
        <p:sp>
          <p:nvSpPr>
            <p:cNvPr id="134" name="Rounded Rectangle"/>
            <p:cNvSpPr/>
            <p:nvPr/>
          </p:nvSpPr>
          <p:spPr>
            <a:xfrm>
              <a:off x="1530899" y="0"/>
              <a:ext cx="1252555" cy="795371"/>
            </a:xfrm>
            <a:prstGeom prst="roundRect">
              <a:avLst>
                <a:gd name="adj" fmla="val 10000"/>
              </a:avLst>
            </a:prstGeom>
            <a:solidFill>
              <a:schemeClr val="accent2"/>
            </a:solidFill>
            <a:ln w="12700" cap="flat">
              <a:solidFill>
                <a:srgbClr val="FFFFFF"/>
              </a:solidFill>
              <a:prstDash val="solid"/>
              <a:miter lim="800000"/>
            </a:ln>
            <a:effectLst/>
          </p:spPr>
          <p:txBody>
            <a:bodyPr wrap="square" lIns="45719" tIns="45719" rIns="45719" bIns="45719" numCol="1" anchor="t">
              <a:noAutofit/>
            </a:bodyPr>
            <a:lstStyle/>
            <a:p>
              <a:endParaRPr/>
            </a:p>
          </p:txBody>
        </p:sp>
        <p:grpSp>
          <p:nvGrpSpPr>
            <p:cNvPr id="137" name="Group"/>
            <p:cNvGrpSpPr/>
            <p:nvPr/>
          </p:nvGrpSpPr>
          <p:grpSpPr>
            <a:xfrm>
              <a:off x="1670071" y="132214"/>
              <a:ext cx="1252555" cy="795371"/>
              <a:chOff x="0" y="0"/>
              <a:chExt cx="1252553" cy="795370"/>
            </a:xfrm>
          </p:grpSpPr>
          <p:sp>
            <p:nvSpPr>
              <p:cNvPr id="135" name="Rounded Rectangle"/>
              <p:cNvSpPr/>
              <p:nvPr/>
            </p:nvSpPr>
            <p:spPr>
              <a:xfrm>
                <a:off x="0" y="0"/>
                <a:ext cx="1252554" cy="795371"/>
              </a:xfrm>
              <a:prstGeom prst="roundRect">
                <a:avLst>
                  <a:gd name="adj" fmla="val 10000"/>
                </a:avLst>
              </a:prstGeom>
              <a:solidFill>
                <a:srgbClr val="FFFFFF">
                  <a:alpha val="90000"/>
                </a:srgbClr>
              </a:solidFill>
              <a:ln w="12700" cap="flat">
                <a:solidFill>
                  <a:schemeClr val="accent2"/>
                </a:solidFill>
                <a:prstDash val="solid"/>
                <a:miter lim="800000"/>
              </a:ln>
              <a:effectLst/>
            </p:spPr>
            <p:txBody>
              <a:bodyPr wrap="square" lIns="45719" tIns="45719" rIns="45719" bIns="45719" numCol="1" anchor="ctr">
                <a:noAutofit/>
              </a:bodyPr>
              <a:lstStyle/>
              <a:p>
                <a:pPr algn="ctr" defTabSz="622300">
                  <a:lnSpc>
                    <a:spcPct val="90000"/>
                  </a:lnSpc>
                  <a:spcBef>
                    <a:spcPts val="700"/>
                  </a:spcBef>
                </a:pPr>
                <a:endParaRPr/>
              </a:p>
            </p:txBody>
          </p:sp>
          <p:sp>
            <p:nvSpPr>
              <p:cNvPr id="136" name="Understanding the data and source"/>
              <p:cNvSpPr txBox="1"/>
              <p:nvPr/>
            </p:nvSpPr>
            <p:spPr>
              <a:xfrm>
                <a:off x="23296" y="40001"/>
                <a:ext cx="1205963" cy="7153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339" tIns="53339" rIns="53339" bIns="53339" numCol="1" anchor="ctr">
                <a:spAutoFit/>
              </a:bodyPr>
              <a:lstStyle>
                <a:lvl1pPr algn="ctr" defTabSz="622300">
                  <a:lnSpc>
                    <a:spcPct val="90000"/>
                  </a:lnSpc>
                  <a:spcBef>
                    <a:spcPts val="500"/>
                  </a:spcBef>
                  <a:defRPr sz="1400"/>
                </a:lvl1pPr>
              </a:lstStyle>
              <a:p>
                <a:r>
                  <a:t>Understanding the data and source</a:t>
                </a:r>
              </a:p>
            </p:txBody>
          </p:sp>
        </p:grpSp>
        <p:sp>
          <p:nvSpPr>
            <p:cNvPr id="138" name="Rounded Rectangle"/>
            <p:cNvSpPr/>
            <p:nvPr/>
          </p:nvSpPr>
          <p:spPr>
            <a:xfrm>
              <a:off x="3061798" y="0"/>
              <a:ext cx="1252555" cy="795371"/>
            </a:xfrm>
            <a:prstGeom prst="roundRect">
              <a:avLst>
                <a:gd name="adj" fmla="val 10000"/>
              </a:avLst>
            </a:prstGeom>
            <a:solidFill>
              <a:schemeClr val="accent2"/>
            </a:solidFill>
            <a:ln w="12700" cap="flat">
              <a:solidFill>
                <a:srgbClr val="FFFFFF"/>
              </a:solidFill>
              <a:prstDash val="solid"/>
              <a:miter lim="800000"/>
            </a:ln>
            <a:effectLst/>
          </p:spPr>
          <p:txBody>
            <a:bodyPr wrap="square" lIns="45719" tIns="45719" rIns="45719" bIns="45719" numCol="1" anchor="t">
              <a:noAutofit/>
            </a:bodyPr>
            <a:lstStyle/>
            <a:p>
              <a:endParaRPr/>
            </a:p>
          </p:txBody>
        </p:sp>
        <p:grpSp>
          <p:nvGrpSpPr>
            <p:cNvPr id="141" name="Group"/>
            <p:cNvGrpSpPr/>
            <p:nvPr/>
          </p:nvGrpSpPr>
          <p:grpSpPr>
            <a:xfrm>
              <a:off x="3200972" y="132214"/>
              <a:ext cx="1252555" cy="795371"/>
              <a:chOff x="0" y="0"/>
              <a:chExt cx="1252553" cy="795370"/>
            </a:xfrm>
          </p:grpSpPr>
          <p:sp>
            <p:nvSpPr>
              <p:cNvPr id="139" name="Rounded Rectangle"/>
              <p:cNvSpPr/>
              <p:nvPr/>
            </p:nvSpPr>
            <p:spPr>
              <a:xfrm>
                <a:off x="0" y="0"/>
                <a:ext cx="1252554" cy="795371"/>
              </a:xfrm>
              <a:prstGeom prst="roundRect">
                <a:avLst>
                  <a:gd name="adj" fmla="val 10000"/>
                </a:avLst>
              </a:prstGeom>
              <a:solidFill>
                <a:srgbClr val="FFFFFF">
                  <a:alpha val="90000"/>
                </a:srgbClr>
              </a:solidFill>
              <a:ln w="12700" cap="flat">
                <a:solidFill>
                  <a:schemeClr val="accent2"/>
                </a:solidFill>
                <a:prstDash val="solid"/>
                <a:miter lim="800000"/>
              </a:ln>
              <a:effectLst/>
            </p:spPr>
            <p:txBody>
              <a:bodyPr wrap="square" lIns="45719" tIns="45719" rIns="45719" bIns="45719" numCol="1" anchor="ctr">
                <a:noAutofit/>
              </a:bodyPr>
              <a:lstStyle/>
              <a:p>
                <a:pPr algn="ctr" defTabSz="622300">
                  <a:lnSpc>
                    <a:spcPct val="90000"/>
                  </a:lnSpc>
                  <a:spcBef>
                    <a:spcPts val="700"/>
                  </a:spcBef>
                </a:pPr>
                <a:endParaRPr/>
              </a:p>
            </p:txBody>
          </p:sp>
          <p:sp>
            <p:nvSpPr>
              <p:cNvPr id="140" name="Data Key Features"/>
              <p:cNvSpPr txBox="1"/>
              <p:nvPr/>
            </p:nvSpPr>
            <p:spPr>
              <a:xfrm>
                <a:off x="23295" y="144834"/>
                <a:ext cx="1205963" cy="5057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339" tIns="53339" rIns="53339" bIns="53339" numCol="1" anchor="ctr">
                <a:spAutoFit/>
              </a:bodyPr>
              <a:lstStyle>
                <a:lvl1pPr algn="ctr" defTabSz="622300">
                  <a:lnSpc>
                    <a:spcPct val="90000"/>
                  </a:lnSpc>
                  <a:spcBef>
                    <a:spcPts val="500"/>
                  </a:spcBef>
                  <a:defRPr sz="1400"/>
                </a:lvl1pPr>
              </a:lstStyle>
              <a:p>
                <a:r>
                  <a:t>Data Key Features</a:t>
                </a:r>
              </a:p>
            </p:txBody>
          </p:sp>
        </p:grpSp>
        <p:sp>
          <p:nvSpPr>
            <p:cNvPr id="142" name="Rounded Rectangle"/>
            <p:cNvSpPr/>
            <p:nvPr/>
          </p:nvSpPr>
          <p:spPr>
            <a:xfrm>
              <a:off x="4592699" y="0"/>
              <a:ext cx="1252555" cy="795371"/>
            </a:xfrm>
            <a:prstGeom prst="roundRect">
              <a:avLst>
                <a:gd name="adj" fmla="val 10000"/>
              </a:avLst>
            </a:prstGeom>
            <a:solidFill>
              <a:schemeClr val="accent2"/>
            </a:solidFill>
            <a:ln w="12700" cap="flat">
              <a:solidFill>
                <a:srgbClr val="FFFFFF"/>
              </a:solidFill>
              <a:prstDash val="solid"/>
              <a:miter lim="800000"/>
            </a:ln>
            <a:effectLst/>
          </p:spPr>
          <p:txBody>
            <a:bodyPr wrap="square" lIns="45719" tIns="45719" rIns="45719" bIns="45719" numCol="1" anchor="t">
              <a:noAutofit/>
            </a:bodyPr>
            <a:lstStyle/>
            <a:p>
              <a:endParaRPr/>
            </a:p>
          </p:txBody>
        </p:sp>
        <p:grpSp>
          <p:nvGrpSpPr>
            <p:cNvPr id="145" name="Group"/>
            <p:cNvGrpSpPr/>
            <p:nvPr/>
          </p:nvGrpSpPr>
          <p:grpSpPr>
            <a:xfrm>
              <a:off x="4731871" y="132214"/>
              <a:ext cx="1252555" cy="795371"/>
              <a:chOff x="0" y="0"/>
              <a:chExt cx="1252553" cy="795370"/>
            </a:xfrm>
          </p:grpSpPr>
          <p:sp>
            <p:nvSpPr>
              <p:cNvPr id="143" name="Rounded Rectangle"/>
              <p:cNvSpPr/>
              <p:nvPr/>
            </p:nvSpPr>
            <p:spPr>
              <a:xfrm>
                <a:off x="0" y="0"/>
                <a:ext cx="1252554" cy="795371"/>
              </a:xfrm>
              <a:prstGeom prst="roundRect">
                <a:avLst>
                  <a:gd name="adj" fmla="val 10000"/>
                </a:avLst>
              </a:prstGeom>
              <a:solidFill>
                <a:srgbClr val="FFFFFF">
                  <a:alpha val="90000"/>
                </a:srgbClr>
              </a:solidFill>
              <a:ln w="12700" cap="flat">
                <a:solidFill>
                  <a:schemeClr val="accent2"/>
                </a:solidFill>
                <a:prstDash val="solid"/>
                <a:miter lim="800000"/>
              </a:ln>
              <a:effectLst/>
            </p:spPr>
            <p:txBody>
              <a:bodyPr wrap="square" lIns="45719" tIns="45719" rIns="45719" bIns="45719" numCol="1" anchor="ctr">
                <a:noAutofit/>
              </a:bodyPr>
              <a:lstStyle/>
              <a:p>
                <a:pPr algn="ctr" defTabSz="622300">
                  <a:lnSpc>
                    <a:spcPct val="90000"/>
                  </a:lnSpc>
                  <a:spcBef>
                    <a:spcPts val="700"/>
                  </a:spcBef>
                </a:pPr>
                <a:endParaRPr/>
              </a:p>
            </p:txBody>
          </p:sp>
          <p:sp>
            <p:nvSpPr>
              <p:cNvPr id="144" name="Research Questions"/>
              <p:cNvSpPr txBox="1"/>
              <p:nvPr/>
            </p:nvSpPr>
            <p:spPr>
              <a:xfrm>
                <a:off x="23295" y="144834"/>
                <a:ext cx="1205963" cy="5057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339" tIns="53339" rIns="53339" bIns="53339" numCol="1" anchor="ctr">
                <a:spAutoFit/>
              </a:bodyPr>
              <a:lstStyle>
                <a:lvl1pPr algn="ctr" defTabSz="622300">
                  <a:lnSpc>
                    <a:spcPct val="90000"/>
                  </a:lnSpc>
                  <a:spcBef>
                    <a:spcPts val="500"/>
                  </a:spcBef>
                  <a:defRPr sz="1400"/>
                </a:lvl1pPr>
              </a:lstStyle>
              <a:p>
                <a:r>
                  <a:t>Research Questions</a:t>
                </a:r>
              </a:p>
            </p:txBody>
          </p:sp>
        </p:grpSp>
        <p:sp>
          <p:nvSpPr>
            <p:cNvPr id="146" name="Rounded Rectangle"/>
            <p:cNvSpPr/>
            <p:nvPr/>
          </p:nvSpPr>
          <p:spPr>
            <a:xfrm>
              <a:off x="6123598" y="0"/>
              <a:ext cx="1252555" cy="795371"/>
            </a:xfrm>
            <a:prstGeom prst="roundRect">
              <a:avLst>
                <a:gd name="adj" fmla="val 10000"/>
              </a:avLst>
            </a:prstGeom>
            <a:solidFill>
              <a:schemeClr val="accent2"/>
            </a:solidFill>
            <a:ln w="12700" cap="flat">
              <a:solidFill>
                <a:srgbClr val="FFFFFF"/>
              </a:solidFill>
              <a:prstDash val="solid"/>
              <a:miter lim="800000"/>
            </a:ln>
            <a:effectLst/>
          </p:spPr>
          <p:txBody>
            <a:bodyPr wrap="square" lIns="45719" tIns="45719" rIns="45719" bIns="45719" numCol="1" anchor="t">
              <a:noAutofit/>
            </a:bodyPr>
            <a:lstStyle/>
            <a:p>
              <a:endParaRPr/>
            </a:p>
          </p:txBody>
        </p:sp>
        <p:grpSp>
          <p:nvGrpSpPr>
            <p:cNvPr id="149" name="Group"/>
            <p:cNvGrpSpPr/>
            <p:nvPr/>
          </p:nvGrpSpPr>
          <p:grpSpPr>
            <a:xfrm>
              <a:off x="6262771" y="132214"/>
              <a:ext cx="1252555" cy="795371"/>
              <a:chOff x="0" y="0"/>
              <a:chExt cx="1252553" cy="795370"/>
            </a:xfrm>
          </p:grpSpPr>
          <p:sp>
            <p:nvSpPr>
              <p:cNvPr id="147" name="Rounded Rectangle"/>
              <p:cNvSpPr/>
              <p:nvPr/>
            </p:nvSpPr>
            <p:spPr>
              <a:xfrm>
                <a:off x="0" y="0"/>
                <a:ext cx="1252554" cy="795371"/>
              </a:xfrm>
              <a:prstGeom prst="roundRect">
                <a:avLst>
                  <a:gd name="adj" fmla="val 10000"/>
                </a:avLst>
              </a:prstGeom>
              <a:solidFill>
                <a:srgbClr val="FFFFFF">
                  <a:alpha val="90000"/>
                </a:srgbClr>
              </a:solidFill>
              <a:ln w="12700" cap="flat">
                <a:solidFill>
                  <a:schemeClr val="accent2"/>
                </a:solidFill>
                <a:prstDash val="solid"/>
                <a:miter lim="800000"/>
              </a:ln>
              <a:effectLst/>
            </p:spPr>
            <p:txBody>
              <a:bodyPr wrap="square" lIns="45719" tIns="45719" rIns="45719" bIns="45719" numCol="1" anchor="ctr">
                <a:noAutofit/>
              </a:bodyPr>
              <a:lstStyle/>
              <a:p>
                <a:pPr algn="ctr" defTabSz="622300">
                  <a:lnSpc>
                    <a:spcPct val="90000"/>
                  </a:lnSpc>
                  <a:spcBef>
                    <a:spcPts val="700"/>
                  </a:spcBef>
                </a:pPr>
                <a:endParaRPr/>
              </a:p>
            </p:txBody>
          </p:sp>
          <p:sp>
            <p:nvSpPr>
              <p:cNvPr id="148" name="Research Questions Analysis"/>
              <p:cNvSpPr txBox="1"/>
              <p:nvPr/>
            </p:nvSpPr>
            <p:spPr>
              <a:xfrm>
                <a:off x="23295" y="40001"/>
                <a:ext cx="1205963" cy="7153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339" tIns="53339" rIns="53339" bIns="53339" numCol="1" anchor="ctr">
                <a:spAutoFit/>
              </a:bodyPr>
              <a:lstStyle>
                <a:lvl1pPr algn="ctr" defTabSz="622300">
                  <a:lnSpc>
                    <a:spcPct val="90000"/>
                  </a:lnSpc>
                  <a:spcBef>
                    <a:spcPts val="500"/>
                  </a:spcBef>
                  <a:defRPr sz="1400"/>
                </a:lvl1pPr>
              </a:lstStyle>
              <a:p>
                <a:r>
                  <a:t>Research Questions Analysis</a:t>
                </a:r>
              </a:p>
            </p:txBody>
          </p:sp>
        </p:grpSp>
        <p:sp>
          <p:nvSpPr>
            <p:cNvPr id="150" name="Rounded Rectangle"/>
            <p:cNvSpPr/>
            <p:nvPr/>
          </p:nvSpPr>
          <p:spPr>
            <a:xfrm>
              <a:off x="7654497" y="0"/>
              <a:ext cx="1252555" cy="795371"/>
            </a:xfrm>
            <a:prstGeom prst="roundRect">
              <a:avLst>
                <a:gd name="adj" fmla="val 10000"/>
              </a:avLst>
            </a:prstGeom>
            <a:solidFill>
              <a:schemeClr val="accent2"/>
            </a:solidFill>
            <a:ln w="12700" cap="flat">
              <a:solidFill>
                <a:srgbClr val="FFFFFF"/>
              </a:solidFill>
              <a:prstDash val="solid"/>
              <a:miter lim="800000"/>
            </a:ln>
            <a:effectLst/>
          </p:spPr>
          <p:txBody>
            <a:bodyPr wrap="square" lIns="45719" tIns="45719" rIns="45719" bIns="45719" numCol="1" anchor="t">
              <a:noAutofit/>
            </a:bodyPr>
            <a:lstStyle/>
            <a:p>
              <a:endParaRPr/>
            </a:p>
          </p:txBody>
        </p:sp>
        <p:grpSp>
          <p:nvGrpSpPr>
            <p:cNvPr id="153" name="Group"/>
            <p:cNvGrpSpPr/>
            <p:nvPr/>
          </p:nvGrpSpPr>
          <p:grpSpPr>
            <a:xfrm>
              <a:off x="7793670" y="132214"/>
              <a:ext cx="1252554" cy="795371"/>
              <a:chOff x="0" y="0"/>
              <a:chExt cx="1252553" cy="795370"/>
            </a:xfrm>
          </p:grpSpPr>
          <p:sp>
            <p:nvSpPr>
              <p:cNvPr id="151" name="Rounded Rectangle"/>
              <p:cNvSpPr/>
              <p:nvPr/>
            </p:nvSpPr>
            <p:spPr>
              <a:xfrm>
                <a:off x="0" y="0"/>
                <a:ext cx="1252554" cy="795371"/>
              </a:xfrm>
              <a:prstGeom prst="roundRect">
                <a:avLst>
                  <a:gd name="adj" fmla="val 10000"/>
                </a:avLst>
              </a:prstGeom>
              <a:solidFill>
                <a:srgbClr val="FFFFFF">
                  <a:alpha val="90000"/>
                </a:srgbClr>
              </a:solidFill>
              <a:ln w="12700" cap="flat">
                <a:solidFill>
                  <a:schemeClr val="accent2"/>
                </a:solidFill>
                <a:prstDash val="solid"/>
                <a:miter lim="800000"/>
              </a:ln>
              <a:effectLst/>
            </p:spPr>
            <p:txBody>
              <a:bodyPr wrap="square" lIns="45719" tIns="45719" rIns="45719" bIns="45719" numCol="1" anchor="ctr">
                <a:noAutofit/>
              </a:bodyPr>
              <a:lstStyle/>
              <a:p>
                <a:pPr algn="ctr" defTabSz="622300">
                  <a:lnSpc>
                    <a:spcPct val="90000"/>
                  </a:lnSpc>
                  <a:spcBef>
                    <a:spcPts val="700"/>
                  </a:spcBef>
                </a:pPr>
                <a:endParaRPr/>
              </a:p>
            </p:txBody>
          </p:sp>
          <p:sp>
            <p:nvSpPr>
              <p:cNvPr id="152" name="Overall Dashboard"/>
              <p:cNvSpPr txBox="1"/>
              <p:nvPr/>
            </p:nvSpPr>
            <p:spPr>
              <a:xfrm>
                <a:off x="23296" y="144834"/>
                <a:ext cx="1205963" cy="5057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339" tIns="53339" rIns="53339" bIns="53339" numCol="1" anchor="ctr">
                <a:spAutoFit/>
              </a:bodyPr>
              <a:lstStyle>
                <a:lvl1pPr algn="ctr" defTabSz="622300">
                  <a:lnSpc>
                    <a:spcPct val="90000"/>
                  </a:lnSpc>
                  <a:spcBef>
                    <a:spcPts val="500"/>
                  </a:spcBef>
                  <a:defRPr sz="1400"/>
                </a:lvl1pPr>
              </a:lstStyle>
              <a:p>
                <a:r>
                  <a:t>Overall Dashboard</a:t>
                </a:r>
              </a:p>
            </p:txBody>
          </p:sp>
        </p:grpSp>
        <p:sp>
          <p:nvSpPr>
            <p:cNvPr id="154" name="Rounded Rectangle"/>
            <p:cNvSpPr/>
            <p:nvPr/>
          </p:nvSpPr>
          <p:spPr>
            <a:xfrm>
              <a:off x="9185397" y="0"/>
              <a:ext cx="1252555" cy="795371"/>
            </a:xfrm>
            <a:prstGeom prst="roundRect">
              <a:avLst>
                <a:gd name="adj" fmla="val 10000"/>
              </a:avLst>
            </a:prstGeom>
            <a:solidFill>
              <a:schemeClr val="accent2"/>
            </a:solidFill>
            <a:ln w="12700" cap="flat">
              <a:solidFill>
                <a:srgbClr val="FFFFFF"/>
              </a:solidFill>
              <a:prstDash val="solid"/>
              <a:miter lim="800000"/>
            </a:ln>
            <a:effectLst/>
          </p:spPr>
          <p:txBody>
            <a:bodyPr wrap="square" lIns="45719" tIns="45719" rIns="45719" bIns="45719" numCol="1" anchor="t">
              <a:noAutofit/>
            </a:bodyPr>
            <a:lstStyle/>
            <a:p>
              <a:endParaRPr/>
            </a:p>
          </p:txBody>
        </p:sp>
        <p:grpSp>
          <p:nvGrpSpPr>
            <p:cNvPr id="157" name="Group"/>
            <p:cNvGrpSpPr/>
            <p:nvPr/>
          </p:nvGrpSpPr>
          <p:grpSpPr>
            <a:xfrm>
              <a:off x="9324570" y="132214"/>
              <a:ext cx="1252555" cy="795371"/>
              <a:chOff x="0" y="0"/>
              <a:chExt cx="1252553" cy="795370"/>
            </a:xfrm>
          </p:grpSpPr>
          <p:sp>
            <p:nvSpPr>
              <p:cNvPr id="155" name="Rounded Rectangle"/>
              <p:cNvSpPr/>
              <p:nvPr/>
            </p:nvSpPr>
            <p:spPr>
              <a:xfrm>
                <a:off x="0" y="0"/>
                <a:ext cx="1252554" cy="795371"/>
              </a:xfrm>
              <a:prstGeom prst="roundRect">
                <a:avLst>
                  <a:gd name="adj" fmla="val 10000"/>
                </a:avLst>
              </a:prstGeom>
              <a:solidFill>
                <a:srgbClr val="FFFFFF">
                  <a:alpha val="90000"/>
                </a:srgbClr>
              </a:solidFill>
              <a:ln w="12700" cap="flat">
                <a:solidFill>
                  <a:schemeClr val="accent2"/>
                </a:solidFill>
                <a:prstDash val="solid"/>
                <a:miter lim="800000"/>
              </a:ln>
              <a:effectLst/>
            </p:spPr>
            <p:txBody>
              <a:bodyPr wrap="square" lIns="45719" tIns="45719" rIns="45719" bIns="45719" numCol="1" anchor="ctr">
                <a:noAutofit/>
              </a:bodyPr>
              <a:lstStyle/>
              <a:p>
                <a:pPr algn="ctr" defTabSz="622300">
                  <a:lnSpc>
                    <a:spcPct val="90000"/>
                  </a:lnSpc>
                  <a:spcBef>
                    <a:spcPts val="700"/>
                  </a:spcBef>
                </a:pPr>
                <a:endParaRPr/>
              </a:p>
            </p:txBody>
          </p:sp>
          <p:sp>
            <p:nvSpPr>
              <p:cNvPr id="156" name="Conclusion"/>
              <p:cNvSpPr txBox="1"/>
              <p:nvPr/>
            </p:nvSpPr>
            <p:spPr>
              <a:xfrm>
                <a:off x="23295" y="249666"/>
                <a:ext cx="1205963" cy="296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339" tIns="53339" rIns="53339" bIns="53339" numCol="1" anchor="ctr">
                <a:spAutoFit/>
              </a:bodyPr>
              <a:lstStyle>
                <a:lvl1pPr algn="ctr" defTabSz="622300">
                  <a:lnSpc>
                    <a:spcPct val="90000"/>
                  </a:lnSpc>
                  <a:spcBef>
                    <a:spcPts val="500"/>
                  </a:spcBef>
                  <a:defRPr sz="1400"/>
                </a:lvl1pPr>
              </a:lstStyle>
              <a:p>
                <a:r>
                  <a:t>Conclusion</a:t>
                </a:r>
              </a:p>
            </p:txBody>
          </p:sp>
        </p:grpSp>
      </p:grpSp>
      <p:pic>
        <p:nvPicPr>
          <p:cNvPr id="159" name="IMG_5490.jpg" descr="IMG_5490.jpg"/>
          <p:cNvPicPr>
            <a:picLocks noChangeAspect="1"/>
          </p:cNvPicPr>
          <p:nvPr/>
        </p:nvPicPr>
        <p:blipFill>
          <a:blip r:embed="rId4"/>
          <a:srcRect l="9379" r="9379"/>
          <a:stretch>
            <a:fillRect/>
          </a:stretch>
        </p:blipFill>
        <p:spPr>
          <a:xfrm>
            <a:off x="9194138" y="5021697"/>
            <a:ext cx="2742637" cy="1304698"/>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圖片 2" descr="圖片 2"/>
          <p:cNvPicPr>
            <a:picLocks noChangeAspect="1"/>
          </p:cNvPicPr>
          <p:nvPr/>
        </p:nvPicPr>
        <p:blipFill>
          <a:blip r:embed="rId3"/>
          <a:stretch>
            <a:fillRect/>
          </a:stretch>
        </p:blipFill>
        <p:spPr>
          <a:xfrm>
            <a:off x="11765388" y="6346738"/>
            <a:ext cx="279044" cy="292728"/>
          </a:xfrm>
          <a:prstGeom prst="rect">
            <a:avLst/>
          </a:prstGeom>
          <a:ln w="12700">
            <a:miter lim="400000"/>
          </a:ln>
        </p:spPr>
      </p:pic>
      <p:pic>
        <p:nvPicPr>
          <p:cNvPr id="164" name="IMG_5490.jpg" descr="IMG_5490.jpg"/>
          <p:cNvPicPr>
            <a:picLocks noChangeAspect="1"/>
          </p:cNvPicPr>
          <p:nvPr/>
        </p:nvPicPr>
        <p:blipFill>
          <a:blip r:embed="rId4"/>
          <a:srcRect l="9529" r="9529"/>
          <a:stretch>
            <a:fillRect/>
          </a:stretch>
        </p:blipFill>
        <p:spPr>
          <a:xfrm>
            <a:off x="285068" y="-58858"/>
            <a:ext cx="2802229" cy="1338012"/>
          </a:xfrm>
          <a:prstGeom prst="rect">
            <a:avLst/>
          </a:prstGeom>
          <a:ln w="12700">
            <a:miter lim="400000"/>
          </a:ln>
        </p:spPr>
      </p:pic>
      <p:sp>
        <p:nvSpPr>
          <p:cNvPr id="165" name="TextBox 3"/>
          <p:cNvSpPr txBox="1"/>
          <p:nvPr/>
        </p:nvSpPr>
        <p:spPr>
          <a:xfrm>
            <a:off x="913197" y="1727909"/>
            <a:ext cx="9906001" cy="2825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600"/>
            </a:pPr>
            <a:r>
              <a:t>Introduction about Mid Cap 100</a:t>
            </a:r>
          </a:p>
          <a:p>
            <a:pPr>
              <a:defRPr sz="1400"/>
            </a:pPr>
            <a:endParaRPr/>
          </a:p>
          <a:p>
            <a:pPr marL="285743" indent="-285743">
              <a:buSzPct val="100000"/>
              <a:buChar char="▪"/>
              <a:defRPr sz="1700"/>
            </a:pPr>
            <a:r>
              <a:t>This data is the historical index data of the equities from 17th October 2021 to 14th October 2022. With the help of this data, one can analyse the trend of the Mid Cap 100 for about a year</a:t>
            </a:r>
          </a:p>
          <a:p>
            <a:pPr>
              <a:defRPr sz="1700"/>
            </a:pPr>
            <a:endParaRPr/>
          </a:p>
          <a:p>
            <a:pPr marL="285743" indent="-285743">
              <a:buSzPct val="100000"/>
              <a:buChar char="▪"/>
              <a:defRPr sz="1700"/>
            </a:pPr>
            <a:r>
              <a:t>NIFTY Midcap 100 is a stock market index designed and managed by India Index Services and Products Limited. It comprises 100 diversified companies and is meant to monitor the behaviour of the midcap segment of the Indian market. </a:t>
            </a:r>
          </a:p>
          <a:p>
            <a:pPr>
              <a:defRPr sz="1700"/>
            </a:pPr>
            <a:endParaRPr/>
          </a:p>
          <a:p>
            <a:pPr marL="285743" indent="-285743">
              <a:buSzPct val="100000"/>
              <a:buChar char="▪"/>
              <a:defRPr sz="1700"/>
            </a:pPr>
            <a:r>
              <a:t>Data Source - </a:t>
            </a:r>
            <a:r>
              <a:rPr u="sng">
                <a:solidFill>
                  <a:srgbClr val="0563C1"/>
                </a:solidFill>
                <a:uFill>
                  <a:solidFill>
                    <a:srgbClr val="0563C1"/>
                  </a:solidFill>
                </a:uFill>
                <a:hlinkClick r:id="rId5"/>
              </a:rPr>
              <a:t>NSE India</a:t>
            </a:r>
          </a:p>
        </p:txBody>
      </p:sp>
      <p:pic>
        <p:nvPicPr>
          <p:cNvPr id="166" name="IMG_5490.jpg" descr="IMG_5490.jpg"/>
          <p:cNvPicPr>
            <a:picLocks noChangeAspect="1"/>
          </p:cNvPicPr>
          <p:nvPr/>
        </p:nvPicPr>
        <p:blipFill>
          <a:blip r:embed="rId4"/>
          <a:srcRect l="9379" r="9379"/>
          <a:stretch>
            <a:fillRect/>
          </a:stretch>
        </p:blipFill>
        <p:spPr>
          <a:xfrm>
            <a:off x="8837333" y="4907731"/>
            <a:ext cx="2995468" cy="142497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圖片 2" descr="圖片 2"/>
          <p:cNvPicPr>
            <a:picLocks noChangeAspect="1"/>
          </p:cNvPicPr>
          <p:nvPr/>
        </p:nvPicPr>
        <p:blipFill>
          <a:blip r:embed="rId3"/>
          <a:stretch>
            <a:fillRect/>
          </a:stretch>
        </p:blipFill>
        <p:spPr>
          <a:xfrm>
            <a:off x="11765388" y="6346738"/>
            <a:ext cx="279044" cy="292728"/>
          </a:xfrm>
          <a:prstGeom prst="rect">
            <a:avLst/>
          </a:prstGeom>
          <a:ln w="12700">
            <a:miter lim="400000"/>
          </a:ln>
        </p:spPr>
      </p:pic>
      <p:pic>
        <p:nvPicPr>
          <p:cNvPr id="171" name="IMG_5490.jpg" descr="IMG_5490.jpg"/>
          <p:cNvPicPr>
            <a:picLocks noChangeAspect="1"/>
          </p:cNvPicPr>
          <p:nvPr/>
        </p:nvPicPr>
        <p:blipFill>
          <a:blip r:embed="rId4"/>
          <a:srcRect l="10708" r="10708"/>
          <a:stretch>
            <a:fillRect/>
          </a:stretch>
        </p:blipFill>
        <p:spPr>
          <a:xfrm>
            <a:off x="441392" y="4348"/>
            <a:ext cx="2518633" cy="1238672"/>
          </a:xfrm>
          <a:prstGeom prst="rect">
            <a:avLst/>
          </a:prstGeom>
          <a:ln w="12700">
            <a:miter lim="400000"/>
          </a:ln>
        </p:spPr>
      </p:pic>
      <p:sp>
        <p:nvSpPr>
          <p:cNvPr id="172" name="TextBox 3"/>
          <p:cNvSpPr txBox="1"/>
          <p:nvPr/>
        </p:nvSpPr>
        <p:spPr>
          <a:xfrm>
            <a:off x="1142999" y="1394040"/>
            <a:ext cx="9906001" cy="38472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600"/>
            </a:pPr>
            <a:r>
              <a:rPr dirty="0"/>
              <a:t>Basic Demography of the Dataset</a:t>
            </a:r>
          </a:p>
          <a:p>
            <a:pPr>
              <a:defRPr sz="1400"/>
            </a:pPr>
            <a:endParaRPr dirty="0"/>
          </a:p>
          <a:p>
            <a:pPr marL="285743" indent="-285743">
              <a:buSzPct val="100000"/>
              <a:buChar char="▪"/>
              <a:defRPr sz="1700"/>
            </a:pPr>
            <a:r>
              <a:rPr dirty="0"/>
              <a:t>Basic Description and Demographic of the dataset:-   </a:t>
            </a:r>
          </a:p>
          <a:p>
            <a:pPr marL="285743" indent="-285743">
              <a:buSzPct val="100000"/>
              <a:buChar char="▪"/>
              <a:defRPr sz="1700"/>
            </a:pPr>
            <a:r>
              <a:rPr dirty="0"/>
              <a:t>52-Week high and low – The 52-week high/low is the highest and lowest price at which a security, such as a stock, has traded during the time period that equates to one year </a:t>
            </a:r>
          </a:p>
          <a:p>
            <a:pPr marL="285743" indent="-285743">
              <a:buSzPct val="100000"/>
              <a:buChar char="▪"/>
              <a:defRPr sz="1700"/>
            </a:pPr>
            <a:r>
              <a:rPr dirty="0"/>
              <a:t>Open – This is the opening price of a particular stock for that particular day </a:t>
            </a:r>
          </a:p>
          <a:p>
            <a:pPr marL="285743" indent="-285743">
              <a:buSzPct val="100000"/>
              <a:buChar char="▪"/>
              <a:defRPr sz="1700"/>
            </a:pPr>
            <a:r>
              <a:rPr dirty="0"/>
              <a:t>High – This is the highest price the stock has attained for that particular day </a:t>
            </a:r>
          </a:p>
          <a:p>
            <a:pPr marL="285743" indent="-285743">
              <a:buSzPct val="100000"/>
              <a:buChar char="▪"/>
              <a:defRPr sz="1700"/>
            </a:pPr>
            <a:r>
              <a:rPr dirty="0"/>
              <a:t>Low – This is the lowest price the stock has attained for that particular day </a:t>
            </a:r>
          </a:p>
          <a:p>
            <a:pPr marL="285743" indent="-285743">
              <a:buSzPct val="100000"/>
              <a:buChar char="▪"/>
              <a:defRPr sz="1700"/>
            </a:pPr>
            <a:r>
              <a:rPr dirty="0"/>
              <a:t>Previous Close – The previous close almost always refers to the prior day's final price of a stock when the market officially closes for the day. </a:t>
            </a:r>
          </a:p>
          <a:p>
            <a:pPr marL="285743" indent="-285743">
              <a:buSzPct val="100000"/>
              <a:buChar char="▪"/>
              <a:defRPr sz="1700"/>
            </a:pPr>
            <a:r>
              <a:rPr dirty="0"/>
              <a:t>Volume - Volume is an indicator that means the total number of shares that have been bought or sold in a specific period of time or during the trading day. It will also involve the buying and selling of every share during a specific time period. </a:t>
            </a:r>
          </a:p>
          <a:p>
            <a:pPr marL="285743" indent="-285743">
              <a:buSzPct val="100000"/>
              <a:buChar char="▪"/>
              <a:defRPr sz="1700"/>
            </a:pPr>
            <a:r>
              <a:rPr dirty="0"/>
              <a:t>365D and 30D %change – Refers to the percentage change, the stock suffers during a year or 30-day period.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圖片 2" descr="圖片 2"/>
          <p:cNvPicPr>
            <a:picLocks noChangeAspect="1"/>
          </p:cNvPicPr>
          <p:nvPr/>
        </p:nvPicPr>
        <p:blipFill>
          <a:blip r:embed="rId3"/>
          <a:stretch>
            <a:fillRect/>
          </a:stretch>
        </p:blipFill>
        <p:spPr>
          <a:xfrm>
            <a:off x="11765388" y="6346738"/>
            <a:ext cx="279044" cy="292728"/>
          </a:xfrm>
          <a:prstGeom prst="rect">
            <a:avLst/>
          </a:prstGeom>
          <a:ln w="12700">
            <a:miter lim="400000"/>
          </a:ln>
        </p:spPr>
      </p:pic>
      <p:pic>
        <p:nvPicPr>
          <p:cNvPr id="177" name="IMG_5490.jpg" descr="IMG_5490.jpg"/>
          <p:cNvPicPr>
            <a:picLocks noChangeAspect="1"/>
          </p:cNvPicPr>
          <p:nvPr/>
        </p:nvPicPr>
        <p:blipFill>
          <a:blip r:embed="rId4"/>
          <a:srcRect l="11063" t="2122" r="4648"/>
          <a:stretch>
            <a:fillRect/>
          </a:stretch>
        </p:blipFill>
        <p:spPr>
          <a:xfrm>
            <a:off x="765233" y="108588"/>
            <a:ext cx="2263554" cy="1015848"/>
          </a:xfrm>
          <a:prstGeom prst="rect">
            <a:avLst/>
          </a:prstGeom>
          <a:ln w="12700">
            <a:miter lim="400000"/>
          </a:ln>
        </p:spPr>
      </p:pic>
      <p:sp>
        <p:nvSpPr>
          <p:cNvPr id="178" name="TextBox 3"/>
          <p:cNvSpPr txBox="1"/>
          <p:nvPr/>
        </p:nvSpPr>
        <p:spPr>
          <a:xfrm>
            <a:off x="1031861" y="1799606"/>
            <a:ext cx="9906001" cy="20159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600"/>
            </a:pPr>
            <a:r>
              <a:rPr dirty="0"/>
              <a:t>Research Questions (Solved using Tableau)</a:t>
            </a:r>
          </a:p>
          <a:p>
            <a:pPr>
              <a:defRPr sz="1400"/>
            </a:pPr>
            <a:endParaRPr dirty="0"/>
          </a:p>
          <a:p>
            <a:pPr marL="285743" indent="-285743">
              <a:buSzPct val="100000"/>
              <a:buChar char="▪"/>
              <a:defRPr sz="1700"/>
            </a:pPr>
            <a:r>
              <a:rPr dirty="0"/>
              <a:t>Volatility Analysis: Calculate and compare these mid-cap stocks' volatility (using standard deviation or other measures) based on the daily price movement.</a:t>
            </a:r>
          </a:p>
          <a:p>
            <a:pPr>
              <a:defRPr sz="1700"/>
            </a:pPr>
            <a:endParaRPr dirty="0"/>
          </a:p>
          <a:p>
            <a:pPr marL="285743" indent="-285743">
              <a:buSzPct val="100000"/>
              <a:buChar char="▪"/>
              <a:defRPr sz="1700"/>
            </a:pPr>
            <a:r>
              <a:rPr dirty="0"/>
              <a:t>Volume vs %change relation: This analysis depicts the change in %change concerning its volume. The graph mainly focuses on the fact that %change and Volume are not directly dependent.</a:t>
            </a:r>
          </a:p>
        </p:txBody>
      </p:sp>
      <p:pic>
        <p:nvPicPr>
          <p:cNvPr id="179" name="IMG_5490.jpg" descr="IMG_5490.jpg"/>
          <p:cNvPicPr>
            <a:picLocks noChangeAspect="1"/>
          </p:cNvPicPr>
          <p:nvPr/>
        </p:nvPicPr>
        <p:blipFill>
          <a:blip r:embed="rId4"/>
          <a:srcRect l="9379" r="9379"/>
          <a:stretch>
            <a:fillRect/>
          </a:stretch>
        </p:blipFill>
        <p:spPr>
          <a:xfrm>
            <a:off x="8706735" y="4928769"/>
            <a:ext cx="3197436" cy="1521049"/>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le 1"/>
          <p:cNvSpPr txBox="1">
            <a:spLocks noGrp="1"/>
          </p:cNvSpPr>
          <p:nvPr>
            <p:ph type="title"/>
          </p:nvPr>
        </p:nvSpPr>
        <p:spPr>
          <a:prstGeom prst="rect">
            <a:avLst/>
          </a:prstGeom>
        </p:spPr>
        <p:txBody>
          <a:bodyPr/>
          <a:lstStyle/>
          <a:p>
            <a:r>
              <a:t>Bullish Volatility on Monthly Basis</a:t>
            </a:r>
          </a:p>
        </p:txBody>
      </p:sp>
      <p:pic>
        <p:nvPicPr>
          <p:cNvPr id="184" name="Content Placeholder 4" descr="Content Placeholder 4"/>
          <p:cNvPicPr>
            <a:picLocks noChangeAspect="1"/>
          </p:cNvPicPr>
          <p:nvPr/>
        </p:nvPicPr>
        <p:blipFill>
          <a:blip r:embed="rId2"/>
          <a:stretch>
            <a:fillRect/>
          </a:stretch>
        </p:blipFill>
        <p:spPr>
          <a:xfrm>
            <a:off x="444320" y="1307757"/>
            <a:ext cx="11303360" cy="4914207"/>
          </a:xfrm>
          <a:prstGeom prst="rect">
            <a:avLst/>
          </a:prstGeom>
          <a:ln w="12700">
            <a:miter lim="400000"/>
          </a:ln>
        </p:spPr>
      </p:pic>
      <p:sp>
        <p:nvSpPr>
          <p:cNvPr id="185" name="TextBox 5"/>
          <p:cNvSpPr txBox="1"/>
          <p:nvPr/>
        </p:nvSpPr>
        <p:spPr>
          <a:xfrm>
            <a:off x="8863148" y="3135085"/>
            <a:ext cx="307163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itle 1"/>
          <p:cNvSpPr txBox="1">
            <a:spLocks noGrp="1"/>
          </p:cNvSpPr>
          <p:nvPr>
            <p:ph type="title"/>
          </p:nvPr>
        </p:nvSpPr>
        <p:spPr>
          <a:prstGeom prst="rect">
            <a:avLst/>
          </a:prstGeom>
        </p:spPr>
        <p:txBody>
          <a:bodyPr/>
          <a:lstStyle/>
          <a:p>
            <a:r>
              <a:t>Bullish Volatility on Monthly Basis</a:t>
            </a:r>
          </a:p>
        </p:txBody>
      </p:sp>
      <p:sp>
        <p:nvSpPr>
          <p:cNvPr id="188" name="TextBox 5"/>
          <p:cNvSpPr txBox="1"/>
          <p:nvPr/>
        </p:nvSpPr>
        <p:spPr>
          <a:xfrm>
            <a:off x="8863148" y="3135085"/>
            <a:ext cx="3071639" cy="2085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This chart depicts all the stocks of MidCap100 which are Bullish Volatility on a monthly time frame.</a:t>
            </a:r>
            <a:br/>
            <a:r>
              <a:t>This analysis concludes that Zydus Life had the highest volatility on the bullish side.</a:t>
            </a:r>
          </a:p>
        </p:txBody>
      </p:sp>
      <p:pic>
        <p:nvPicPr>
          <p:cNvPr id="189" name="Picture 3" descr="Picture 3"/>
          <p:cNvPicPr>
            <a:picLocks noChangeAspect="1"/>
          </p:cNvPicPr>
          <p:nvPr/>
        </p:nvPicPr>
        <p:blipFill>
          <a:blip r:embed="rId2"/>
          <a:stretch>
            <a:fillRect/>
          </a:stretch>
        </p:blipFill>
        <p:spPr>
          <a:xfrm>
            <a:off x="0" y="800449"/>
            <a:ext cx="12192000" cy="5257101"/>
          </a:xfrm>
          <a:prstGeom prst="rect">
            <a:avLst/>
          </a:prstGeom>
          <a:ln w="12700">
            <a:miter lim="400000"/>
          </a:ln>
        </p:spPr>
      </p:pic>
      <p:sp>
        <p:nvSpPr>
          <p:cNvPr id="190" name="Content Placeholder 7"/>
          <p:cNvSpPr txBox="1">
            <a:spLocks noGrp="1"/>
          </p:cNvSpPr>
          <p:nvPr>
            <p:ph type="body" sz="quarter" idx="1"/>
          </p:nvPr>
        </p:nvSpPr>
        <p:spPr>
          <a:xfrm>
            <a:off x="252704" y="237218"/>
            <a:ext cx="10889602" cy="563231"/>
          </a:xfrm>
          <a:prstGeom prst="rect">
            <a:avLst/>
          </a:prstGeom>
        </p:spPr>
        <p:txBody>
          <a:bodyPr/>
          <a:lstStyle>
            <a:lvl1pPr marL="0" indent="0">
              <a:buSzTx/>
              <a:buNone/>
            </a:lvl1pPr>
          </a:lstStyle>
          <a:p>
            <a:r>
              <a:t>Bearish Volatility on Monthly Basis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 name="Picture 4" descr="Picture 4"/>
          <p:cNvPicPr>
            <a:picLocks noChangeAspect="1"/>
          </p:cNvPicPr>
          <p:nvPr/>
        </p:nvPicPr>
        <p:blipFill>
          <a:blip r:embed="rId2"/>
          <a:stretch>
            <a:fillRect/>
          </a:stretch>
        </p:blipFill>
        <p:spPr>
          <a:xfrm>
            <a:off x="355426" y="903497"/>
            <a:ext cx="9479079" cy="4900145"/>
          </a:xfrm>
          <a:prstGeom prst="rect">
            <a:avLst/>
          </a:prstGeom>
          <a:ln w="12700">
            <a:miter lim="400000"/>
          </a:ln>
        </p:spPr>
      </p:pic>
      <p:sp>
        <p:nvSpPr>
          <p:cNvPr id="194" name="TextBox 6"/>
          <p:cNvSpPr txBox="1"/>
          <p:nvPr/>
        </p:nvSpPr>
        <p:spPr>
          <a:xfrm>
            <a:off x="1092477" y="129056"/>
            <a:ext cx="8267060"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%Change VS Volume Analysis (selected a few random stock)</a:t>
            </a:r>
          </a:p>
        </p:txBody>
      </p:sp>
      <p:sp>
        <p:nvSpPr>
          <p:cNvPr id="195" name="TextBox 7"/>
          <p:cNvSpPr txBox="1"/>
          <p:nvPr/>
        </p:nvSpPr>
        <p:spPr>
          <a:xfrm>
            <a:off x="9880225" y="903497"/>
            <a:ext cx="2054563" cy="500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I've chosen a selection of diverse stocks to enhance clarity. This combined line and bar graph illustrates both the traded volume and the percentage change for each specific stock. The primary focus is to showcase that the percentage change doesn't consistently correlate with the trading volume.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prstGeom prst="rect">
            <a:avLst/>
          </a:prstGeom>
        </p:spPr>
        <p:txBody>
          <a:bodyPr/>
          <a:lstStyle/>
          <a:p>
            <a:r>
              <a:t>Box Plot – Stock Nearing 52 wk High</a:t>
            </a:r>
          </a:p>
        </p:txBody>
      </p:sp>
      <p:sp>
        <p:nvSpPr>
          <p:cNvPr id="198" name="TextBox 5"/>
          <p:cNvSpPr txBox="1"/>
          <p:nvPr/>
        </p:nvSpPr>
        <p:spPr>
          <a:xfrm>
            <a:off x="9148576" y="1137563"/>
            <a:ext cx="2848414" cy="3254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This box plot chart highlights the spectrum of stock performances within a specific sector, illustrating the stock near to its 52 week high and indicating the upper and lower whiskers. It also provides insight into the average performance, showcasing the mean of stocks within that sector.</a:t>
            </a:r>
          </a:p>
        </p:txBody>
      </p:sp>
      <p:pic>
        <p:nvPicPr>
          <p:cNvPr id="199" name="Picture 6" descr="Picture 6"/>
          <p:cNvPicPr>
            <a:picLocks noChangeAspect="1"/>
          </p:cNvPicPr>
          <p:nvPr/>
        </p:nvPicPr>
        <p:blipFill>
          <a:blip r:embed="rId2"/>
          <a:stretch>
            <a:fillRect/>
          </a:stretch>
        </p:blipFill>
        <p:spPr>
          <a:xfrm>
            <a:off x="271865" y="1690688"/>
            <a:ext cx="8540187" cy="3752751"/>
          </a:xfrm>
          <a:prstGeom prst="rect">
            <a:avLst/>
          </a:prstGeom>
          <a:ln w="12700">
            <a:miter lim="400000"/>
          </a:ln>
        </p:spPr>
      </p:pic>
      <p:pic>
        <p:nvPicPr>
          <p:cNvPr id="200" name="IMG_5490.jpg" descr="IMG_5490.jpg"/>
          <p:cNvPicPr>
            <a:picLocks noChangeAspect="1"/>
          </p:cNvPicPr>
          <p:nvPr/>
        </p:nvPicPr>
        <p:blipFill>
          <a:blip r:embed="rId3"/>
          <a:srcRect l="9379" r="9379"/>
          <a:stretch>
            <a:fillRect/>
          </a:stretch>
        </p:blipFill>
        <p:spPr>
          <a:xfrm>
            <a:off x="9110176" y="5145879"/>
            <a:ext cx="2768676" cy="1317084"/>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1026</Words>
  <Application>Microsoft Office PowerPoint</Application>
  <PresentationFormat>Widescreen</PresentationFormat>
  <Paragraphs>56</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Bullish Volatility on Monthly Basis</vt:lpstr>
      <vt:lpstr>Bullish Volatility on Monthly Basis</vt:lpstr>
      <vt:lpstr>PowerPoint Presentation</vt:lpstr>
      <vt:lpstr>Box Plot – Stock Nearing 52 wk High</vt:lpstr>
      <vt:lpstr>PowerPoint Presentation</vt:lpstr>
      <vt:lpstr>                                 Conclusion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Prasham Parekh</cp:lastModifiedBy>
  <cp:revision>3</cp:revision>
  <dcterms:modified xsi:type="dcterms:W3CDTF">2024-05-02T13:53:23Z</dcterms:modified>
</cp:coreProperties>
</file>