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75" r:id="rId5"/>
    <p:sldId id="262" r:id="rId6"/>
    <p:sldId id="273" r:id="rId7"/>
    <p:sldId id="276" r:id="rId8"/>
    <p:sldId id="274" r:id="rId9"/>
    <p:sldId id="268"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8249-70F3-7800-15E1-C718777D20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F0E43-9840-B1FF-C8AC-1F99E0F52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D1CDD2-8559-9DBD-0BF0-1348EF0E1326}"/>
              </a:ext>
            </a:extLst>
          </p:cNvPr>
          <p:cNvSpPr>
            <a:spLocks noGrp="1"/>
          </p:cNvSpPr>
          <p:nvPr>
            <p:ph type="dt" sz="half" idx="10"/>
          </p:nvPr>
        </p:nvSpPr>
        <p:spPr/>
        <p:txBody>
          <a:bodyPr/>
          <a:lstStyle/>
          <a:p>
            <a:fld id="{63B59E92-E84C-4DB0-9050-944736EF3263}" type="datetimeFigureOut">
              <a:rPr lang="en-US" smtClean="0"/>
              <a:t>4/27/2023</a:t>
            </a:fld>
            <a:endParaRPr lang="en-US"/>
          </a:p>
        </p:txBody>
      </p:sp>
      <p:sp>
        <p:nvSpPr>
          <p:cNvPr id="5" name="Footer Placeholder 4">
            <a:extLst>
              <a:ext uri="{FF2B5EF4-FFF2-40B4-BE49-F238E27FC236}">
                <a16:creationId xmlns:a16="http://schemas.microsoft.com/office/drawing/2014/main" id="{D1381704-68E5-D92B-8BD4-B2DB0DBB0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811B6-12A2-43B2-EBD6-D8FEE1D5A8BD}"/>
              </a:ext>
            </a:extLst>
          </p:cNvPr>
          <p:cNvSpPr>
            <a:spLocks noGrp="1"/>
          </p:cNvSpPr>
          <p:nvPr>
            <p:ph type="sldNum" sz="quarter" idx="12"/>
          </p:nvPr>
        </p:nvSpPr>
        <p:spPr/>
        <p:txBody>
          <a:bodyPr/>
          <a:lstStyle/>
          <a:p>
            <a:fld id="{5D41877A-9ADF-4EEA-B8D3-5BE81FF6CAA6}" type="slidenum">
              <a:rPr lang="en-US" smtClean="0"/>
              <a:t>‹#›</a:t>
            </a:fld>
            <a:endParaRPr lang="en-US"/>
          </a:p>
        </p:txBody>
      </p:sp>
    </p:spTree>
    <p:extLst>
      <p:ext uri="{BB962C8B-B14F-4D97-AF65-F5344CB8AC3E}">
        <p14:creationId xmlns:p14="http://schemas.microsoft.com/office/powerpoint/2010/main" val="4035982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3823-7A96-F92E-D8BC-4A79821674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342F2C-71D0-8358-E411-10E8AB9ED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05AA4-7523-144C-4322-FCE805CE71B0}"/>
              </a:ext>
            </a:extLst>
          </p:cNvPr>
          <p:cNvSpPr>
            <a:spLocks noGrp="1"/>
          </p:cNvSpPr>
          <p:nvPr>
            <p:ph type="dt" sz="half" idx="10"/>
          </p:nvPr>
        </p:nvSpPr>
        <p:spPr/>
        <p:txBody>
          <a:bodyPr/>
          <a:lstStyle/>
          <a:p>
            <a:fld id="{63B59E92-E84C-4DB0-9050-944736EF3263}" type="datetimeFigureOut">
              <a:rPr lang="en-US" smtClean="0"/>
              <a:t>4/27/2023</a:t>
            </a:fld>
            <a:endParaRPr lang="en-US"/>
          </a:p>
        </p:txBody>
      </p:sp>
      <p:sp>
        <p:nvSpPr>
          <p:cNvPr id="5" name="Footer Placeholder 4">
            <a:extLst>
              <a:ext uri="{FF2B5EF4-FFF2-40B4-BE49-F238E27FC236}">
                <a16:creationId xmlns:a16="http://schemas.microsoft.com/office/drawing/2014/main" id="{455A53BE-6E66-92F9-7C8D-7BF12EE26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64B9D-07C4-A454-3C2A-E2A3EF6FA6CC}"/>
              </a:ext>
            </a:extLst>
          </p:cNvPr>
          <p:cNvSpPr>
            <a:spLocks noGrp="1"/>
          </p:cNvSpPr>
          <p:nvPr>
            <p:ph type="sldNum" sz="quarter" idx="12"/>
          </p:nvPr>
        </p:nvSpPr>
        <p:spPr/>
        <p:txBody>
          <a:bodyPr/>
          <a:lstStyle/>
          <a:p>
            <a:fld id="{5D41877A-9ADF-4EEA-B8D3-5BE81FF6CAA6}" type="slidenum">
              <a:rPr lang="en-US" smtClean="0"/>
              <a:t>‹#›</a:t>
            </a:fld>
            <a:endParaRPr lang="en-US"/>
          </a:p>
        </p:txBody>
      </p:sp>
    </p:spTree>
    <p:extLst>
      <p:ext uri="{BB962C8B-B14F-4D97-AF65-F5344CB8AC3E}">
        <p14:creationId xmlns:p14="http://schemas.microsoft.com/office/powerpoint/2010/main" val="88536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EE15D7-8197-D142-A974-4F3C856D8A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10F92B-1458-6B00-781B-F806BF1793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332515-5DD4-FC4D-4DFE-54982D72D36F}"/>
              </a:ext>
            </a:extLst>
          </p:cNvPr>
          <p:cNvSpPr>
            <a:spLocks noGrp="1"/>
          </p:cNvSpPr>
          <p:nvPr>
            <p:ph type="dt" sz="half" idx="10"/>
          </p:nvPr>
        </p:nvSpPr>
        <p:spPr/>
        <p:txBody>
          <a:bodyPr/>
          <a:lstStyle/>
          <a:p>
            <a:fld id="{63B59E92-E84C-4DB0-9050-944736EF3263}" type="datetimeFigureOut">
              <a:rPr lang="en-US" smtClean="0"/>
              <a:t>4/27/2023</a:t>
            </a:fld>
            <a:endParaRPr lang="en-US"/>
          </a:p>
        </p:txBody>
      </p:sp>
      <p:sp>
        <p:nvSpPr>
          <p:cNvPr id="5" name="Footer Placeholder 4">
            <a:extLst>
              <a:ext uri="{FF2B5EF4-FFF2-40B4-BE49-F238E27FC236}">
                <a16:creationId xmlns:a16="http://schemas.microsoft.com/office/drawing/2014/main" id="{A212C4ED-DB4B-7B04-063D-E02122C13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74BC0-E4D0-0519-CA09-7B24892B7624}"/>
              </a:ext>
            </a:extLst>
          </p:cNvPr>
          <p:cNvSpPr>
            <a:spLocks noGrp="1"/>
          </p:cNvSpPr>
          <p:nvPr>
            <p:ph type="sldNum" sz="quarter" idx="12"/>
          </p:nvPr>
        </p:nvSpPr>
        <p:spPr/>
        <p:txBody>
          <a:bodyPr/>
          <a:lstStyle/>
          <a:p>
            <a:fld id="{5D41877A-9ADF-4EEA-B8D3-5BE81FF6CAA6}" type="slidenum">
              <a:rPr lang="en-US" smtClean="0"/>
              <a:t>‹#›</a:t>
            </a:fld>
            <a:endParaRPr lang="en-US"/>
          </a:p>
        </p:txBody>
      </p:sp>
    </p:spTree>
    <p:extLst>
      <p:ext uri="{BB962C8B-B14F-4D97-AF65-F5344CB8AC3E}">
        <p14:creationId xmlns:p14="http://schemas.microsoft.com/office/powerpoint/2010/main" val="427860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79DF-247C-F969-F541-BD1501020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472EF-7C36-6A60-64B0-74A11E87C3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3DEF9-96A3-EF83-394E-233A3CC9BB06}"/>
              </a:ext>
            </a:extLst>
          </p:cNvPr>
          <p:cNvSpPr>
            <a:spLocks noGrp="1"/>
          </p:cNvSpPr>
          <p:nvPr>
            <p:ph type="dt" sz="half" idx="10"/>
          </p:nvPr>
        </p:nvSpPr>
        <p:spPr/>
        <p:txBody>
          <a:bodyPr/>
          <a:lstStyle/>
          <a:p>
            <a:fld id="{63B59E92-E84C-4DB0-9050-944736EF3263}" type="datetimeFigureOut">
              <a:rPr lang="en-US" smtClean="0"/>
              <a:t>4/27/2023</a:t>
            </a:fld>
            <a:endParaRPr lang="en-US"/>
          </a:p>
        </p:txBody>
      </p:sp>
      <p:sp>
        <p:nvSpPr>
          <p:cNvPr id="5" name="Footer Placeholder 4">
            <a:extLst>
              <a:ext uri="{FF2B5EF4-FFF2-40B4-BE49-F238E27FC236}">
                <a16:creationId xmlns:a16="http://schemas.microsoft.com/office/drawing/2014/main" id="{4830E342-39FD-1B23-DCCB-D5392EA12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7D13F-04A2-8D89-608E-A1F8509DBF18}"/>
              </a:ext>
            </a:extLst>
          </p:cNvPr>
          <p:cNvSpPr>
            <a:spLocks noGrp="1"/>
          </p:cNvSpPr>
          <p:nvPr>
            <p:ph type="sldNum" sz="quarter" idx="12"/>
          </p:nvPr>
        </p:nvSpPr>
        <p:spPr/>
        <p:txBody>
          <a:bodyPr/>
          <a:lstStyle/>
          <a:p>
            <a:fld id="{5D41877A-9ADF-4EEA-B8D3-5BE81FF6CAA6}" type="slidenum">
              <a:rPr lang="en-US" smtClean="0"/>
              <a:t>‹#›</a:t>
            </a:fld>
            <a:endParaRPr lang="en-US"/>
          </a:p>
        </p:txBody>
      </p:sp>
    </p:spTree>
    <p:extLst>
      <p:ext uri="{BB962C8B-B14F-4D97-AF65-F5344CB8AC3E}">
        <p14:creationId xmlns:p14="http://schemas.microsoft.com/office/powerpoint/2010/main" val="372611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5B84-108B-999B-9266-2E69B7AE60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57FA8E-BA7F-31E1-E366-2E7A28C85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E3DAA0-02C4-E64B-CEA0-5ECC1E27B236}"/>
              </a:ext>
            </a:extLst>
          </p:cNvPr>
          <p:cNvSpPr>
            <a:spLocks noGrp="1"/>
          </p:cNvSpPr>
          <p:nvPr>
            <p:ph type="dt" sz="half" idx="10"/>
          </p:nvPr>
        </p:nvSpPr>
        <p:spPr/>
        <p:txBody>
          <a:bodyPr/>
          <a:lstStyle/>
          <a:p>
            <a:fld id="{63B59E92-E84C-4DB0-9050-944736EF3263}" type="datetimeFigureOut">
              <a:rPr lang="en-US" smtClean="0"/>
              <a:t>4/27/2023</a:t>
            </a:fld>
            <a:endParaRPr lang="en-US"/>
          </a:p>
        </p:txBody>
      </p:sp>
      <p:sp>
        <p:nvSpPr>
          <p:cNvPr id="5" name="Footer Placeholder 4">
            <a:extLst>
              <a:ext uri="{FF2B5EF4-FFF2-40B4-BE49-F238E27FC236}">
                <a16:creationId xmlns:a16="http://schemas.microsoft.com/office/drawing/2014/main" id="{69EDEA02-FEBC-DCB8-0DDE-78E3F3DDA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5604E-DCFF-8E3A-2667-349B19ED6CD5}"/>
              </a:ext>
            </a:extLst>
          </p:cNvPr>
          <p:cNvSpPr>
            <a:spLocks noGrp="1"/>
          </p:cNvSpPr>
          <p:nvPr>
            <p:ph type="sldNum" sz="quarter" idx="12"/>
          </p:nvPr>
        </p:nvSpPr>
        <p:spPr/>
        <p:txBody>
          <a:bodyPr/>
          <a:lstStyle/>
          <a:p>
            <a:fld id="{5D41877A-9ADF-4EEA-B8D3-5BE81FF6CAA6}" type="slidenum">
              <a:rPr lang="en-US" smtClean="0"/>
              <a:t>‹#›</a:t>
            </a:fld>
            <a:endParaRPr lang="en-US"/>
          </a:p>
        </p:txBody>
      </p:sp>
    </p:spTree>
    <p:extLst>
      <p:ext uri="{BB962C8B-B14F-4D97-AF65-F5344CB8AC3E}">
        <p14:creationId xmlns:p14="http://schemas.microsoft.com/office/powerpoint/2010/main" val="325569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6E-056E-B406-9E36-D667E863B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211B16-C0F4-10C0-9FB1-C1E096383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684779-9B03-F151-6381-531D46738E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54072B-E593-BFCF-34CD-3542BBABB209}"/>
              </a:ext>
            </a:extLst>
          </p:cNvPr>
          <p:cNvSpPr>
            <a:spLocks noGrp="1"/>
          </p:cNvSpPr>
          <p:nvPr>
            <p:ph type="dt" sz="half" idx="10"/>
          </p:nvPr>
        </p:nvSpPr>
        <p:spPr/>
        <p:txBody>
          <a:bodyPr/>
          <a:lstStyle/>
          <a:p>
            <a:fld id="{63B59E92-E84C-4DB0-9050-944736EF3263}" type="datetimeFigureOut">
              <a:rPr lang="en-US" smtClean="0"/>
              <a:t>4/27/2023</a:t>
            </a:fld>
            <a:endParaRPr lang="en-US"/>
          </a:p>
        </p:txBody>
      </p:sp>
      <p:sp>
        <p:nvSpPr>
          <p:cNvPr id="6" name="Footer Placeholder 5">
            <a:extLst>
              <a:ext uri="{FF2B5EF4-FFF2-40B4-BE49-F238E27FC236}">
                <a16:creationId xmlns:a16="http://schemas.microsoft.com/office/drawing/2014/main" id="{C6624261-9C7C-27A8-DD88-26C0D5587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70788-B196-830B-D019-274A12E6E3B1}"/>
              </a:ext>
            </a:extLst>
          </p:cNvPr>
          <p:cNvSpPr>
            <a:spLocks noGrp="1"/>
          </p:cNvSpPr>
          <p:nvPr>
            <p:ph type="sldNum" sz="quarter" idx="12"/>
          </p:nvPr>
        </p:nvSpPr>
        <p:spPr/>
        <p:txBody>
          <a:bodyPr/>
          <a:lstStyle/>
          <a:p>
            <a:fld id="{5D41877A-9ADF-4EEA-B8D3-5BE81FF6CAA6}" type="slidenum">
              <a:rPr lang="en-US" smtClean="0"/>
              <a:t>‹#›</a:t>
            </a:fld>
            <a:endParaRPr lang="en-US"/>
          </a:p>
        </p:txBody>
      </p:sp>
    </p:spTree>
    <p:extLst>
      <p:ext uri="{BB962C8B-B14F-4D97-AF65-F5344CB8AC3E}">
        <p14:creationId xmlns:p14="http://schemas.microsoft.com/office/powerpoint/2010/main" val="335217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680C-0A56-CA7B-8901-580E46779D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82BA40-01EB-4BD1-8926-4024C3D4F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C6307A-0349-6F82-0E48-1BC7904F68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0DFA21-850B-AB4B-ACC3-67FCD18A5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90B41C-7BAC-BBFD-0ADD-DBB234FDC3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0102D2-7D15-7CA4-59BC-555C4709EA08}"/>
              </a:ext>
            </a:extLst>
          </p:cNvPr>
          <p:cNvSpPr>
            <a:spLocks noGrp="1"/>
          </p:cNvSpPr>
          <p:nvPr>
            <p:ph type="dt" sz="half" idx="10"/>
          </p:nvPr>
        </p:nvSpPr>
        <p:spPr/>
        <p:txBody>
          <a:bodyPr/>
          <a:lstStyle/>
          <a:p>
            <a:fld id="{63B59E92-E84C-4DB0-9050-944736EF3263}" type="datetimeFigureOut">
              <a:rPr lang="en-US" smtClean="0"/>
              <a:t>4/27/2023</a:t>
            </a:fld>
            <a:endParaRPr lang="en-US"/>
          </a:p>
        </p:txBody>
      </p:sp>
      <p:sp>
        <p:nvSpPr>
          <p:cNvPr id="8" name="Footer Placeholder 7">
            <a:extLst>
              <a:ext uri="{FF2B5EF4-FFF2-40B4-BE49-F238E27FC236}">
                <a16:creationId xmlns:a16="http://schemas.microsoft.com/office/drawing/2014/main" id="{49945C52-71D8-7906-6083-31A074B470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065E06-5181-EE70-5B5E-F0B547C0B57C}"/>
              </a:ext>
            </a:extLst>
          </p:cNvPr>
          <p:cNvSpPr>
            <a:spLocks noGrp="1"/>
          </p:cNvSpPr>
          <p:nvPr>
            <p:ph type="sldNum" sz="quarter" idx="12"/>
          </p:nvPr>
        </p:nvSpPr>
        <p:spPr/>
        <p:txBody>
          <a:bodyPr/>
          <a:lstStyle/>
          <a:p>
            <a:fld id="{5D41877A-9ADF-4EEA-B8D3-5BE81FF6CAA6}" type="slidenum">
              <a:rPr lang="en-US" smtClean="0"/>
              <a:t>‹#›</a:t>
            </a:fld>
            <a:endParaRPr lang="en-US"/>
          </a:p>
        </p:txBody>
      </p:sp>
    </p:spTree>
    <p:extLst>
      <p:ext uri="{BB962C8B-B14F-4D97-AF65-F5344CB8AC3E}">
        <p14:creationId xmlns:p14="http://schemas.microsoft.com/office/powerpoint/2010/main" val="51236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DA9E-F5E1-47D8-5E08-51796F8BD8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4B03B-6B29-6114-DD3F-C149146C06BA}"/>
              </a:ext>
            </a:extLst>
          </p:cNvPr>
          <p:cNvSpPr>
            <a:spLocks noGrp="1"/>
          </p:cNvSpPr>
          <p:nvPr>
            <p:ph type="dt" sz="half" idx="10"/>
          </p:nvPr>
        </p:nvSpPr>
        <p:spPr/>
        <p:txBody>
          <a:bodyPr/>
          <a:lstStyle/>
          <a:p>
            <a:fld id="{63B59E92-E84C-4DB0-9050-944736EF3263}" type="datetimeFigureOut">
              <a:rPr lang="en-US" smtClean="0"/>
              <a:t>4/27/2023</a:t>
            </a:fld>
            <a:endParaRPr lang="en-US"/>
          </a:p>
        </p:txBody>
      </p:sp>
      <p:sp>
        <p:nvSpPr>
          <p:cNvPr id="4" name="Footer Placeholder 3">
            <a:extLst>
              <a:ext uri="{FF2B5EF4-FFF2-40B4-BE49-F238E27FC236}">
                <a16:creationId xmlns:a16="http://schemas.microsoft.com/office/drawing/2014/main" id="{0A5807A5-0FD3-9554-11FB-CF5A594AE6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C4EF1D-2849-D3FE-996B-FD701EAD22EC}"/>
              </a:ext>
            </a:extLst>
          </p:cNvPr>
          <p:cNvSpPr>
            <a:spLocks noGrp="1"/>
          </p:cNvSpPr>
          <p:nvPr>
            <p:ph type="sldNum" sz="quarter" idx="12"/>
          </p:nvPr>
        </p:nvSpPr>
        <p:spPr/>
        <p:txBody>
          <a:bodyPr/>
          <a:lstStyle/>
          <a:p>
            <a:fld id="{5D41877A-9ADF-4EEA-B8D3-5BE81FF6CAA6}" type="slidenum">
              <a:rPr lang="en-US" smtClean="0"/>
              <a:t>‹#›</a:t>
            </a:fld>
            <a:endParaRPr lang="en-US"/>
          </a:p>
        </p:txBody>
      </p:sp>
    </p:spTree>
    <p:extLst>
      <p:ext uri="{BB962C8B-B14F-4D97-AF65-F5344CB8AC3E}">
        <p14:creationId xmlns:p14="http://schemas.microsoft.com/office/powerpoint/2010/main" val="275648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690E41-8964-A779-0349-A5586723C777}"/>
              </a:ext>
            </a:extLst>
          </p:cNvPr>
          <p:cNvSpPr>
            <a:spLocks noGrp="1"/>
          </p:cNvSpPr>
          <p:nvPr>
            <p:ph type="dt" sz="half" idx="10"/>
          </p:nvPr>
        </p:nvSpPr>
        <p:spPr/>
        <p:txBody>
          <a:bodyPr/>
          <a:lstStyle/>
          <a:p>
            <a:fld id="{63B59E92-E84C-4DB0-9050-944736EF3263}" type="datetimeFigureOut">
              <a:rPr lang="en-US" smtClean="0"/>
              <a:t>4/27/2023</a:t>
            </a:fld>
            <a:endParaRPr lang="en-US"/>
          </a:p>
        </p:txBody>
      </p:sp>
      <p:sp>
        <p:nvSpPr>
          <p:cNvPr id="3" name="Footer Placeholder 2">
            <a:extLst>
              <a:ext uri="{FF2B5EF4-FFF2-40B4-BE49-F238E27FC236}">
                <a16:creationId xmlns:a16="http://schemas.microsoft.com/office/drawing/2014/main" id="{6B8FDB5F-B6D1-8F65-541C-19AE0C3610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A9C08-59CB-DB42-B2F3-13843333AF52}"/>
              </a:ext>
            </a:extLst>
          </p:cNvPr>
          <p:cNvSpPr>
            <a:spLocks noGrp="1"/>
          </p:cNvSpPr>
          <p:nvPr>
            <p:ph type="sldNum" sz="quarter" idx="12"/>
          </p:nvPr>
        </p:nvSpPr>
        <p:spPr/>
        <p:txBody>
          <a:bodyPr/>
          <a:lstStyle/>
          <a:p>
            <a:fld id="{5D41877A-9ADF-4EEA-B8D3-5BE81FF6CAA6}" type="slidenum">
              <a:rPr lang="en-US" smtClean="0"/>
              <a:t>‹#›</a:t>
            </a:fld>
            <a:endParaRPr lang="en-US"/>
          </a:p>
        </p:txBody>
      </p:sp>
    </p:spTree>
    <p:extLst>
      <p:ext uri="{BB962C8B-B14F-4D97-AF65-F5344CB8AC3E}">
        <p14:creationId xmlns:p14="http://schemas.microsoft.com/office/powerpoint/2010/main" val="385328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E1E9-3FA1-A964-8C43-6CB9A56CD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A80DB5-978F-7CC1-A81F-3C21EA5E6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DA5538-B3E8-0846-CBD0-8D92CE38D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7F205C-D629-6E15-3A17-C5DB4C7DF197}"/>
              </a:ext>
            </a:extLst>
          </p:cNvPr>
          <p:cNvSpPr>
            <a:spLocks noGrp="1"/>
          </p:cNvSpPr>
          <p:nvPr>
            <p:ph type="dt" sz="half" idx="10"/>
          </p:nvPr>
        </p:nvSpPr>
        <p:spPr/>
        <p:txBody>
          <a:bodyPr/>
          <a:lstStyle/>
          <a:p>
            <a:fld id="{63B59E92-E84C-4DB0-9050-944736EF3263}" type="datetimeFigureOut">
              <a:rPr lang="en-US" smtClean="0"/>
              <a:t>4/27/2023</a:t>
            </a:fld>
            <a:endParaRPr lang="en-US"/>
          </a:p>
        </p:txBody>
      </p:sp>
      <p:sp>
        <p:nvSpPr>
          <p:cNvPr id="6" name="Footer Placeholder 5">
            <a:extLst>
              <a:ext uri="{FF2B5EF4-FFF2-40B4-BE49-F238E27FC236}">
                <a16:creationId xmlns:a16="http://schemas.microsoft.com/office/drawing/2014/main" id="{1C6C12AE-5B5A-6695-5988-ADE7D9224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073016-3639-5B63-AF24-C19247D6250D}"/>
              </a:ext>
            </a:extLst>
          </p:cNvPr>
          <p:cNvSpPr>
            <a:spLocks noGrp="1"/>
          </p:cNvSpPr>
          <p:nvPr>
            <p:ph type="sldNum" sz="quarter" idx="12"/>
          </p:nvPr>
        </p:nvSpPr>
        <p:spPr/>
        <p:txBody>
          <a:bodyPr/>
          <a:lstStyle/>
          <a:p>
            <a:fld id="{5D41877A-9ADF-4EEA-B8D3-5BE81FF6CAA6}" type="slidenum">
              <a:rPr lang="en-US" smtClean="0"/>
              <a:t>‹#›</a:t>
            </a:fld>
            <a:endParaRPr lang="en-US"/>
          </a:p>
        </p:txBody>
      </p:sp>
    </p:spTree>
    <p:extLst>
      <p:ext uri="{BB962C8B-B14F-4D97-AF65-F5344CB8AC3E}">
        <p14:creationId xmlns:p14="http://schemas.microsoft.com/office/powerpoint/2010/main" val="297186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A8EC-F0D1-AF17-F9C5-AD5D1E0EB0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A175B7-2E19-9249-2AFE-08E13BEF9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158E6D-D155-7B6A-C59C-D5DA46EF1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4929A-3349-E73C-4180-FA69273459DC}"/>
              </a:ext>
            </a:extLst>
          </p:cNvPr>
          <p:cNvSpPr>
            <a:spLocks noGrp="1"/>
          </p:cNvSpPr>
          <p:nvPr>
            <p:ph type="dt" sz="half" idx="10"/>
          </p:nvPr>
        </p:nvSpPr>
        <p:spPr/>
        <p:txBody>
          <a:bodyPr/>
          <a:lstStyle/>
          <a:p>
            <a:fld id="{63B59E92-E84C-4DB0-9050-944736EF3263}" type="datetimeFigureOut">
              <a:rPr lang="en-US" smtClean="0"/>
              <a:t>4/27/2023</a:t>
            </a:fld>
            <a:endParaRPr lang="en-US"/>
          </a:p>
        </p:txBody>
      </p:sp>
      <p:sp>
        <p:nvSpPr>
          <p:cNvPr id="6" name="Footer Placeholder 5">
            <a:extLst>
              <a:ext uri="{FF2B5EF4-FFF2-40B4-BE49-F238E27FC236}">
                <a16:creationId xmlns:a16="http://schemas.microsoft.com/office/drawing/2014/main" id="{16A7E0E0-5767-A214-4EE3-3A04869AE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A96F3-98F7-FFC4-76C7-0B8197D9C086}"/>
              </a:ext>
            </a:extLst>
          </p:cNvPr>
          <p:cNvSpPr>
            <a:spLocks noGrp="1"/>
          </p:cNvSpPr>
          <p:nvPr>
            <p:ph type="sldNum" sz="quarter" idx="12"/>
          </p:nvPr>
        </p:nvSpPr>
        <p:spPr/>
        <p:txBody>
          <a:bodyPr/>
          <a:lstStyle/>
          <a:p>
            <a:fld id="{5D41877A-9ADF-4EEA-B8D3-5BE81FF6CAA6}" type="slidenum">
              <a:rPr lang="en-US" smtClean="0"/>
              <a:t>‹#›</a:t>
            </a:fld>
            <a:endParaRPr lang="en-US"/>
          </a:p>
        </p:txBody>
      </p:sp>
    </p:spTree>
    <p:extLst>
      <p:ext uri="{BB962C8B-B14F-4D97-AF65-F5344CB8AC3E}">
        <p14:creationId xmlns:p14="http://schemas.microsoft.com/office/powerpoint/2010/main" val="399385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BE327-6826-2EE3-05D4-22BB5F37A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B07B89-29CE-7233-4DF0-2D6A24454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BFDCC-2AA8-996C-0C50-FCCA5E2ED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59E92-E84C-4DB0-9050-944736EF3263}" type="datetimeFigureOut">
              <a:rPr lang="en-US" smtClean="0"/>
              <a:t>4/27/2023</a:t>
            </a:fld>
            <a:endParaRPr lang="en-US"/>
          </a:p>
        </p:txBody>
      </p:sp>
      <p:sp>
        <p:nvSpPr>
          <p:cNvPr id="5" name="Footer Placeholder 4">
            <a:extLst>
              <a:ext uri="{FF2B5EF4-FFF2-40B4-BE49-F238E27FC236}">
                <a16:creationId xmlns:a16="http://schemas.microsoft.com/office/drawing/2014/main" id="{87570B00-32BE-69F0-940D-761BB6230E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E38447-626D-1AA4-62CE-6DD2C9E03C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1877A-9ADF-4EEA-B8D3-5BE81FF6CAA6}" type="slidenum">
              <a:rPr lang="en-US" smtClean="0"/>
              <a:t>‹#›</a:t>
            </a:fld>
            <a:endParaRPr lang="en-US"/>
          </a:p>
        </p:txBody>
      </p:sp>
    </p:spTree>
    <p:extLst>
      <p:ext uri="{BB962C8B-B14F-4D97-AF65-F5344CB8AC3E}">
        <p14:creationId xmlns:p14="http://schemas.microsoft.com/office/powerpoint/2010/main" val="3722428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7D5E-CF5B-6DB6-9EE8-C8FAEB99E51E}"/>
              </a:ext>
            </a:extLst>
          </p:cNvPr>
          <p:cNvSpPr>
            <a:spLocks noGrp="1"/>
          </p:cNvSpPr>
          <p:nvPr>
            <p:ph type="ctrTitle"/>
          </p:nvPr>
        </p:nvSpPr>
        <p:spPr>
          <a:xfrm>
            <a:off x="7464614" y="1783959"/>
            <a:ext cx="4087306" cy="2889114"/>
          </a:xfrm>
        </p:spPr>
        <p:txBody>
          <a:bodyPr anchor="b">
            <a:normAutofit fontScale="90000"/>
          </a:bodyPr>
          <a:lstStyle/>
          <a:p>
            <a:pPr algn="l"/>
            <a:r>
              <a:rPr lang="en-US" sz="4800" b="1" i="0" dirty="0">
                <a:solidFill>
                  <a:srgbClr val="FFFFFF"/>
                </a:solidFill>
                <a:effectLst/>
                <a:latin typeface="Noto Sans SC"/>
              </a:rPr>
              <a:t>Gamma Exposure(GEX) based trading strategies</a:t>
            </a:r>
            <a:br>
              <a:rPr lang="en-US" sz="1600" b="1" i="0" dirty="0">
                <a:solidFill>
                  <a:srgbClr val="FFFFFF"/>
                </a:solidFill>
                <a:effectLst/>
                <a:latin typeface="Noto Sans SC"/>
              </a:rPr>
            </a:br>
            <a:endParaRPr lang="en-US" sz="5000" dirty="0"/>
          </a:p>
        </p:txBody>
      </p:sp>
      <p:sp>
        <p:nvSpPr>
          <p:cNvPr id="3" name="Subtitle 2">
            <a:extLst>
              <a:ext uri="{FF2B5EF4-FFF2-40B4-BE49-F238E27FC236}">
                <a16:creationId xmlns:a16="http://schemas.microsoft.com/office/drawing/2014/main" id="{9FE3EBDD-3CE4-152F-FAD5-DD26D1E276AF}"/>
              </a:ext>
            </a:extLst>
          </p:cNvPr>
          <p:cNvSpPr>
            <a:spLocks noGrp="1"/>
          </p:cNvSpPr>
          <p:nvPr>
            <p:ph type="subTitle" idx="1"/>
          </p:nvPr>
        </p:nvSpPr>
        <p:spPr>
          <a:xfrm>
            <a:off x="7464614" y="5233972"/>
            <a:ext cx="4087305" cy="1147863"/>
          </a:xfrm>
        </p:spPr>
        <p:txBody>
          <a:bodyPr anchor="t">
            <a:normAutofit/>
          </a:bodyPr>
          <a:lstStyle/>
          <a:p>
            <a:pPr algn="l"/>
            <a:r>
              <a:rPr lang="en-US" sz="2000" dirty="0"/>
              <a:t>Rahul</a:t>
            </a:r>
          </a:p>
          <a:p>
            <a:pPr algn="l"/>
            <a:r>
              <a:rPr lang="en-US" sz="2000" dirty="0"/>
              <a:t>Dhruv</a:t>
            </a:r>
          </a:p>
        </p:txBody>
      </p:sp>
      <p:sp>
        <p:nvSpPr>
          <p:cNvPr id="20" name="Freeform: Shape 1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15">
            <a:extLst>
              <a:ext uri="{FF2B5EF4-FFF2-40B4-BE49-F238E27FC236}">
                <a16:creationId xmlns:a16="http://schemas.microsoft.com/office/drawing/2014/main" id="{8B4C4293-E362-27CA-D6A7-8114E76BD8AC}"/>
              </a:ext>
            </a:extLst>
          </p:cNvPr>
          <p:cNvPicPr>
            <a:picLocks noChangeAspect="1"/>
          </p:cNvPicPr>
          <p:nvPr/>
        </p:nvPicPr>
        <p:blipFill rotWithShape="1">
          <a:blip r:embed="rId2"/>
          <a:srcRect r="-1" b="2425"/>
          <a:stretch/>
        </p:blipFill>
        <p:spPr>
          <a:xfrm>
            <a:off x="0"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7921497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3777A4-8ECD-FE4A-9FC5-64363CDCBF41}"/>
              </a:ext>
            </a:extLst>
          </p:cNvPr>
          <p:cNvSpPr>
            <a:spLocks noGrp="1"/>
          </p:cNvSpPr>
          <p:nvPr>
            <p:ph type="title"/>
          </p:nvPr>
        </p:nvSpPr>
        <p:spPr>
          <a:xfrm>
            <a:off x="838200" y="365126"/>
            <a:ext cx="7757694" cy="1288238"/>
          </a:xfrm>
        </p:spPr>
        <p:txBody>
          <a:bodyPr anchor="b">
            <a:normAutofit/>
          </a:bodyPr>
          <a:lstStyle/>
          <a:p>
            <a:r>
              <a:rPr lang="en-US" sz="4100" dirty="0"/>
              <a:t>Conclusion</a:t>
            </a:r>
          </a:p>
        </p:txBody>
      </p:sp>
      <p:sp>
        <p:nvSpPr>
          <p:cNvPr id="3" name="Content Placeholder 2">
            <a:extLst>
              <a:ext uri="{FF2B5EF4-FFF2-40B4-BE49-F238E27FC236}">
                <a16:creationId xmlns:a16="http://schemas.microsoft.com/office/drawing/2014/main" id="{D48211A0-CFE9-1D82-7156-C384C7B9BD14}"/>
              </a:ext>
            </a:extLst>
          </p:cNvPr>
          <p:cNvSpPr>
            <a:spLocks noGrp="1"/>
          </p:cNvSpPr>
          <p:nvPr>
            <p:ph idx="1"/>
          </p:nvPr>
        </p:nvSpPr>
        <p:spPr>
          <a:xfrm>
            <a:off x="838200" y="1954536"/>
            <a:ext cx="6461084" cy="3849916"/>
          </a:xfrm>
        </p:spPr>
        <p:txBody>
          <a:bodyPr anchor="t">
            <a:normAutofit fontScale="92500" lnSpcReduction="10000"/>
          </a:bodyPr>
          <a:lstStyle/>
          <a:p>
            <a:pPr algn="l">
              <a:buFont typeface="Arial" panose="020B0604020202020204" pitchFamily="34" charset="0"/>
              <a:buChar char="•"/>
            </a:pPr>
            <a:r>
              <a:rPr lang="en-US" sz="2400" b="0" i="0" dirty="0">
                <a:solidFill>
                  <a:srgbClr val="D1D5DB"/>
                </a:solidFill>
                <a:effectLst/>
                <a:latin typeface="Söhne"/>
              </a:rPr>
              <a:t>GEX is a measure of the total gamma exposure of all options contracts on a particular underlying asset.</a:t>
            </a:r>
          </a:p>
          <a:p>
            <a:pPr algn="l">
              <a:buFont typeface="Arial" panose="020B0604020202020204" pitchFamily="34" charset="0"/>
              <a:buChar char="•"/>
            </a:pPr>
            <a:r>
              <a:rPr lang="en-US" sz="2400" b="0" i="0" dirty="0">
                <a:solidFill>
                  <a:srgbClr val="D1D5DB"/>
                </a:solidFill>
                <a:effectLst/>
                <a:latin typeface="Söhne"/>
              </a:rPr>
              <a:t>Changes in GEX can impact market volatility and option prices.</a:t>
            </a:r>
          </a:p>
          <a:p>
            <a:pPr algn="l">
              <a:buFont typeface="Arial" panose="020B0604020202020204" pitchFamily="34" charset="0"/>
              <a:buChar char="•"/>
            </a:pPr>
            <a:r>
              <a:rPr lang="en-US" sz="2400" b="0" i="0" dirty="0">
                <a:solidFill>
                  <a:srgbClr val="D1D5DB"/>
                </a:solidFill>
                <a:effectLst/>
                <a:latin typeface="Söhne"/>
              </a:rPr>
              <a:t>Traders can use GEX data to inform their trading decisions.</a:t>
            </a:r>
          </a:p>
          <a:p>
            <a:pPr algn="l">
              <a:buFont typeface="Arial" panose="020B0604020202020204" pitchFamily="34" charset="0"/>
              <a:buChar char="•"/>
            </a:pPr>
            <a:r>
              <a:rPr lang="en-US" sz="2400" b="0" i="0" dirty="0">
                <a:solidFill>
                  <a:srgbClr val="D1D5DB"/>
                </a:solidFill>
                <a:effectLst/>
                <a:latin typeface="Söhne"/>
              </a:rPr>
              <a:t>Limitations and risks of using GEX data in options trading.</a:t>
            </a:r>
          </a:p>
          <a:p>
            <a:pPr algn="l">
              <a:buFont typeface="Arial" panose="020B0604020202020204" pitchFamily="34" charset="0"/>
              <a:buChar char="•"/>
            </a:pPr>
            <a:r>
              <a:rPr lang="en-US" sz="2400" b="0" i="0" dirty="0">
                <a:solidFill>
                  <a:srgbClr val="D1D5DB"/>
                </a:solidFill>
                <a:effectLst/>
                <a:latin typeface="Söhne"/>
              </a:rPr>
              <a:t>Use GEX data in conjunction with other indicators and market data, and implement risk management techniques to mitigate potential losses.</a:t>
            </a:r>
          </a:p>
          <a:p>
            <a:pPr marL="0" indent="0">
              <a:buNone/>
            </a:pPr>
            <a:endParaRPr lang="en-US" sz="1800" dirty="0"/>
          </a:p>
        </p:txBody>
      </p:sp>
    </p:spTree>
    <p:extLst>
      <p:ext uri="{BB962C8B-B14F-4D97-AF65-F5344CB8AC3E}">
        <p14:creationId xmlns:p14="http://schemas.microsoft.com/office/powerpoint/2010/main" val="278940242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5BD1C87D-7B83-49A8-844E-433D32C45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024938"/>
            <a:ext cx="6413262" cy="5833063"/>
          </a:xfrm>
          <a:custGeom>
            <a:avLst/>
            <a:gdLst>
              <a:gd name="connsiteX0" fmla="*/ 343517 w 6413262"/>
              <a:gd name="connsiteY0" fmla="*/ 5832222 h 5833063"/>
              <a:gd name="connsiteX1" fmla="*/ 6335225 w 6413262"/>
              <a:gd name="connsiteY1" fmla="*/ 835839 h 5833063"/>
              <a:gd name="connsiteX2" fmla="*/ 6411127 w 6413262"/>
              <a:gd name="connsiteY2" fmla="*/ 123790 h 5833063"/>
              <a:gd name="connsiteX3" fmla="*/ 6413262 w 6413262"/>
              <a:gd name="connsiteY3" fmla="*/ 0 h 5833063"/>
              <a:gd name="connsiteX4" fmla="*/ 0 w 6413262"/>
              <a:gd name="connsiteY4" fmla="*/ 0 h 5833063"/>
              <a:gd name="connsiteX5" fmla="*/ 0 w 6413262"/>
              <a:gd name="connsiteY5" fmla="*/ 5815521 h 5833063"/>
              <a:gd name="connsiteX6" fmla="*/ 51379 w 6413262"/>
              <a:gd name="connsiteY6" fmla="*/ 5820166 h 5833063"/>
              <a:gd name="connsiteX7" fmla="*/ 343517 w 6413262"/>
              <a:gd name="connsiteY7" fmla="*/ 5832222 h 5833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13262" h="5833063">
                <a:moveTo>
                  <a:pt x="343517" y="5832222"/>
                </a:moveTo>
                <a:cubicBezTo>
                  <a:pt x="3254747" y="5881130"/>
                  <a:pt x="5841718" y="3794544"/>
                  <a:pt x="6335225" y="835839"/>
                </a:cubicBezTo>
                <a:cubicBezTo>
                  <a:pt x="6375023" y="597235"/>
                  <a:pt x="6400103" y="359575"/>
                  <a:pt x="6411127" y="123790"/>
                </a:cubicBezTo>
                <a:lnTo>
                  <a:pt x="6413262" y="0"/>
                </a:lnTo>
                <a:lnTo>
                  <a:pt x="0" y="0"/>
                </a:lnTo>
                <a:lnTo>
                  <a:pt x="0" y="5815521"/>
                </a:lnTo>
                <a:lnTo>
                  <a:pt x="51379" y="5820166"/>
                </a:lnTo>
                <a:cubicBezTo>
                  <a:pt x="149075" y="5826589"/>
                  <a:pt x="246476" y="5830592"/>
                  <a:pt x="343517" y="58322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703047A-2C9B-4E2C-9A75-B67521B6D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324648"/>
            <a:ext cx="6110122" cy="5533351"/>
          </a:xfrm>
          <a:custGeom>
            <a:avLst/>
            <a:gdLst>
              <a:gd name="connsiteX0" fmla="*/ 324583 w 6110122"/>
              <a:gd name="connsiteY0" fmla="*/ 5532549 h 5533351"/>
              <a:gd name="connsiteX1" fmla="*/ 6035604 w 6110122"/>
              <a:gd name="connsiteY1" fmla="*/ 770225 h 5533351"/>
              <a:gd name="connsiteX2" fmla="*/ 6088871 w 6110122"/>
              <a:gd name="connsiteY2" fmla="*/ 362020 h 5533351"/>
              <a:gd name="connsiteX3" fmla="*/ 6110122 w 6110122"/>
              <a:gd name="connsiteY3" fmla="*/ 0 h 5533351"/>
              <a:gd name="connsiteX4" fmla="*/ 0 w 6110122"/>
              <a:gd name="connsiteY4" fmla="*/ 0 h 5533351"/>
              <a:gd name="connsiteX5" fmla="*/ 0 w 6110122"/>
              <a:gd name="connsiteY5" fmla="*/ 5516887 h 5533351"/>
              <a:gd name="connsiteX6" fmla="*/ 46130 w 6110122"/>
              <a:gd name="connsiteY6" fmla="*/ 5521057 h 5533351"/>
              <a:gd name="connsiteX7" fmla="*/ 324583 w 6110122"/>
              <a:gd name="connsiteY7" fmla="*/ 5532549 h 553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10122" h="5533351">
                <a:moveTo>
                  <a:pt x="324583" y="5532549"/>
                </a:moveTo>
                <a:cubicBezTo>
                  <a:pt x="3099434" y="5579166"/>
                  <a:pt x="5565217" y="3590326"/>
                  <a:pt x="6035604" y="770225"/>
                </a:cubicBezTo>
                <a:cubicBezTo>
                  <a:pt x="6058365" y="633768"/>
                  <a:pt x="6076076" y="497636"/>
                  <a:pt x="6088871" y="362020"/>
                </a:cubicBezTo>
                <a:lnTo>
                  <a:pt x="6110122" y="0"/>
                </a:lnTo>
                <a:lnTo>
                  <a:pt x="0" y="0"/>
                </a:lnTo>
                <a:lnTo>
                  <a:pt x="0" y="5516887"/>
                </a:lnTo>
                <a:lnTo>
                  <a:pt x="46130" y="5521057"/>
                </a:lnTo>
                <a:cubicBezTo>
                  <a:pt x="139249" y="5527179"/>
                  <a:pt x="232088" y="5530995"/>
                  <a:pt x="324583" y="5532549"/>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FBAC7F-976D-902C-72FA-707F228ADE65}"/>
              </a:ext>
            </a:extLst>
          </p:cNvPr>
          <p:cNvSpPr>
            <a:spLocks noGrp="1"/>
          </p:cNvSpPr>
          <p:nvPr>
            <p:ph type="title"/>
          </p:nvPr>
        </p:nvSpPr>
        <p:spPr>
          <a:xfrm flipH="1" flipV="1">
            <a:off x="13541072" y="4502426"/>
            <a:ext cx="45719" cy="69573"/>
          </a:xfrm>
        </p:spPr>
        <p:txBody>
          <a:bodyPr anchor="b">
            <a:noAutofit/>
          </a:bodyPr>
          <a:lstStyle/>
          <a:p>
            <a:endParaRPr lang="en-US" sz="4800" dirty="0"/>
          </a:p>
        </p:txBody>
      </p:sp>
      <p:sp>
        <p:nvSpPr>
          <p:cNvPr id="3" name="Content Placeholder 2">
            <a:extLst>
              <a:ext uri="{FF2B5EF4-FFF2-40B4-BE49-F238E27FC236}">
                <a16:creationId xmlns:a16="http://schemas.microsoft.com/office/drawing/2014/main" id="{FF4976AB-B65D-F682-60CF-68C4BE7B9889}"/>
              </a:ext>
            </a:extLst>
          </p:cNvPr>
          <p:cNvSpPr>
            <a:spLocks noGrp="1"/>
          </p:cNvSpPr>
          <p:nvPr>
            <p:ph idx="1"/>
          </p:nvPr>
        </p:nvSpPr>
        <p:spPr>
          <a:xfrm>
            <a:off x="665922" y="600740"/>
            <a:ext cx="10864661" cy="6008781"/>
          </a:xfrm>
        </p:spPr>
        <p:txBody>
          <a:bodyPr anchor="ctr">
            <a:normAutofit/>
          </a:bodyPr>
          <a:lstStyle/>
          <a:p>
            <a:pPr marL="0" indent="0">
              <a:buNone/>
            </a:pPr>
            <a:endParaRPr lang="en-US" sz="4100" b="0" i="0" dirty="0">
              <a:solidFill>
                <a:srgbClr val="D1D5DB"/>
              </a:solidFill>
              <a:effectLst/>
              <a:latin typeface="+mj-lt"/>
            </a:endParaRPr>
          </a:p>
          <a:p>
            <a:pPr marL="0" indent="0">
              <a:buNone/>
            </a:pPr>
            <a:r>
              <a:rPr lang="en-US" sz="4100" b="0" i="0" dirty="0">
                <a:solidFill>
                  <a:srgbClr val="D1D5DB"/>
                </a:solidFill>
                <a:effectLst/>
                <a:latin typeface="+mj-lt"/>
              </a:rPr>
              <a:t>Introduction to Gamma Exposure (GEX)</a:t>
            </a:r>
          </a:p>
          <a:p>
            <a:pPr algn="l">
              <a:buFont typeface="Arial" panose="020B0604020202020204" pitchFamily="34" charset="0"/>
              <a:buChar char="•"/>
            </a:pPr>
            <a:r>
              <a:rPr lang="en-US" sz="2200" b="0" i="0" dirty="0">
                <a:solidFill>
                  <a:srgbClr val="D1D5DB"/>
                </a:solidFill>
                <a:effectLst/>
                <a:latin typeface="Söhne"/>
              </a:rPr>
              <a:t>Gamma exposure refers to the sensitivity of an options portfolio to changes in the underlying asset's price.</a:t>
            </a:r>
          </a:p>
          <a:p>
            <a:pPr algn="l">
              <a:buFont typeface="Arial" panose="020B0604020202020204" pitchFamily="34" charset="0"/>
              <a:buChar char="•"/>
            </a:pPr>
            <a:r>
              <a:rPr lang="en-US" sz="2200" b="0" i="0" dirty="0">
                <a:solidFill>
                  <a:srgbClr val="D1D5DB"/>
                </a:solidFill>
                <a:effectLst/>
                <a:latin typeface="Söhne"/>
              </a:rPr>
              <a:t>GEX is a measure of the total gamma exposure of all options contracts on a particular underlying asset.</a:t>
            </a:r>
          </a:p>
          <a:p>
            <a:pPr algn="l">
              <a:buFont typeface="Arial" panose="020B0604020202020204" pitchFamily="34" charset="0"/>
              <a:buChar char="•"/>
            </a:pPr>
            <a:r>
              <a:rPr lang="en-US" sz="2200" b="0" i="0" dirty="0">
                <a:solidFill>
                  <a:srgbClr val="D1D5DB"/>
                </a:solidFill>
                <a:effectLst/>
                <a:latin typeface="Söhne"/>
              </a:rPr>
              <a:t>GEX is calculated by summing up the gamma of all options contracts on a particular underlying asset.</a:t>
            </a:r>
          </a:p>
          <a:p>
            <a:pPr algn="l">
              <a:buFont typeface="Arial" panose="020B0604020202020204" pitchFamily="34" charset="0"/>
              <a:buChar char="•"/>
            </a:pPr>
            <a:r>
              <a:rPr lang="en-US" sz="2200" b="0" i="0" dirty="0">
                <a:solidFill>
                  <a:srgbClr val="D1D5DB"/>
                </a:solidFill>
                <a:effectLst/>
                <a:latin typeface="Söhne"/>
              </a:rPr>
              <a:t>GEX represents the expected change in the delta of all options contracts for every $1 move in the underlying asset's price.</a:t>
            </a:r>
          </a:p>
          <a:p>
            <a:pPr algn="l">
              <a:buFont typeface="Arial" panose="020B0604020202020204" pitchFamily="34" charset="0"/>
              <a:buChar char="•"/>
            </a:pPr>
            <a:r>
              <a:rPr lang="en-US" sz="2200" b="0" i="0" dirty="0">
                <a:solidFill>
                  <a:srgbClr val="D1D5DB"/>
                </a:solidFill>
                <a:effectLst/>
                <a:latin typeface="Söhne"/>
              </a:rPr>
              <a:t>Key concepts:</a:t>
            </a:r>
          </a:p>
          <a:p>
            <a:pPr marL="742950" lvl="1" indent="-285750" algn="l">
              <a:buFont typeface="Arial" panose="020B0604020202020204" pitchFamily="34" charset="0"/>
              <a:buChar char="•"/>
            </a:pPr>
            <a:r>
              <a:rPr lang="en-US" sz="2200" b="0" i="0" dirty="0">
                <a:solidFill>
                  <a:srgbClr val="D1D5DB"/>
                </a:solidFill>
                <a:effectLst/>
                <a:latin typeface="Söhne"/>
              </a:rPr>
              <a:t>Delta: the rate of change of the option's price relative to the underlying asset's price.</a:t>
            </a:r>
          </a:p>
          <a:p>
            <a:pPr marL="742950" lvl="1" indent="-285750" algn="l">
              <a:buFont typeface="Arial" panose="020B0604020202020204" pitchFamily="34" charset="0"/>
              <a:buChar char="•"/>
            </a:pPr>
            <a:r>
              <a:rPr lang="en-US" sz="2200" b="0" i="0" dirty="0">
                <a:solidFill>
                  <a:srgbClr val="D1D5DB"/>
                </a:solidFill>
                <a:effectLst/>
                <a:latin typeface="Söhne"/>
              </a:rPr>
              <a:t>Gamma: the rate of change of the option's delta relative to the underlying asset's price.</a:t>
            </a:r>
          </a:p>
          <a:p>
            <a:pPr marL="0" indent="0">
              <a:buNone/>
            </a:pPr>
            <a:endParaRPr lang="en-US" sz="1100" b="0" i="0" dirty="0">
              <a:solidFill>
                <a:srgbClr val="D1D5DB"/>
              </a:solidFill>
              <a:effectLst/>
              <a:latin typeface="Söhne"/>
            </a:endParaRPr>
          </a:p>
          <a:p>
            <a:pPr algn="l">
              <a:buFont typeface="Arial" panose="020B0604020202020204" pitchFamily="34" charset="0"/>
              <a:buChar char="•"/>
            </a:pPr>
            <a:endParaRPr lang="en-US" sz="1100" b="0" i="0" dirty="0">
              <a:solidFill>
                <a:srgbClr val="D1D5DB"/>
              </a:solidFill>
              <a:effectLst/>
              <a:latin typeface="Söhne"/>
            </a:endParaRPr>
          </a:p>
          <a:p>
            <a:pPr marL="0" indent="0">
              <a:buNone/>
            </a:pPr>
            <a:endParaRPr lang="en-US" sz="1600" dirty="0">
              <a:solidFill>
                <a:srgbClr val="FFFFFF"/>
              </a:solidFill>
              <a:latin typeface="Noto Sans SC"/>
            </a:endParaRPr>
          </a:p>
          <a:p>
            <a:pPr marL="0" indent="0">
              <a:buNone/>
            </a:pPr>
            <a:endParaRPr lang="en-US" sz="2400" dirty="0"/>
          </a:p>
        </p:txBody>
      </p:sp>
    </p:spTree>
    <p:extLst>
      <p:ext uri="{BB962C8B-B14F-4D97-AF65-F5344CB8AC3E}">
        <p14:creationId xmlns:p14="http://schemas.microsoft.com/office/powerpoint/2010/main" val="32695558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Freeform: Shape 16">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8">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96CA35-6CCA-541A-3DDC-1EA15D507495}"/>
              </a:ext>
            </a:extLst>
          </p:cNvPr>
          <p:cNvSpPr>
            <a:spLocks noGrp="1"/>
          </p:cNvSpPr>
          <p:nvPr>
            <p:ph type="title"/>
          </p:nvPr>
        </p:nvSpPr>
        <p:spPr>
          <a:xfrm>
            <a:off x="838200" y="365126"/>
            <a:ext cx="7757694" cy="678483"/>
          </a:xfrm>
        </p:spPr>
        <p:txBody>
          <a:bodyPr anchor="b">
            <a:normAutofit/>
          </a:bodyPr>
          <a:lstStyle/>
          <a:p>
            <a:r>
              <a:rPr lang="en-US" sz="4100" b="0" i="0" dirty="0">
                <a:solidFill>
                  <a:srgbClr val="D1D5DB"/>
                </a:solidFill>
                <a:effectLst/>
              </a:rPr>
              <a:t>How GEX Affects the Market</a:t>
            </a:r>
            <a:endParaRPr lang="en-US" sz="4100" dirty="0"/>
          </a:p>
        </p:txBody>
      </p:sp>
      <p:sp>
        <p:nvSpPr>
          <p:cNvPr id="3" name="Content Placeholder 2">
            <a:extLst>
              <a:ext uri="{FF2B5EF4-FFF2-40B4-BE49-F238E27FC236}">
                <a16:creationId xmlns:a16="http://schemas.microsoft.com/office/drawing/2014/main" id="{F34D962E-31BB-456E-D682-4A95C43CBDA6}"/>
              </a:ext>
            </a:extLst>
          </p:cNvPr>
          <p:cNvSpPr>
            <a:spLocks noGrp="1"/>
          </p:cNvSpPr>
          <p:nvPr>
            <p:ph idx="1"/>
          </p:nvPr>
        </p:nvSpPr>
        <p:spPr>
          <a:xfrm>
            <a:off x="659295" y="1228583"/>
            <a:ext cx="8037443" cy="4764713"/>
          </a:xfrm>
        </p:spPr>
        <p:txBody>
          <a:bodyPr anchor="t">
            <a:normAutofit lnSpcReduction="10000"/>
          </a:bodyPr>
          <a:lstStyle/>
          <a:p>
            <a:pPr algn="l">
              <a:buFont typeface="Arial" panose="020B0604020202020204" pitchFamily="34" charset="0"/>
              <a:buChar char="•"/>
            </a:pPr>
            <a:r>
              <a:rPr lang="en-US" sz="2200" b="0" i="0" dirty="0">
                <a:solidFill>
                  <a:srgbClr val="D1D5DB"/>
                </a:solidFill>
                <a:effectLst/>
                <a:latin typeface="Söhne"/>
              </a:rPr>
              <a:t>High GEX values indicate a significant amount of gamma exposure, which can lead to higher market volatility.</a:t>
            </a:r>
          </a:p>
          <a:p>
            <a:pPr algn="l">
              <a:buFont typeface="Arial" panose="020B0604020202020204" pitchFamily="34" charset="0"/>
              <a:buChar char="•"/>
            </a:pPr>
            <a:r>
              <a:rPr lang="en-US" sz="2200" b="0" i="0" dirty="0">
                <a:solidFill>
                  <a:srgbClr val="D1D5DB"/>
                </a:solidFill>
                <a:effectLst/>
                <a:latin typeface="Söhne"/>
              </a:rPr>
              <a:t>Low GEX values indicate a lower amount of gamma exposure, which can lead to lower market volatility.</a:t>
            </a:r>
          </a:p>
          <a:p>
            <a:pPr algn="l">
              <a:buFont typeface="Arial" panose="020B0604020202020204" pitchFamily="34" charset="0"/>
              <a:buChar char="•"/>
            </a:pPr>
            <a:r>
              <a:rPr lang="en-US" sz="2200" b="0" i="0" dirty="0">
                <a:solidFill>
                  <a:srgbClr val="D1D5DB"/>
                </a:solidFill>
                <a:effectLst/>
                <a:latin typeface="Söhne"/>
              </a:rPr>
              <a:t>Changes in GEX can affect the demand for options, which can impact their prices.</a:t>
            </a:r>
          </a:p>
          <a:p>
            <a:pPr marL="0" indent="0">
              <a:buNone/>
            </a:pPr>
            <a:endParaRPr lang="en-US" sz="2200" dirty="0"/>
          </a:p>
          <a:p>
            <a:pPr marL="0" indent="0">
              <a:buNone/>
            </a:pPr>
            <a:r>
              <a:rPr lang="en-US" sz="2200" b="0" i="0" dirty="0">
                <a:solidFill>
                  <a:srgbClr val="D1D5DB"/>
                </a:solidFill>
                <a:effectLst/>
                <a:latin typeface="Söhne"/>
              </a:rPr>
              <a:t>Real-world examples:</a:t>
            </a:r>
          </a:p>
          <a:p>
            <a:pPr marL="0" indent="0">
              <a:buNone/>
            </a:pPr>
            <a:endParaRPr lang="en-US" sz="2200" dirty="0">
              <a:solidFill>
                <a:srgbClr val="D1D5DB"/>
              </a:solidFill>
              <a:latin typeface="Söhne"/>
            </a:endParaRPr>
          </a:p>
          <a:p>
            <a:pPr marL="0" indent="0">
              <a:buNone/>
            </a:pPr>
            <a:r>
              <a:rPr lang="en-US" sz="2200" b="0" i="0" dirty="0">
                <a:solidFill>
                  <a:srgbClr val="D1D5DB"/>
                </a:solidFill>
                <a:effectLst/>
                <a:latin typeface="Söhne"/>
              </a:rPr>
              <a:t>In January 2021, the sudden surge in GEX for GameStop stock led to a buying frenzy and a massive price increase, followed by a sharp drop in value once the GEX levels normalized. This phenomenon is known as the "Gamma Squeeze."</a:t>
            </a:r>
          </a:p>
          <a:p>
            <a:pPr marL="0" indent="0">
              <a:buNone/>
            </a:pPr>
            <a:endParaRPr lang="en-US" sz="2400" dirty="0"/>
          </a:p>
        </p:txBody>
      </p:sp>
    </p:spTree>
    <p:extLst>
      <p:ext uri="{BB962C8B-B14F-4D97-AF65-F5344CB8AC3E}">
        <p14:creationId xmlns:p14="http://schemas.microsoft.com/office/powerpoint/2010/main" val="18481043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3777A4-8ECD-FE4A-9FC5-64363CDCBF41}"/>
              </a:ext>
            </a:extLst>
          </p:cNvPr>
          <p:cNvSpPr>
            <a:spLocks noGrp="1"/>
          </p:cNvSpPr>
          <p:nvPr>
            <p:ph type="title"/>
          </p:nvPr>
        </p:nvSpPr>
        <p:spPr>
          <a:xfrm>
            <a:off x="838200" y="365126"/>
            <a:ext cx="7757694" cy="1288238"/>
          </a:xfrm>
        </p:spPr>
        <p:txBody>
          <a:bodyPr anchor="b">
            <a:normAutofit/>
          </a:bodyPr>
          <a:lstStyle/>
          <a:p>
            <a:r>
              <a:rPr lang="en-US" sz="4100" dirty="0"/>
              <a:t>Importance of GAMA Exposure</a:t>
            </a:r>
          </a:p>
        </p:txBody>
      </p:sp>
      <p:sp>
        <p:nvSpPr>
          <p:cNvPr id="3" name="Content Placeholder 2">
            <a:extLst>
              <a:ext uri="{FF2B5EF4-FFF2-40B4-BE49-F238E27FC236}">
                <a16:creationId xmlns:a16="http://schemas.microsoft.com/office/drawing/2014/main" id="{D48211A0-CFE9-1D82-7156-C384C7B9BD14}"/>
              </a:ext>
            </a:extLst>
          </p:cNvPr>
          <p:cNvSpPr>
            <a:spLocks noGrp="1"/>
          </p:cNvSpPr>
          <p:nvPr>
            <p:ph idx="1"/>
          </p:nvPr>
        </p:nvSpPr>
        <p:spPr>
          <a:xfrm>
            <a:off x="838200" y="1954536"/>
            <a:ext cx="6461084" cy="3849916"/>
          </a:xfrm>
        </p:spPr>
        <p:txBody>
          <a:bodyPr anchor="t">
            <a:noAutofit/>
          </a:bodyPr>
          <a:lstStyle/>
          <a:p>
            <a:pPr algn="l">
              <a:buFont typeface="Arial" panose="020B0604020202020204" pitchFamily="34" charset="0"/>
              <a:buChar char="•"/>
            </a:pPr>
            <a:r>
              <a:rPr lang="en-US" sz="1800" dirty="0">
                <a:latin typeface="Söhne"/>
              </a:rPr>
              <a:t>Gamma exposure is important for options traders and market makers because it affects the risk profile of their portfolios.</a:t>
            </a:r>
            <a:endParaRPr lang="en-US" sz="1800" dirty="0">
              <a:solidFill>
                <a:srgbClr val="D1D5DB"/>
              </a:solidFill>
              <a:latin typeface="Söhne"/>
            </a:endParaRPr>
          </a:p>
          <a:p>
            <a:pPr algn="l">
              <a:buFont typeface="Arial" panose="020B0604020202020204" pitchFamily="34" charset="0"/>
              <a:buChar char="•"/>
            </a:pPr>
            <a:r>
              <a:rPr lang="en-US" sz="1800" dirty="0">
                <a:latin typeface="Söhne"/>
              </a:rPr>
              <a:t>When an options trader buys or sells an option, they take on delta risk, which means their position will be affected by changes in the underlying asset's price. Gamma exposure measures how much the delta of the option will change for a given change in the underlying asset's price.</a:t>
            </a:r>
            <a:endParaRPr lang="en-US" sz="1800" dirty="0">
              <a:solidFill>
                <a:srgbClr val="D1D5DB"/>
              </a:solidFill>
              <a:latin typeface="Söhne"/>
            </a:endParaRPr>
          </a:p>
          <a:p>
            <a:pPr algn="l">
              <a:buFont typeface="Arial" panose="020B0604020202020204" pitchFamily="34" charset="0"/>
              <a:buChar char="•"/>
            </a:pPr>
            <a:r>
              <a:rPr lang="en-US" sz="1800" dirty="0">
                <a:latin typeface="Söhne"/>
              </a:rPr>
              <a:t>Managing gamma exposure is important because it affects the delta of the option, which in turn affects the profitability of the trade.</a:t>
            </a:r>
            <a:endParaRPr lang="en-US" sz="1800" dirty="0">
              <a:solidFill>
                <a:srgbClr val="D1D5DB"/>
              </a:solidFill>
              <a:latin typeface="Söhne"/>
            </a:endParaRPr>
          </a:p>
          <a:p>
            <a:pPr algn="l">
              <a:buFont typeface="Arial" panose="020B0604020202020204" pitchFamily="34" charset="0"/>
              <a:buChar char="•"/>
            </a:pPr>
            <a:r>
              <a:rPr lang="en-US" sz="1800" dirty="0">
                <a:latin typeface="Söhne"/>
              </a:rPr>
              <a:t>Options traders and market makers use strategies such as gamma hedging to manage gamma exposure and reduce risk in their portfolios. By adjusting their positions in the underlying asset proportionately to the option's gamma, they can maintain a delta-neutral portfolio and reduce the impact of changes in the underlying asset's price on their overall portfolio.</a:t>
            </a:r>
          </a:p>
        </p:txBody>
      </p:sp>
    </p:spTree>
    <p:extLst>
      <p:ext uri="{BB962C8B-B14F-4D97-AF65-F5344CB8AC3E}">
        <p14:creationId xmlns:p14="http://schemas.microsoft.com/office/powerpoint/2010/main" val="12663931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8F6BAC-0B61-0C75-8ADC-565873138437}"/>
              </a:ext>
            </a:extLst>
          </p:cNvPr>
          <p:cNvSpPr>
            <a:spLocks noGrp="1"/>
          </p:cNvSpPr>
          <p:nvPr>
            <p:ph type="title"/>
          </p:nvPr>
        </p:nvSpPr>
        <p:spPr>
          <a:xfrm>
            <a:off x="838198" y="209851"/>
            <a:ext cx="7757694" cy="1288238"/>
          </a:xfrm>
        </p:spPr>
        <p:txBody>
          <a:bodyPr anchor="b">
            <a:normAutofit/>
          </a:bodyPr>
          <a:lstStyle/>
          <a:p>
            <a:r>
              <a:rPr lang="en-US" sz="4100" b="0" i="0" dirty="0">
                <a:solidFill>
                  <a:srgbClr val="D1D5DB"/>
                </a:solidFill>
                <a:effectLst/>
              </a:rPr>
              <a:t>Interpreting GEX Data</a:t>
            </a:r>
            <a:endParaRPr lang="en-US" sz="4100" dirty="0"/>
          </a:p>
        </p:txBody>
      </p:sp>
      <p:sp>
        <p:nvSpPr>
          <p:cNvPr id="3" name="Content Placeholder 2">
            <a:extLst>
              <a:ext uri="{FF2B5EF4-FFF2-40B4-BE49-F238E27FC236}">
                <a16:creationId xmlns:a16="http://schemas.microsoft.com/office/drawing/2014/main" id="{1F838B7A-452B-F2D5-3762-3E84AAAA194F}"/>
              </a:ext>
            </a:extLst>
          </p:cNvPr>
          <p:cNvSpPr>
            <a:spLocks noGrp="1"/>
          </p:cNvSpPr>
          <p:nvPr>
            <p:ph idx="1"/>
          </p:nvPr>
        </p:nvSpPr>
        <p:spPr>
          <a:xfrm>
            <a:off x="599659" y="1598019"/>
            <a:ext cx="7322290" cy="4504608"/>
          </a:xfrm>
        </p:spPr>
        <p:txBody>
          <a:bodyPr anchor="t">
            <a:normAutofit fontScale="85000" lnSpcReduction="20000"/>
          </a:bodyPr>
          <a:lstStyle/>
          <a:p>
            <a:pPr algn="l">
              <a:buFont typeface="Arial" panose="020B0604020202020204" pitchFamily="34" charset="0"/>
              <a:buChar char="•"/>
            </a:pPr>
            <a:r>
              <a:rPr lang="en-US" sz="2600" b="0" i="0" dirty="0">
                <a:solidFill>
                  <a:srgbClr val="D1D5DB"/>
                </a:solidFill>
                <a:effectLst/>
                <a:latin typeface="Söhne"/>
              </a:rPr>
              <a:t>Traders can use GEX data to identify potential market trends and adjust their portfolios accordingly.</a:t>
            </a:r>
          </a:p>
          <a:p>
            <a:pPr algn="l">
              <a:buFont typeface="Arial" panose="020B0604020202020204" pitchFamily="34" charset="0"/>
              <a:buChar char="•"/>
            </a:pPr>
            <a:r>
              <a:rPr lang="en-US" sz="2600" b="0" i="0" dirty="0">
                <a:solidFill>
                  <a:srgbClr val="D1D5DB"/>
                </a:solidFill>
                <a:effectLst/>
                <a:latin typeface="Söhne"/>
              </a:rPr>
              <a:t>GEX data can help traders anticipate changes in market volatility and position themselves accordingly.</a:t>
            </a:r>
          </a:p>
          <a:p>
            <a:pPr marL="0" indent="0">
              <a:buNone/>
            </a:pPr>
            <a:r>
              <a:rPr lang="en-US" sz="2600" b="0" i="0" dirty="0">
                <a:solidFill>
                  <a:srgbClr val="D1D5DB"/>
                </a:solidFill>
                <a:effectLst/>
                <a:latin typeface="Söhne"/>
              </a:rPr>
              <a:t>Example:</a:t>
            </a:r>
          </a:p>
          <a:p>
            <a:r>
              <a:rPr lang="en-US" sz="2600" b="0" i="0" dirty="0">
                <a:solidFill>
                  <a:srgbClr val="D1D5DB"/>
                </a:solidFill>
                <a:effectLst/>
                <a:latin typeface="Söhne"/>
              </a:rPr>
              <a:t>If a trader notices that GEX levels for a particular stock are increasing, they may interpret this as an indication that there could be a potential surge in demand for call options. As a result, the trader may decide to adjust their portfolio by purchasing call options to capitalize on the expected increase in demand.</a:t>
            </a:r>
          </a:p>
          <a:p>
            <a:pPr algn="l">
              <a:buFont typeface="Arial" panose="020B0604020202020204" pitchFamily="34" charset="0"/>
              <a:buChar char="•"/>
            </a:pPr>
            <a:r>
              <a:rPr lang="en-US" sz="2600" b="0" i="0" dirty="0">
                <a:solidFill>
                  <a:srgbClr val="D1D5DB"/>
                </a:solidFill>
                <a:effectLst/>
                <a:latin typeface="Söhne"/>
              </a:rPr>
              <a:t>Different ways to interpret GEX data:</a:t>
            </a:r>
          </a:p>
          <a:p>
            <a:pPr marL="742950" lvl="1" indent="-285750" algn="l">
              <a:buFont typeface="Arial" panose="020B0604020202020204" pitchFamily="34" charset="0"/>
              <a:buChar char="•"/>
            </a:pPr>
            <a:r>
              <a:rPr lang="en-US" sz="2600" b="0" i="0" dirty="0">
                <a:solidFill>
                  <a:srgbClr val="D1D5DB"/>
                </a:solidFill>
                <a:effectLst/>
                <a:latin typeface="Söhne"/>
              </a:rPr>
              <a:t>Develop trading strategies, such as delta hedging.</a:t>
            </a:r>
          </a:p>
          <a:p>
            <a:pPr marL="742950" lvl="1" indent="-285750" algn="l">
              <a:buFont typeface="Arial" panose="020B0604020202020204" pitchFamily="34" charset="0"/>
              <a:buChar char="•"/>
            </a:pPr>
            <a:r>
              <a:rPr lang="en-US" sz="2600" b="0" i="0" dirty="0">
                <a:solidFill>
                  <a:srgbClr val="D1D5DB"/>
                </a:solidFill>
                <a:effectLst/>
                <a:latin typeface="Söhne"/>
              </a:rPr>
              <a:t>Gauge market sentiment and identify potential market trends</a:t>
            </a:r>
          </a:p>
          <a:p>
            <a:pPr marL="742950" lvl="1" indent="-285750" algn="l">
              <a:buFont typeface="Arial" panose="020B0604020202020204" pitchFamily="34" charset="0"/>
              <a:buChar char="•"/>
            </a:pPr>
            <a:endParaRPr lang="en-US" dirty="0">
              <a:solidFill>
                <a:srgbClr val="D1D5DB"/>
              </a:solidFill>
              <a:latin typeface="Söhne"/>
            </a:endParaRPr>
          </a:p>
          <a:p>
            <a:pPr marL="742950" lvl="1" indent="-285750" algn="l">
              <a:buFont typeface="Arial" panose="020B0604020202020204" pitchFamily="34" charset="0"/>
              <a:buChar char="•"/>
            </a:pPr>
            <a:endParaRPr lang="en-US" b="0" i="0" dirty="0">
              <a:solidFill>
                <a:srgbClr val="D1D5DB"/>
              </a:solidFill>
              <a:effectLst/>
              <a:latin typeface="Söhne"/>
            </a:endParaRPr>
          </a:p>
          <a:p>
            <a:pPr marL="457200" lvl="1" indent="0" algn="l">
              <a:buNone/>
            </a:pPr>
            <a:endParaRPr lang="en-US" dirty="0">
              <a:solidFill>
                <a:srgbClr val="D1D5DB"/>
              </a:solidFill>
              <a:latin typeface="Söhne"/>
            </a:endParaRPr>
          </a:p>
          <a:p>
            <a:pPr marL="457200" lvl="1" indent="0" algn="l">
              <a:buNone/>
            </a:pPr>
            <a:endParaRPr lang="en-US" b="0" i="0" dirty="0">
              <a:solidFill>
                <a:srgbClr val="D1D5DB"/>
              </a:solidFill>
              <a:effectLst/>
              <a:latin typeface="Söhne"/>
            </a:endParaRPr>
          </a:p>
          <a:p>
            <a:pPr marL="457200" lvl="1" indent="0" algn="l">
              <a:buNone/>
            </a:pPr>
            <a:endParaRPr lang="en-US" b="0" i="0" dirty="0">
              <a:solidFill>
                <a:srgbClr val="D1D5DB"/>
              </a:solidFill>
              <a:effectLst/>
              <a:latin typeface="Söhne"/>
            </a:endParaRPr>
          </a:p>
          <a:p>
            <a:pPr marL="742950" lvl="1" indent="-285750" algn="l">
              <a:buFont typeface="Arial" panose="020B0604020202020204" pitchFamily="34" charset="0"/>
              <a:buChar char="•"/>
            </a:pPr>
            <a:endParaRPr lang="en-US" dirty="0">
              <a:solidFill>
                <a:srgbClr val="D1D5DB"/>
              </a:solidFill>
              <a:latin typeface="Söhne"/>
            </a:endParaRPr>
          </a:p>
          <a:p>
            <a:pPr marL="742950" lvl="1" indent="-285750" algn="l">
              <a:buFont typeface="Arial" panose="020B0604020202020204" pitchFamily="34" charset="0"/>
              <a:buChar char="•"/>
            </a:pPr>
            <a:endParaRPr lang="en-US" dirty="0">
              <a:solidFill>
                <a:srgbClr val="D1D5DB"/>
              </a:solidFill>
              <a:latin typeface="Söhne"/>
            </a:endParaRPr>
          </a:p>
          <a:p>
            <a:pPr marL="742950" lvl="1" indent="-285750" algn="l">
              <a:buFont typeface="Arial" panose="020B0604020202020204" pitchFamily="34" charset="0"/>
              <a:buChar char="•"/>
            </a:pPr>
            <a:endParaRPr lang="en-US" dirty="0">
              <a:solidFill>
                <a:srgbClr val="D1D5DB"/>
              </a:solidFill>
              <a:latin typeface="Söhne"/>
            </a:endParaRPr>
          </a:p>
          <a:p>
            <a:pPr marL="742950" lvl="1" indent="-285750" algn="l">
              <a:buFont typeface="Arial" panose="020B0604020202020204" pitchFamily="34" charset="0"/>
              <a:buChar char="•"/>
            </a:pPr>
            <a:endParaRPr lang="en-US" dirty="0">
              <a:solidFill>
                <a:srgbClr val="D1D5DB"/>
              </a:solidFill>
              <a:latin typeface="Söhne"/>
            </a:endParaRPr>
          </a:p>
          <a:p>
            <a:pPr marL="457200" lvl="1" indent="0" algn="l">
              <a:buNone/>
            </a:pPr>
            <a:endParaRPr lang="en-US" dirty="0">
              <a:solidFill>
                <a:srgbClr val="D1D5DB"/>
              </a:solidFill>
              <a:latin typeface="Söhne"/>
            </a:endParaRPr>
          </a:p>
          <a:p>
            <a:pPr marL="742950" lvl="1" indent="-285750" algn="l">
              <a:buFont typeface="Arial" panose="020B0604020202020204" pitchFamily="34" charset="0"/>
              <a:buChar char="•"/>
            </a:pPr>
            <a:endParaRPr lang="en-US" b="0" i="0" dirty="0">
              <a:solidFill>
                <a:srgbClr val="D1D5DB"/>
              </a:solidFill>
              <a:effectLst/>
              <a:latin typeface="Söhne"/>
            </a:endParaRPr>
          </a:p>
          <a:p>
            <a:pPr marL="0" indent="0">
              <a:buNone/>
            </a:pPr>
            <a:endParaRPr lang="en-US" sz="1700" dirty="0"/>
          </a:p>
        </p:txBody>
      </p:sp>
    </p:spTree>
    <p:extLst>
      <p:ext uri="{BB962C8B-B14F-4D97-AF65-F5344CB8AC3E}">
        <p14:creationId xmlns:p14="http://schemas.microsoft.com/office/powerpoint/2010/main" val="19087792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3777A4-8ECD-FE4A-9FC5-64363CDCBF41}"/>
              </a:ext>
            </a:extLst>
          </p:cNvPr>
          <p:cNvSpPr>
            <a:spLocks noGrp="1"/>
          </p:cNvSpPr>
          <p:nvPr>
            <p:ph type="title"/>
          </p:nvPr>
        </p:nvSpPr>
        <p:spPr>
          <a:xfrm>
            <a:off x="838200" y="365126"/>
            <a:ext cx="7757694" cy="1288238"/>
          </a:xfrm>
        </p:spPr>
        <p:txBody>
          <a:bodyPr anchor="b">
            <a:normAutofit/>
          </a:bodyPr>
          <a:lstStyle/>
          <a:p>
            <a:r>
              <a:rPr lang="en-US" sz="4100" dirty="0"/>
              <a:t>Trading Strategies using GEX</a:t>
            </a:r>
          </a:p>
        </p:txBody>
      </p:sp>
      <p:sp>
        <p:nvSpPr>
          <p:cNvPr id="3" name="Content Placeholder 2">
            <a:extLst>
              <a:ext uri="{FF2B5EF4-FFF2-40B4-BE49-F238E27FC236}">
                <a16:creationId xmlns:a16="http://schemas.microsoft.com/office/drawing/2014/main" id="{D48211A0-CFE9-1D82-7156-C384C7B9BD14}"/>
              </a:ext>
            </a:extLst>
          </p:cNvPr>
          <p:cNvSpPr>
            <a:spLocks noGrp="1"/>
          </p:cNvSpPr>
          <p:nvPr>
            <p:ph idx="1"/>
          </p:nvPr>
        </p:nvSpPr>
        <p:spPr>
          <a:xfrm>
            <a:off x="581212" y="1653364"/>
            <a:ext cx="7331765" cy="4389627"/>
          </a:xfrm>
        </p:spPr>
        <p:txBody>
          <a:bodyPr anchor="t">
            <a:normAutofit fontScale="85000" lnSpcReduction="20000"/>
          </a:bodyPr>
          <a:lstStyle/>
          <a:p>
            <a:pPr algn="l">
              <a:buFont typeface="+mj-lt"/>
              <a:buAutoNum type="arabicPeriod"/>
            </a:pPr>
            <a:r>
              <a:rPr lang="en-US" sz="2100" b="0" i="0" dirty="0">
                <a:solidFill>
                  <a:srgbClr val="D1D5DB"/>
                </a:solidFill>
                <a:effectLst/>
                <a:latin typeface="Söhne"/>
              </a:rPr>
              <a:t>GEX and Market Direction: High GEX values often indicate that the market expects a big move, either up or down. Traders can use this information to take advantage of the expected move by buying call options if GEX is high and they expect the market to go up or buying put options if GEX is high and they expect the market to go down.</a:t>
            </a:r>
          </a:p>
          <a:p>
            <a:pPr algn="l">
              <a:buFont typeface="+mj-lt"/>
              <a:buAutoNum type="arabicPeriod"/>
            </a:pPr>
            <a:r>
              <a:rPr lang="en-US" sz="2100" b="0" i="0" dirty="0">
                <a:solidFill>
                  <a:srgbClr val="D1D5DB"/>
                </a:solidFill>
                <a:effectLst/>
                <a:latin typeface="Söhne"/>
              </a:rPr>
              <a:t>GEX and Volatility: GEX can also be used to identify potential changes in market volatility. High GEX values can indicate that the market is expecting increased volatility in the near future. Traders can use this information to trade options with high implied volatility or to use volatility-based trading strategies, such as straddles and strangles.</a:t>
            </a:r>
            <a:endParaRPr lang="en-US" sz="2100" dirty="0">
              <a:solidFill>
                <a:srgbClr val="D1D5DB"/>
              </a:solidFill>
              <a:latin typeface="Söhne"/>
            </a:endParaRPr>
          </a:p>
          <a:p>
            <a:pPr algn="l">
              <a:buFont typeface="+mj-lt"/>
              <a:buAutoNum type="arabicPeriod"/>
            </a:pPr>
            <a:r>
              <a:rPr lang="en-US" sz="2100" b="0" i="0" dirty="0">
                <a:solidFill>
                  <a:srgbClr val="D1D5DB"/>
                </a:solidFill>
                <a:effectLst/>
                <a:latin typeface="Söhne"/>
              </a:rPr>
              <a:t>GEX and Expiration: GEX can also be used to predict market movements around expiration dates. For example, a high GEX value before an expiration date may indicate that market makers need to adjust their positions, which could lead to a sharp move in the underlying asset's price.</a:t>
            </a:r>
          </a:p>
          <a:p>
            <a:pPr algn="l">
              <a:buFont typeface="+mj-lt"/>
              <a:buAutoNum type="arabicPeriod"/>
            </a:pPr>
            <a:r>
              <a:rPr lang="en-US" sz="2100" b="0" i="0" dirty="0">
                <a:solidFill>
                  <a:srgbClr val="D1D5DB"/>
                </a:solidFill>
                <a:effectLst/>
                <a:latin typeface="Söhne"/>
              </a:rPr>
              <a:t>GEX and Timing: GEX can also be used to time trades. Traders can use GEX to identify periods of low volatility or low expectations for market movements and use this information to take advantage of potential trading opportunities. Similarly, high GEX values can be used to time trades around expected market movements.</a:t>
            </a:r>
          </a:p>
          <a:p>
            <a:pPr marL="0" indent="0" algn="l">
              <a:buNone/>
            </a:pPr>
            <a:endParaRPr lang="en-US" sz="1800" dirty="0"/>
          </a:p>
        </p:txBody>
      </p:sp>
    </p:spTree>
    <p:extLst>
      <p:ext uri="{BB962C8B-B14F-4D97-AF65-F5344CB8AC3E}">
        <p14:creationId xmlns:p14="http://schemas.microsoft.com/office/powerpoint/2010/main" val="40881361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3777A4-8ECD-FE4A-9FC5-64363CDCBF41}"/>
              </a:ext>
            </a:extLst>
          </p:cNvPr>
          <p:cNvSpPr>
            <a:spLocks noGrp="1"/>
          </p:cNvSpPr>
          <p:nvPr>
            <p:ph type="title"/>
          </p:nvPr>
        </p:nvSpPr>
        <p:spPr>
          <a:xfrm>
            <a:off x="838200" y="365126"/>
            <a:ext cx="7757694" cy="1288238"/>
          </a:xfrm>
        </p:spPr>
        <p:txBody>
          <a:bodyPr anchor="b">
            <a:normAutofit/>
          </a:bodyPr>
          <a:lstStyle/>
          <a:p>
            <a:r>
              <a:rPr lang="en-US" sz="4100" dirty="0"/>
              <a:t>GAMA Hedging</a:t>
            </a:r>
          </a:p>
        </p:txBody>
      </p:sp>
      <p:sp>
        <p:nvSpPr>
          <p:cNvPr id="3" name="Content Placeholder 2">
            <a:extLst>
              <a:ext uri="{FF2B5EF4-FFF2-40B4-BE49-F238E27FC236}">
                <a16:creationId xmlns:a16="http://schemas.microsoft.com/office/drawing/2014/main" id="{D48211A0-CFE9-1D82-7156-C384C7B9BD14}"/>
              </a:ext>
            </a:extLst>
          </p:cNvPr>
          <p:cNvSpPr>
            <a:spLocks noGrp="1"/>
          </p:cNvSpPr>
          <p:nvPr>
            <p:ph idx="1"/>
          </p:nvPr>
        </p:nvSpPr>
        <p:spPr>
          <a:xfrm>
            <a:off x="838199" y="1954536"/>
            <a:ext cx="6725479" cy="4356812"/>
          </a:xfrm>
        </p:spPr>
        <p:txBody>
          <a:bodyPr anchor="t">
            <a:normAutofit fontScale="62500" lnSpcReduction="20000"/>
          </a:bodyPr>
          <a:lstStyle/>
          <a:p>
            <a:pPr algn="l">
              <a:buFont typeface="Arial" panose="020B0604020202020204" pitchFamily="34" charset="0"/>
              <a:buChar char="•"/>
            </a:pPr>
            <a:r>
              <a:rPr lang="en-US" sz="3100" dirty="0">
                <a:latin typeface="Söhne"/>
              </a:rPr>
              <a:t>Gamma hedging is a risk management strategy that options traders and market makers commonly use. It involves adjusting a portfolio's delta exposure by buying or selling the underlying asset proportioning to the option's gamma.</a:t>
            </a:r>
          </a:p>
          <a:p>
            <a:pPr algn="l">
              <a:buFont typeface="Arial" panose="020B0604020202020204" pitchFamily="34" charset="0"/>
              <a:buChar char="•"/>
            </a:pPr>
            <a:r>
              <a:rPr lang="en-US" sz="3100" dirty="0">
                <a:latin typeface="Söhne"/>
              </a:rPr>
              <a:t>When a trader buys or sells an option, they take on delta risk, which means their position will be affected by changes in the underlying asset's price. Gamma hedging is used to offset this risk by adjusting the position as the underlying asset's price changes.</a:t>
            </a:r>
          </a:p>
          <a:p>
            <a:pPr algn="l">
              <a:buFont typeface="Arial" panose="020B0604020202020204" pitchFamily="34" charset="0"/>
              <a:buChar char="•"/>
            </a:pPr>
            <a:r>
              <a:rPr lang="en-US" sz="3100" dirty="0">
                <a:latin typeface="Söhne"/>
              </a:rPr>
              <a:t>Gamma hedging can be done using options or the underlying asset itself. For example, a trader who buys a call option may hedge their gamma risk by selling the underlying asset or buying a put option with the same strike price and expiration date.</a:t>
            </a:r>
          </a:p>
          <a:p>
            <a:pPr algn="l">
              <a:buFont typeface="Arial" panose="020B0604020202020204" pitchFamily="34" charset="0"/>
              <a:buChar char="•"/>
            </a:pPr>
            <a:r>
              <a:rPr lang="en-US" sz="3100" dirty="0">
                <a:latin typeface="Söhne"/>
              </a:rPr>
              <a:t>Gamma hedging can be costly and time-consuming, as it requires constant monitoring and adjustment of positions. However, it can be a valuable tool for managing risk in a portfolio, particularly for options traders and market makers who are exposed to significant delta risk.</a:t>
            </a:r>
          </a:p>
          <a:p>
            <a:pPr algn="l">
              <a:buFont typeface="Arial" panose="020B0604020202020204" pitchFamily="34" charset="0"/>
              <a:buChar char="•"/>
            </a:pPr>
            <a:endParaRPr lang="en-US" sz="1800" dirty="0"/>
          </a:p>
        </p:txBody>
      </p:sp>
    </p:spTree>
    <p:extLst>
      <p:ext uri="{BB962C8B-B14F-4D97-AF65-F5344CB8AC3E}">
        <p14:creationId xmlns:p14="http://schemas.microsoft.com/office/powerpoint/2010/main" val="120505361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3777A4-8ECD-FE4A-9FC5-64363CDCBF41}"/>
              </a:ext>
            </a:extLst>
          </p:cNvPr>
          <p:cNvSpPr>
            <a:spLocks noGrp="1"/>
          </p:cNvSpPr>
          <p:nvPr>
            <p:ph type="title"/>
          </p:nvPr>
        </p:nvSpPr>
        <p:spPr>
          <a:xfrm>
            <a:off x="838200" y="365126"/>
            <a:ext cx="7757694" cy="1288238"/>
          </a:xfrm>
        </p:spPr>
        <p:txBody>
          <a:bodyPr anchor="b">
            <a:normAutofit/>
          </a:bodyPr>
          <a:lstStyle/>
          <a:p>
            <a:r>
              <a:rPr lang="en-US" sz="4100" dirty="0"/>
              <a:t>Zero Gamma Level</a:t>
            </a:r>
          </a:p>
        </p:txBody>
      </p:sp>
      <p:sp>
        <p:nvSpPr>
          <p:cNvPr id="3" name="Content Placeholder 2">
            <a:extLst>
              <a:ext uri="{FF2B5EF4-FFF2-40B4-BE49-F238E27FC236}">
                <a16:creationId xmlns:a16="http://schemas.microsoft.com/office/drawing/2014/main" id="{D48211A0-CFE9-1D82-7156-C384C7B9BD14}"/>
              </a:ext>
            </a:extLst>
          </p:cNvPr>
          <p:cNvSpPr>
            <a:spLocks noGrp="1"/>
          </p:cNvSpPr>
          <p:nvPr>
            <p:ph idx="1"/>
          </p:nvPr>
        </p:nvSpPr>
        <p:spPr>
          <a:xfrm>
            <a:off x="629479" y="1653364"/>
            <a:ext cx="6904382" cy="4598349"/>
          </a:xfrm>
        </p:spPr>
        <p:txBody>
          <a:bodyPr anchor="t">
            <a:noAutofit/>
          </a:bodyPr>
          <a:lstStyle/>
          <a:p>
            <a:pPr algn="l">
              <a:buFont typeface="Arial" panose="020B0604020202020204" pitchFamily="34" charset="0"/>
              <a:buChar char="•"/>
            </a:pPr>
            <a:r>
              <a:rPr lang="en-US" sz="1800" dirty="0">
                <a:latin typeface="Söhne"/>
              </a:rPr>
              <a:t>The zero-gamma level is the price point of the underlying asset where the gamma exposure of an options position is zero.</a:t>
            </a:r>
            <a:endParaRPr lang="en-US" sz="1800" dirty="0">
              <a:solidFill>
                <a:srgbClr val="D1D5DB"/>
              </a:solidFill>
              <a:latin typeface="Söhne"/>
            </a:endParaRPr>
          </a:p>
          <a:p>
            <a:pPr algn="l">
              <a:buFont typeface="Arial" panose="020B0604020202020204" pitchFamily="34" charset="0"/>
              <a:buChar char="•"/>
            </a:pPr>
            <a:r>
              <a:rPr lang="en-US" sz="1800" dirty="0">
                <a:latin typeface="Söhne"/>
              </a:rPr>
              <a:t>The zero-gamma level is essential for options traders because it can help them manage risk and position sizing.</a:t>
            </a:r>
            <a:endParaRPr lang="en-US" sz="1800" dirty="0">
              <a:solidFill>
                <a:srgbClr val="D1D5DB"/>
              </a:solidFill>
              <a:latin typeface="Söhne"/>
            </a:endParaRPr>
          </a:p>
          <a:p>
            <a:pPr algn="l">
              <a:buFont typeface="Arial" panose="020B0604020202020204" pitchFamily="34" charset="0"/>
              <a:buChar char="•"/>
            </a:pPr>
            <a:r>
              <a:rPr lang="en-US" sz="1800" dirty="0">
                <a:latin typeface="Söhne"/>
              </a:rPr>
              <a:t>If an options trader has a long options position with positive gamma exposure and the underlying asset’s price moves above the zero-gamma level, the delta of the options position will start to decrease, potentially reducing profits or increasing losses.</a:t>
            </a:r>
            <a:endParaRPr lang="en-US" sz="1800" dirty="0">
              <a:solidFill>
                <a:srgbClr val="D1D5DB"/>
              </a:solidFill>
              <a:latin typeface="Söhne"/>
            </a:endParaRPr>
          </a:p>
          <a:p>
            <a:pPr algn="l">
              <a:buFont typeface="Arial" panose="020B0604020202020204" pitchFamily="34" charset="0"/>
              <a:buChar char="•"/>
            </a:pPr>
            <a:r>
              <a:rPr lang="en-US" sz="1800" dirty="0">
                <a:latin typeface="Söhne"/>
              </a:rPr>
              <a:t>Similarly, if an options trader has a short options position with negative gamma exposure and the price of the underlying asset moves below the zero-gamma level, the delta of the options position will start to increase, potentially increasing losses or reducing profits.</a:t>
            </a:r>
          </a:p>
          <a:p>
            <a:pPr algn="l">
              <a:buFont typeface="Arial" panose="020B0604020202020204" pitchFamily="34" charset="0"/>
              <a:buChar char="•"/>
            </a:pPr>
            <a:r>
              <a:rPr lang="en-US" sz="1800" dirty="0">
                <a:latin typeface="Söhne"/>
              </a:rPr>
              <a:t>Understanding the zero-gamma level can help options traders make informed decisions about when to enter or exit positions, or how to adjust their positions in response to changes in the underlying asset's price.</a:t>
            </a:r>
          </a:p>
        </p:txBody>
      </p:sp>
    </p:spTree>
    <p:extLst>
      <p:ext uri="{BB962C8B-B14F-4D97-AF65-F5344CB8AC3E}">
        <p14:creationId xmlns:p14="http://schemas.microsoft.com/office/powerpoint/2010/main" val="138871525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3777A4-8ECD-FE4A-9FC5-64363CDCBF41}"/>
              </a:ext>
            </a:extLst>
          </p:cNvPr>
          <p:cNvSpPr>
            <a:spLocks noGrp="1"/>
          </p:cNvSpPr>
          <p:nvPr>
            <p:ph type="title"/>
          </p:nvPr>
        </p:nvSpPr>
        <p:spPr>
          <a:xfrm>
            <a:off x="838200" y="365126"/>
            <a:ext cx="7757694" cy="1288238"/>
          </a:xfrm>
        </p:spPr>
        <p:txBody>
          <a:bodyPr anchor="b">
            <a:normAutofit/>
          </a:bodyPr>
          <a:lstStyle/>
          <a:p>
            <a:r>
              <a:rPr lang="en-US" sz="4100" dirty="0"/>
              <a:t>GEX Limitations and Highlights</a:t>
            </a:r>
          </a:p>
        </p:txBody>
      </p:sp>
      <p:sp>
        <p:nvSpPr>
          <p:cNvPr id="3" name="Content Placeholder 2">
            <a:extLst>
              <a:ext uri="{FF2B5EF4-FFF2-40B4-BE49-F238E27FC236}">
                <a16:creationId xmlns:a16="http://schemas.microsoft.com/office/drawing/2014/main" id="{D48211A0-CFE9-1D82-7156-C384C7B9BD14}"/>
              </a:ext>
            </a:extLst>
          </p:cNvPr>
          <p:cNvSpPr>
            <a:spLocks noGrp="1"/>
          </p:cNvSpPr>
          <p:nvPr>
            <p:ph idx="1"/>
          </p:nvPr>
        </p:nvSpPr>
        <p:spPr>
          <a:xfrm>
            <a:off x="838200" y="1954536"/>
            <a:ext cx="6461084" cy="2301146"/>
          </a:xfrm>
        </p:spPr>
        <p:txBody>
          <a:bodyPr anchor="t">
            <a:normAutofit fontScale="25000" lnSpcReduction="20000"/>
          </a:bodyPr>
          <a:lstStyle/>
          <a:p>
            <a:pPr algn="l">
              <a:buFont typeface="Arial" panose="020B0604020202020204" pitchFamily="34" charset="0"/>
              <a:buChar char="•"/>
            </a:pPr>
            <a:r>
              <a:rPr lang="en-US" sz="8800" b="0" i="0" dirty="0">
                <a:solidFill>
                  <a:srgbClr val="D1D5DB"/>
                </a:solidFill>
                <a:effectLst/>
                <a:latin typeface="Söhne"/>
              </a:rPr>
              <a:t>GEX data is just one of many factors that can impact market volatility and option prices.</a:t>
            </a:r>
          </a:p>
          <a:p>
            <a:pPr algn="l">
              <a:buFont typeface="Arial" panose="020B0604020202020204" pitchFamily="34" charset="0"/>
              <a:buChar char="•"/>
            </a:pPr>
            <a:r>
              <a:rPr lang="en-US" sz="8800" b="0" i="0" dirty="0">
                <a:solidFill>
                  <a:srgbClr val="D1D5DB"/>
                </a:solidFill>
                <a:effectLst/>
                <a:latin typeface="Söhne"/>
              </a:rPr>
              <a:t>GEX data can be subject to errors and may not accurately reflect current market conditions.</a:t>
            </a:r>
          </a:p>
          <a:p>
            <a:pPr algn="l">
              <a:buFont typeface="Arial" panose="020B0604020202020204" pitchFamily="34" charset="0"/>
              <a:buChar char="•"/>
            </a:pPr>
            <a:r>
              <a:rPr lang="en-US" sz="8800" b="0" i="0" dirty="0">
                <a:solidFill>
                  <a:srgbClr val="D1D5DB"/>
                </a:solidFill>
                <a:effectLst/>
                <a:latin typeface="Söhne"/>
              </a:rPr>
              <a:t>Common mistakes when using GEX data:</a:t>
            </a:r>
          </a:p>
          <a:p>
            <a:pPr marL="742950" lvl="1" indent="-285750" algn="l">
              <a:buFont typeface="Arial" panose="020B0604020202020204" pitchFamily="34" charset="0"/>
              <a:buChar char="•"/>
            </a:pPr>
            <a:r>
              <a:rPr lang="en-US" sz="8800" b="0" i="0" dirty="0">
                <a:solidFill>
                  <a:srgbClr val="D1D5DB"/>
                </a:solidFill>
                <a:effectLst/>
                <a:latin typeface="Söhne"/>
              </a:rPr>
              <a:t>Relying too heavily on GEX data and overlooking other important factors.</a:t>
            </a:r>
          </a:p>
          <a:p>
            <a:pPr marL="742950" lvl="1" indent="-285750" algn="l">
              <a:buFont typeface="Arial" panose="020B0604020202020204" pitchFamily="34" charset="0"/>
              <a:buChar char="•"/>
            </a:pPr>
            <a:r>
              <a:rPr lang="en-US" sz="8800" b="0" i="0" dirty="0">
                <a:solidFill>
                  <a:srgbClr val="D1D5DB"/>
                </a:solidFill>
                <a:effectLst/>
                <a:latin typeface="Söhne"/>
              </a:rPr>
              <a:t>Misinterpreting GEX data and making trading decisions based on inaccurate assumptions.</a:t>
            </a:r>
          </a:p>
          <a:p>
            <a:pPr algn="l">
              <a:buFont typeface="Arial" panose="020B0604020202020204" pitchFamily="34" charset="0"/>
              <a:buChar char="•"/>
            </a:pPr>
            <a:r>
              <a:rPr lang="en-US" sz="8800" b="0" i="0" dirty="0">
                <a:solidFill>
                  <a:srgbClr val="D1D5DB"/>
                </a:solidFill>
                <a:effectLst/>
                <a:latin typeface="Söhne"/>
              </a:rPr>
              <a:t>Ways to mitigate risks:</a:t>
            </a:r>
          </a:p>
          <a:p>
            <a:pPr marL="742950" lvl="1" indent="-285750" algn="l">
              <a:buFont typeface="Arial" panose="020B0604020202020204" pitchFamily="34" charset="0"/>
              <a:buChar char="•"/>
            </a:pPr>
            <a:r>
              <a:rPr lang="en-US" sz="8800" b="0" i="0" dirty="0">
                <a:solidFill>
                  <a:srgbClr val="D1D5DB"/>
                </a:solidFill>
                <a:effectLst/>
                <a:latin typeface="Söhne"/>
              </a:rPr>
              <a:t>Use GEX data in conjunction with other indicators and market data.</a:t>
            </a:r>
          </a:p>
          <a:p>
            <a:pPr marL="742950" lvl="1" indent="-285750" algn="l">
              <a:buFont typeface="Arial" panose="020B0604020202020204" pitchFamily="34" charset="0"/>
              <a:buChar char="•"/>
            </a:pPr>
            <a:r>
              <a:rPr lang="en-US" sz="8800" b="0" i="0" dirty="0">
                <a:solidFill>
                  <a:srgbClr val="D1D5DB"/>
                </a:solidFill>
                <a:effectLst/>
                <a:latin typeface="Söhne"/>
              </a:rPr>
              <a:t>Use risk management techniques, such as stop-loss orders, to limit exposure to potential losses.</a:t>
            </a:r>
          </a:p>
          <a:p>
            <a:pPr marL="0" indent="0">
              <a:buNone/>
            </a:pPr>
            <a:endParaRPr lang="en-US" sz="1800" dirty="0"/>
          </a:p>
        </p:txBody>
      </p:sp>
    </p:spTree>
    <p:extLst>
      <p:ext uri="{BB962C8B-B14F-4D97-AF65-F5344CB8AC3E}">
        <p14:creationId xmlns:p14="http://schemas.microsoft.com/office/powerpoint/2010/main" val="15872554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1285</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Noto Sans SC</vt:lpstr>
      <vt:lpstr>Söhne</vt:lpstr>
      <vt:lpstr>Office Theme</vt:lpstr>
      <vt:lpstr>Gamma Exposure(GEX) based trading strategies </vt:lpstr>
      <vt:lpstr>PowerPoint Presentation</vt:lpstr>
      <vt:lpstr>How GEX Affects the Market</vt:lpstr>
      <vt:lpstr>Importance of GAMA Exposure</vt:lpstr>
      <vt:lpstr>Interpreting GEX Data</vt:lpstr>
      <vt:lpstr>Trading Strategies using GEX</vt:lpstr>
      <vt:lpstr>GAMA Hedging</vt:lpstr>
      <vt:lpstr>Zero Gamma Level</vt:lpstr>
      <vt:lpstr>GEX Limitations and Highlights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Active Linear Regression</dc:title>
  <dc:creator>Sreeya Bhupathiraju</dc:creator>
  <cp:lastModifiedBy>Prasham Viren Parekh</cp:lastModifiedBy>
  <cp:revision>5</cp:revision>
  <dcterms:created xsi:type="dcterms:W3CDTF">2023-03-06T05:07:38Z</dcterms:created>
  <dcterms:modified xsi:type="dcterms:W3CDTF">2023-04-27T21:18:22Z</dcterms:modified>
</cp:coreProperties>
</file>