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79" r:id="rId4"/>
    <p:sldId id="258" r:id="rId5"/>
    <p:sldId id="268" r:id="rId6"/>
    <p:sldId id="284" r:id="rId7"/>
    <p:sldId id="280" r:id="rId8"/>
    <p:sldId id="281" r:id="rId9"/>
    <p:sldId id="285" r:id="rId10"/>
    <p:sldId id="283" r:id="rId11"/>
    <p:sldId id="261" r:id="rId12"/>
    <p:sldId id="262" r:id="rId13"/>
    <p:sldId id="263" r:id="rId14"/>
    <p:sldId id="271" r:id="rId15"/>
    <p:sldId id="272" r:id="rId16"/>
    <p:sldId id="276" r:id="rId17"/>
    <p:sldId id="277" r:id="rId18"/>
    <p:sldId id="278" r:id="rId19"/>
    <p:sldId id="274" r:id="rId20"/>
    <p:sldId id="275" r:id="rId21"/>
    <p:sldId id="264" r:id="rId22"/>
    <p:sldId id="270" r:id="rId23"/>
    <p:sldId id="265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E09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31062-A4BB-402D-8439-F8BF0DDB365F}" type="datetimeFigureOut">
              <a:rPr lang="en-US" smtClean="0"/>
              <a:t>07-Mar-16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6663C-5FB0-48D8-B863-B0F6B492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6663C-5FB0-48D8-B863-B0F6B49233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2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4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4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2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3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5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6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4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arallel_comp/" TargetMode="External"/><Relationship Id="rId2" Type="http://schemas.openxmlformats.org/officeDocument/2006/relationships/hyperlink" Target="https://en.wikipedia.org/wiki/Peer-to-pe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25038" y="1060211"/>
            <a:ext cx="7543800" cy="19341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/>
              <a:t>PEER TO PEER</a:t>
            </a:r>
            <a:br>
              <a:rPr lang="en-US" sz="4000" smtClean="0"/>
            </a:br>
            <a:r>
              <a:rPr lang="en-US" sz="4000" smtClean="0"/>
              <a:t>DISTRIBUTED COMPUTING </a:t>
            </a:r>
            <a:br>
              <a:rPr lang="en-US" sz="4000" smtClean="0"/>
            </a:br>
            <a:r>
              <a:rPr lang="en-US" sz="4000" b="1" smtClean="0">
                <a:solidFill>
                  <a:schemeClr val="bg2">
                    <a:lumMod val="50000"/>
                  </a:schemeClr>
                </a:solidFill>
              </a:rPr>
              <a:t>FRAMEWORK</a:t>
            </a:r>
            <a:endParaRPr lang="en-US" sz="40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5038" y="4530778"/>
            <a:ext cx="7543800" cy="1143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Group id: 16-023</a:t>
            </a:r>
            <a:endParaRPr lang="en-US" dirty="0"/>
          </a:p>
        </p:txBody>
      </p:sp>
      <p:pic>
        <p:nvPicPr>
          <p:cNvPr id="8" name="Picture 2" descr="https://trtpost-wpengine.netdna-ssl.com/files/2013/06/shutterstock_96472997-68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915">
            <a:off x="5128454" y="3747018"/>
            <a:ext cx="3671805" cy="21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5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5254" y="2967335"/>
            <a:ext cx="3193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rgbClr val="C2BC8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Objectives</a:t>
            </a:r>
            <a:endParaRPr lang="en-US" sz="5400" b="1" dirty="0">
              <a:ln w="10160">
                <a:solidFill>
                  <a:srgbClr val="C2BC8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96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1416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Research and design a distributed peer-to-peer computing framework.</a:t>
            </a:r>
            <a:endParaRPr lang="en-US" sz="1800" dirty="0"/>
          </a:p>
          <a:p>
            <a:r>
              <a:rPr lang="en-US" dirty="0"/>
              <a:t>2. Develop a user agent software to demonstrate the functionality of the framework.</a:t>
            </a:r>
            <a:endParaRPr lang="en-US" sz="1800" dirty="0"/>
          </a:p>
          <a:p>
            <a:r>
              <a:rPr lang="en-US" dirty="0" smtClean="0"/>
              <a:t>&gt;&gt;</a:t>
            </a:r>
            <a:r>
              <a:rPr lang="en-US" dirty="0" smtClean="0"/>
              <a:t>the four </a:t>
            </a:r>
            <a:r>
              <a:rPr lang="en-US" dirty="0" smtClean="0"/>
              <a:t>components</a:t>
            </a:r>
          </a:p>
          <a:p>
            <a:pPr lvl="0"/>
            <a:r>
              <a:rPr lang="en-US" b="1" dirty="0"/>
              <a:t>Design a distributed, peer-to-peer, server-less network that can manage arbitrary arrivals and departures of random nodes</a:t>
            </a:r>
            <a:endParaRPr lang="en-US" dirty="0"/>
          </a:p>
          <a:p>
            <a:pPr lvl="0"/>
            <a:r>
              <a:rPr lang="en-US" b="1" dirty="0"/>
              <a:t>Research and develop a method to break down a generic computational task into smaller independent units of work.</a:t>
            </a:r>
            <a:endParaRPr lang="en-US" dirty="0"/>
          </a:p>
          <a:p>
            <a:pPr lvl="0"/>
            <a:r>
              <a:rPr lang="en-US" b="1" dirty="0"/>
              <a:t>Develop a distributed computing algorithm to share the workload among many computational nodes, execute and aggregate the results</a:t>
            </a:r>
            <a:r>
              <a:rPr lang="en-US" b="1" dirty="0" smtClean="0"/>
              <a:t>.</a:t>
            </a:r>
          </a:p>
          <a:p>
            <a:r>
              <a:rPr lang="en-US" b="1" dirty="0"/>
              <a:t>Develop the network and distributed computing modules to be fault tolerant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87" y="1825496"/>
            <a:ext cx="5986687" cy="4490016"/>
          </a:xfrm>
        </p:spPr>
      </p:pic>
    </p:spTree>
    <p:extLst>
      <p:ext uri="{BB962C8B-B14F-4D97-AF65-F5344CB8AC3E}">
        <p14:creationId xmlns:p14="http://schemas.microsoft.com/office/powerpoint/2010/main" val="3250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Distributed </a:t>
            </a:r>
            <a:r>
              <a:rPr lang="en-US" dirty="0"/>
              <a:t>P2P 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Breaking down </a:t>
            </a:r>
            <a:r>
              <a:rPr lang="en-US" dirty="0"/>
              <a:t>parallel problems </a:t>
            </a:r>
            <a:r>
              <a:rPr lang="en-US" dirty="0" smtClean="0"/>
              <a:t>in to </a:t>
            </a:r>
            <a:r>
              <a:rPr lang="en-US" dirty="0"/>
              <a:t>small units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Distributed </a:t>
            </a:r>
            <a:r>
              <a:rPr lang="en-US" dirty="0"/>
              <a:t>computing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/>
              <a:t>Distributed </a:t>
            </a:r>
            <a:r>
              <a:rPr lang="en-US" sz="2400" dirty="0"/>
              <a:t>P2P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 </a:t>
            </a:r>
            <a:r>
              <a:rPr lang="en-US" sz="2000" dirty="0" smtClean="0"/>
              <a:t>central </a:t>
            </a:r>
            <a:r>
              <a:rPr lang="en-US" sz="2000" dirty="0"/>
              <a:t>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Peer discovery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Boot the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Join/Leave network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DHT Peer </a:t>
            </a:r>
            <a:r>
              <a:rPr lang="en-US" dirty="0" smtClean="0"/>
              <a:t>discovery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Peer referencing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Each peer has a GUID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Peers are organized to a virtual link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Each peer reference to a subset of peers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85837"/>
              </p:ext>
            </p:extLst>
          </p:nvPr>
        </p:nvGraphicFramePr>
        <p:xfrm>
          <a:off x="1712958" y="3651044"/>
          <a:ext cx="2651976" cy="201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992"/>
                <a:gridCol w="883992"/>
                <a:gridCol w="883992"/>
              </a:tblGrid>
              <a:tr h="401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Cell Index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Referenced GUID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GUID Distance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</a:tr>
              <a:tr h="401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 (2</a:t>
                      </a:r>
                      <a:r>
                        <a:rPr lang="en-US" sz="1200" baseline="30000">
                          <a:effectLst/>
                        </a:rPr>
                        <a:t>0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</a:tr>
              <a:tr h="401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 (2</a:t>
                      </a:r>
                      <a:r>
                        <a:rPr lang="en-US" sz="1200" baseline="30000" dirty="0">
                          <a:effectLst/>
                        </a:rPr>
                        <a:t>1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</a:tr>
              <a:tr h="401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 (2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</a:tr>
              <a:tr h="401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  (2</a:t>
                      </a:r>
                      <a:r>
                        <a:rPr lang="en-US" sz="1200" baseline="30000" dirty="0">
                          <a:effectLst/>
                        </a:rPr>
                        <a:t>3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62017" y="5608135"/>
            <a:ext cx="17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 referencing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79093" y="5608135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 routing table</a:t>
            </a:r>
            <a:endParaRPr lang="en-US" dirty="0"/>
          </a:p>
        </p:txBody>
      </p:sp>
      <p:pic>
        <p:nvPicPr>
          <p:cNvPr id="11" name="Content Placeholder 3" descr="A peer routing table with references to other nodes in the P2P network.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730321"/>
            <a:ext cx="2880360" cy="2749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8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DHT Peer </a:t>
            </a:r>
            <a:r>
              <a:rPr lang="en-US" dirty="0" smtClean="0"/>
              <a:t>discovery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Peer discovery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 peer uses its GUID to identify other peers in network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Peer with nearest GUID is found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Route to destination peer is questioned from this peer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98368" y="5693505"/>
            <a:ext cx="15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 discovery</a:t>
            </a:r>
            <a:endParaRPr lang="en-US" dirty="0"/>
          </a:p>
        </p:txBody>
      </p:sp>
      <p:pic>
        <p:nvPicPr>
          <p:cNvPr id="13" name="Picture 12" descr="Peer 0 finds peer 15 in a Kademlia network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53" y="2871989"/>
            <a:ext cx="2790208" cy="2773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6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DHT </a:t>
            </a:r>
            <a:r>
              <a:rPr lang="en-US" dirty="0" smtClean="0"/>
              <a:t>Peer discovery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Booting a P2P network</a:t>
            </a:r>
            <a:endParaRPr lang="en-US" dirty="0"/>
          </a:p>
        </p:txBody>
      </p:sp>
      <p:pic>
        <p:nvPicPr>
          <p:cNvPr id="9" name="Picture 8" descr="A peer contacting the boot peer to join the network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22" y="3306552"/>
            <a:ext cx="2439866" cy="1149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4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DHT Peer </a:t>
            </a:r>
            <a:r>
              <a:rPr lang="en-US" dirty="0" smtClean="0"/>
              <a:t>discovery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Peer leaving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Leaving peer sends leaving message to all referenced peers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Content Placeholder 3" descr="A peer routing table with references to other nodes in the P2P network.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730321"/>
            <a:ext cx="2880360" cy="2749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8770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Breaking down parallel problems in to small </a:t>
            </a:r>
            <a:r>
              <a:rPr lang="en-US" dirty="0" smtClean="0"/>
              <a:t>units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1600" dirty="0"/>
              <a:t>Embarrassingly parallel problems</a:t>
            </a:r>
          </a:p>
          <a:p>
            <a:pPr marL="2058902" lvl="8" indent="-285750">
              <a:buFont typeface="Wingdings" panose="05000000000000000000" pitchFamily="2" charset="2"/>
              <a:buChar char="§"/>
            </a:pPr>
            <a:r>
              <a:rPr lang="en-US" sz="1600" dirty="0"/>
              <a:t>Rendering of computer graphics</a:t>
            </a:r>
          </a:p>
          <a:p>
            <a:pPr marL="2058902" lvl="8" indent="-285750">
              <a:buFont typeface="Wingdings" panose="05000000000000000000" pitchFamily="2" charset="2"/>
              <a:buChar char="§"/>
            </a:pPr>
            <a:r>
              <a:rPr lang="en-US" sz="1600" dirty="0"/>
              <a:t>Brute-force searches in cryptography</a:t>
            </a:r>
          </a:p>
          <a:p>
            <a:pPr marL="2058902" lvl="8" indent="-285750">
              <a:buFont typeface="Wingdings" panose="05000000000000000000" pitchFamily="2" charset="2"/>
              <a:buChar char="§"/>
            </a:pPr>
            <a:r>
              <a:rPr lang="en-US" sz="1600" dirty="0"/>
              <a:t>facial recognition systems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99" y="2332292"/>
            <a:ext cx="4455017" cy="2426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2462" y="2459866"/>
            <a:ext cx="734096" cy="461665"/>
          </a:xfrm>
          <a:prstGeom prst="rect">
            <a:avLst/>
          </a:prstGeom>
          <a:solidFill>
            <a:srgbClr val="E09B23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Node</a:t>
            </a:r>
          </a:p>
          <a:p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03193" y="2998634"/>
            <a:ext cx="734096" cy="461665"/>
          </a:xfrm>
          <a:prstGeom prst="rect">
            <a:avLst/>
          </a:prstGeom>
          <a:solidFill>
            <a:srgbClr val="E09B23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Node</a:t>
            </a:r>
          </a:p>
          <a:p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88519" y="3562809"/>
            <a:ext cx="734096" cy="461665"/>
          </a:xfrm>
          <a:prstGeom prst="rect">
            <a:avLst/>
          </a:prstGeom>
          <a:solidFill>
            <a:srgbClr val="E09B23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Node</a:t>
            </a:r>
          </a:p>
          <a:p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99250" y="4114458"/>
            <a:ext cx="734096" cy="461665"/>
          </a:xfrm>
          <a:prstGeom prst="rect">
            <a:avLst/>
          </a:prstGeom>
          <a:solidFill>
            <a:srgbClr val="E09B23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Node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439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E48312"/>
              </a:buClr>
              <a:buNone/>
            </a:pPr>
            <a:endParaRPr lang="en-US" sz="16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lvl="0" indent="0">
              <a:buClr>
                <a:srgbClr val="E48312"/>
              </a:buClr>
              <a:buNone/>
            </a:pPr>
            <a:r>
              <a:rPr lang="en-US" sz="18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Supervisor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Dr.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Darshana</a:t>
            </a: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Kasthurirathna</a:t>
            </a:r>
            <a:endParaRPr lang="en-US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lvl="0" indent="0">
              <a:buClr>
                <a:srgbClr val="E48312"/>
              </a:buClr>
              <a:buNone/>
            </a:pPr>
            <a:r>
              <a:rPr lang="en-US" sz="18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Group Members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Prashan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Dharmapala</a:t>
            </a: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(L)	IT13037116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Sri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Darshanun</a:t>
            </a: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S. 		IT13002466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Lumeshkantha</a:t>
            </a: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Koneshvaran</a:t>
            </a: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	IT13071608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Imtizam</a:t>
            </a: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Ismail		IT13029364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7" t="3013" r="17514" b="3955"/>
          <a:stretch/>
        </p:blipFill>
        <p:spPr>
          <a:xfrm>
            <a:off x="5460642" y="2623295"/>
            <a:ext cx="3644723" cy="367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Distributed </a:t>
            </a:r>
            <a:r>
              <a:rPr lang="en-US" dirty="0"/>
              <a:t>computing algorithm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Any peer can be a workload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Any peer can be a workload executor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results are validated by redundant calculations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Results aggregated by the allocator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Users &amp; 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400" dirty="0" smtClean="0"/>
              <a:t>Benefits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Solve larger or more complex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Save time and money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Provide concurrency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Take advantage of non-local resources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Make use of underlying parallel hardware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2266"/>
            <a:ext cx="4324350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5021791"/>
            <a:ext cx="43148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Users &amp; Benefits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43" y="1590071"/>
            <a:ext cx="5524500" cy="47339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68" y="1845734"/>
            <a:ext cx="8874832" cy="4400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400" dirty="0" smtClean="0"/>
              <a:t>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Science and Engineering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Industrial and Commercial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Global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Space and Astronomy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01168" lvl="1" indent="0">
              <a:buNone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84048" lvl="2" indent="0">
              <a:buNone/>
            </a:pPr>
            <a:r>
              <a:rPr lang="en-US" sz="1600" dirty="0" smtClean="0"/>
              <a:t>									        [2]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23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Outcome to be expected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Build a framework to share CPU time of personal computers over a P2P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Utilize the idle processing power of personal computers to solve complex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Reduce the need to produce more high performance computers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Environmental benefits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Provide the average user with access to high performance computers on-demand.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93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[1] Wikipedia: </a:t>
            </a:r>
            <a:r>
              <a:rPr lang="en-US" sz="1400" dirty="0" smtClean="0"/>
              <a:t>Peer-to-peer [</a:t>
            </a:r>
            <a:r>
              <a:rPr lang="en-US" sz="1400" dirty="0"/>
              <a:t>Online]. Available: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en.wikipedia.org/wiki/Peer-to-peer</a:t>
            </a:r>
            <a:endParaRPr lang="en-US" sz="1400" dirty="0" smtClean="0"/>
          </a:p>
          <a:p>
            <a:r>
              <a:rPr lang="en-US" sz="1400" dirty="0" smtClean="0"/>
              <a:t>[2] Introduction to Parallel Computing [Online]. </a:t>
            </a:r>
            <a:r>
              <a:rPr lang="en-US" sz="1400" dirty="0"/>
              <a:t>Available: </a:t>
            </a:r>
            <a:r>
              <a:rPr lang="en-US" sz="1400" dirty="0" smtClean="0"/>
              <a:t>           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://computing.llnl.gov/tutorials/parallel_comp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dirty="0" smtClean="0"/>
              <a:t>[3]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392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18" y="2820318"/>
            <a:ext cx="2073084" cy="2073084"/>
          </a:xfrm>
        </p:spPr>
      </p:pic>
    </p:spTree>
    <p:extLst>
      <p:ext uri="{BB962C8B-B14F-4D97-AF65-F5344CB8AC3E}">
        <p14:creationId xmlns:p14="http://schemas.microsoft.com/office/powerpoint/2010/main" val="259358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5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5332" y="2967335"/>
            <a:ext cx="377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r="50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22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Peer-to-Peer Computing?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Peer-to-peer</a:t>
            </a:r>
            <a:r>
              <a:rPr lang="en-US" dirty="0"/>
              <a:t> (</a:t>
            </a:r>
            <a:r>
              <a:rPr lang="en-US" b="1" dirty="0"/>
              <a:t>P2P</a:t>
            </a:r>
            <a:r>
              <a:rPr lang="en-US" dirty="0"/>
              <a:t>) </a:t>
            </a:r>
            <a:r>
              <a:rPr lang="en-US" b="1" dirty="0"/>
              <a:t>computing</a:t>
            </a:r>
            <a:r>
              <a:rPr lang="en-US" dirty="0"/>
              <a:t> or networking is a distributed application architecture that partitions tasks or work loads between </a:t>
            </a:r>
            <a:r>
              <a:rPr lang="en-US" b="1" dirty="0" smtClean="0"/>
              <a:t>peers </a:t>
            </a:r>
            <a:r>
              <a:rPr lang="en-US" dirty="0" smtClean="0"/>
              <a:t>[1].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Peers</a:t>
            </a:r>
            <a:r>
              <a:rPr lang="en-US" dirty="0"/>
              <a:t> are equally privileged, equipotent participants in the application.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26" y="3624451"/>
            <a:ext cx="1987089" cy="2053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07" y="3624451"/>
            <a:ext cx="1987089" cy="2053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0299" y="5524444"/>
            <a:ext cx="169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Peer-to-Peer model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12716" y="5525493"/>
            <a:ext cx="169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Client-Server 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56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BOINC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Berkeley Open Infrastructure for Network </a:t>
            </a:r>
            <a:r>
              <a:rPr lang="en-US" sz="2000" dirty="0" smtClean="0"/>
              <a:t>Computing</a:t>
            </a:r>
            <a:br>
              <a:rPr lang="en-US" sz="2000" dirty="0" smtClean="0"/>
            </a:b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Volunteer computing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Centralized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Fault tolerance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Security</a:t>
            </a:r>
            <a:br>
              <a:rPr lang="en-US" sz="1800" dirty="0" smtClean="0"/>
            </a:b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Server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Homogeneous redundancy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Workunit trickling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Locality scheduling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Work distribution based on host parameters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Distributed.net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general purpose distributed computing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Centralized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Fault tolerance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Result Validation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 descr="http://faq.distributed.net/bags/compute-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59" y="3038990"/>
            <a:ext cx="347662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4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BitTorrent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Introduced by </a:t>
            </a:r>
            <a:r>
              <a:rPr lang="en-US" sz="2000" b="1" dirty="0"/>
              <a:t>Bram Cohen </a:t>
            </a:r>
            <a:r>
              <a:rPr lang="en-US" sz="2000" dirty="0"/>
              <a:t>in </a:t>
            </a:r>
            <a:r>
              <a:rPr lang="en-US" sz="2000" dirty="0" smtClean="0"/>
              <a:t>2001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Decentralized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Client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Examples : uTorrent, Xunlei, qBitTorrent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Determines the order to download pieces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Creates &amp; manages a list of peers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Reassembles the file once all pieces have </a:t>
            </a:r>
            <a:r>
              <a:rPr lang="en-US" sz="1800" dirty="0" smtClean="0"/>
              <a:t>arrived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Tracker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Assists in communication between peers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Informs the swarm of a new client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Informs the new client of the </a:t>
            </a:r>
            <a:r>
              <a:rPr lang="en-US" sz="1800" dirty="0" smtClean="0"/>
              <a:t>swarm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Less bandwidth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Comparison of existing systems vs. proposed system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1" y="2150387"/>
            <a:ext cx="8567803" cy="41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computers have extensive computational capacity which is heavily under utilized</a:t>
            </a:r>
          </a:p>
          <a:p>
            <a:r>
              <a:rPr lang="en-US" dirty="0" smtClean="0"/>
              <a:t>Idle processing power of these machines can be used to solve computational problems if,</a:t>
            </a:r>
          </a:p>
          <a:p>
            <a:pPr marL="0" indent="0">
              <a:buNone/>
            </a:pPr>
            <a:r>
              <a:rPr lang="en-US" dirty="0" smtClean="0"/>
              <a:t>	they can be connected together and coordinated through the 	internet</a:t>
            </a:r>
          </a:p>
          <a:p>
            <a:r>
              <a:rPr lang="en-US" dirty="0" smtClean="0"/>
              <a:t>Such a system should ideally be </a:t>
            </a:r>
            <a:r>
              <a:rPr lang="en-US" b="1" dirty="0" smtClean="0"/>
              <a:t>distributed</a:t>
            </a:r>
            <a:r>
              <a:rPr lang="en-US" dirty="0" smtClean="0"/>
              <a:t>, without a central coordinating server and capable of </a:t>
            </a:r>
            <a:r>
              <a:rPr lang="en-US" b="1" dirty="0" smtClean="0"/>
              <a:t>generic </a:t>
            </a:r>
            <a:r>
              <a:rPr lang="en-US" dirty="0" smtClean="0"/>
              <a:t>problem solving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1498</TotalTime>
  <Words>603</Words>
  <Application>Microsoft Office PowerPoint</Application>
  <PresentationFormat>On-screen Show (4:3)</PresentationFormat>
  <Paragraphs>171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Iskoola Pota</vt:lpstr>
      <vt:lpstr>Wingdings</vt:lpstr>
      <vt:lpstr>Retrospect</vt:lpstr>
      <vt:lpstr>PowerPoint Presentation</vt:lpstr>
      <vt:lpstr>Team</vt:lpstr>
      <vt:lpstr>Introduction</vt:lpstr>
      <vt:lpstr>Background </vt:lpstr>
      <vt:lpstr>Existing Systems</vt:lpstr>
      <vt:lpstr>Existing Systems</vt:lpstr>
      <vt:lpstr>Existing Systems</vt:lpstr>
      <vt:lpstr>Existing Systems</vt:lpstr>
      <vt:lpstr>Research Problem</vt:lpstr>
      <vt:lpstr>PowerPoint Presentation</vt:lpstr>
      <vt:lpstr>Objectives</vt:lpstr>
      <vt:lpstr>System Diagram</vt:lpstr>
      <vt:lpstr>Research Methodology</vt:lpstr>
      <vt:lpstr>Research Methodology</vt:lpstr>
      <vt:lpstr>Research Methodology</vt:lpstr>
      <vt:lpstr>Research Methodology</vt:lpstr>
      <vt:lpstr>Research Methodology</vt:lpstr>
      <vt:lpstr>Research Methodology</vt:lpstr>
      <vt:lpstr>Research Methodology</vt:lpstr>
      <vt:lpstr>Research Methodology</vt:lpstr>
      <vt:lpstr>Users &amp; Benefits </vt:lpstr>
      <vt:lpstr>Users &amp; Benefits </vt:lpstr>
      <vt:lpstr>Outcome to be expected</vt:lpstr>
      <vt:lpstr>Reference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DISTRIBUTED COMPUTING  FRAMEWORK</dc:title>
  <dc:creator>Fujitsu</dc:creator>
  <cp:lastModifiedBy>Prashan</cp:lastModifiedBy>
  <cp:revision>81</cp:revision>
  <dcterms:created xsi:type="dcterms:W3CDTF">2016-03-05T12:40:25Z</dcterms:created>
  <dcterms:modified xsi:type="dcterms:W3CDTF">2016-03-07T14:38:49Z</dcterms:modified>
</cp:coreProperties>
</file>