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31"/>
  </p:notesMasterIdLst>
  <p:sldIdLst>
    <p:sldId id="256" r:id="rId2"/>
    <p:sldId id="258" r:id="rId3"/>
    <p:sldId id="259" r:id="rId4"/>
    <p:sldId id="300" r:id="rId5"/>
    <p:sldId id="303" r:id="rId6"/>
    <p:sldId id="264" r:id="rId7"/>
    <p:sldId id="304" r:id="rId8"/>
    <p:sldId id="305" r:id="rId9"/>
    <p:sldId id="306" r:id="rId10"/>
    <p:sldId id="280" r:id="rId11"/>
    <p:sldId id="265" r:id="rId12"/>
    <p:sldId id="307" r:id="rId13"/>
    <p:sldId id="309" r:id="rId14"/>
    <p:sldId id="310" r:id="rId15"/>
    <p:sldId id="311" r:id="rId16"/>
    <p:sldId id="313" r:id="rId17"/>
    <p:sldId id="312" r:id="rId18"/>
    <p:sldId id="314" r:id="rId19"/>
    <p:sldId id="315" r:id="rId20"/>
    <p:sldId id="316" r:id="rId21"/>
    <p:sldId id="317" r:id="rId22"/>
    <p:sldId id="318" r:id="rId23"/>
    <p:sldId id="319" r:id="rId24"/>
    <p:sldId id="320" r:id="rId25"/>
    <p:sldId id="275" r:id="rId26"/>
    <p:sldId id="321" r:id="rId27"/>
    <p:sldId id="322" r:id="rId28"/>
    <p:sldId id="277" r:id="rId29"/>
    <p:sldId id="278" r:id="rId30"/>
  </p:sldIdLst>
  <p:sldSz cx="9144000" cy="5143500" type="screen16x9"/>
  <p:notesSz cx="6858000" cy="9144000"/>
  <p:embeddedFontLst>
    <p:embeddedFont>
      <p:font typeface="Open Sans" charset="0"/>
      <p:regular r:id="rId32"/>
      <p:bold r:id="rId33"/>
      <p:italic r:id="rId34"/>
      <p:boldItalic r:id="rId35"/>
    </p:embeddedFont>
    <p:embeddedFont>
      <p:font typeface="Oswald" charset="0"/>
      <p:regular r:id="rId36"/>
      <p:bold r:id="rId37"/>
    </p:embeddedFont>
    <p:embeddedFont>
      <p:font typeface="Montserrat" charset="0"/>
      <p:regular r:id="rId38"/>
      <p:bold r:id="rId39"/>
      <p:italic r:id="rId40"/>
      <p:boldItalic r:id="rId41"/>
    </p:embeddedFont>
    <p:embeddedFont>
      <p:font typeface="Calibri"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CEB559A-2EB9-4E26-9EFD-AD142CEFACD2}">
  <a:tblStyle styleId="{0CEB559A-2EB9-4E26-9EFD-AD142CEFAC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3060" autoAdjust="0"/>
  </p:normalViewPr>
  <p:slideViewPr>
    <p:cSldViewPr>
      <p:cViewPr>
        <p:scale>
          <a:sx n="75" d="100"/>
          <a:sy n="75" d="100"/>
        </p:scale>
        <p:origin x="-1242" y="-3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657638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4"/>
        <p:cNvGrpSpPr/>
        <p:nvPr/>
      </p:nvGrpSpPr>
      <p:grpSpPr>
        <a:xfrm>
          <a:off x="0" y="0"/>
          <a:ext cx="0" cy="0"/>
          <a:chOff x="0" y="0"/>
          <a:chExt cx="0" cy="0"/>
        </a:xfrm>
      </p:grpSpPr>
      <p:sp>
        <p:nvSpPr>
          <p:cNvPr id="2925" name="Google Shape;2925;g9ac7ea12a4_0_26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6" name="Google Shape;2926;g9ac7ea12a4_0_2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9ac7ea12a4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9ac7ea12a4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9aae1a292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9aae1a29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9aae1a292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9aae1a29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9aae1a292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9aae1a29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9aae1a292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9aae1a29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9aae1a292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9aae1a29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9aae1a292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9aae1a29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9aae1a292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9aae1a29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9aae1a292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9aae1a29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9aae1a29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9aae1a29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9aae1a292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9aae1a29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9aae1a292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9aae1a29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9aae1a292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9aae1a29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9aae1a292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9aae1a29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9aae1a292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9aae1a29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4"/>
        <p:cNvGrpSpPr/>
        <p:nvPr/>
      </p:nvGrpSpPr>
      <p:grpSpPr>
        <a:xfrm>
          <a:off x="0" y="0"/>
          <a:ext cx="0" cy="0"/>
          <a:chOff x="0" y="0"/>
          <a:chExt cx="0" cy="0"/>
        </a:xfrm>
      </p:grpSpPr>
      <p:sp>
        <p:nvSpPr>
          <p:cNvPr id="2655" name="Google Shape;2655;g9ac7ea12a4_0_2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6" name="Google Shape;2656;g9ac7ea12a4_0_2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9aae1a292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9aae1a29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9aae1a292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9aae1a29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8"/>
        <p:cNvGrpSpPr/>
        <p:nvPr/>
      </p:nvGrpSpPr>
      <p:grpSpPr>
        <a:xfrm>
          <a:off x="0" y="0"/>
          <a:ext cx="0" cy="0"/>
          <a:chOff x="0" y="0"/>
          <a:chExt cx="0" cy="0"/>
        </a:xfrm>
      </p:grpSpPr>
      <p:sp>
        <p:nvSpPr>
          <p:cNvPr id="2739" name="Google Shape;2739;g9aae1a292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0" name="Google Shape;2740;g9aae1a292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9"/>
        <p:cNvGrpSpPr/>
        <p:nvPr/>
      </p:nvGrpSpPr>
      <p:grpSpPr>
        <a:xfrm>
          <a:off x="0" y="0"/>
          <a:ext cx="0" cy="0"/>
          <a:chOff x="0" y="0"/>
          <a:chExt cx="0" cy="0"/>
        </a:xfrm>
      </p:grpSpPr>
      <p:sp>
        <p:nvSpPr>
          <p:cNvPr id="2750" name="Google Shape;2750;g9aae1a292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1" name="Google Shape;2751;g9aae1a292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9e46f12aa4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9e46f12aa4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9aae1a292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9aae1a29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9aae1a292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9aae1a29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9ac7ea12a4_0_5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9ac7ea12a4_0_5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9aae1a292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9aae1a29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9aae1a292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9aae1a29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9aae1a292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9aae1a29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246900" y="1246900"/>
            <a:ext cx="6627000" cy="396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785350" y="1445950"/>
            <a:ext cx="5573400" cy="19947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905775" y="3489900"/>
            <a:ext cx="5332500" cy="35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2800"/>
              <a:buNone/>
              <a:defRPr sz="1600">
                <a:solidFill>
                  <a:schemeClr val="l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rot="5400000">
            <a:off x="-383312" y="807450"/>
            <a:ext cx="1904100" cy="289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8100000">
            <a:off x="417164" y="2095270"/>
            <a:ext cx="303773" cy="303773"/>
          </a:xfrm>
          <a:prstGeom prst="plus">
            <a:avLst>
              <a:gd name="adj" fmla="val 355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480672" y="4589052"/>
            <a:ext cx="4182751" cy="402045"/>
            <a:chOff x="-79178" y="4632327"/>
            <a:chExt cx="4182751" cy="402045"/>
          </a:xfrm>
        </p:grpSpPr>
        <p:sp>
          <p:nvSpPr>
            <p:cNvPr id="15" name="Google Shape;15;p2"/>
            <p:cNvSpPr/>
            <p:nvPr/>
          </p:nvSpPr>
          <p:spPr>
            <a:xfrm rot="10800000">
              <a:off x="192473" y="463831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a:off x="-79178" y="463831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a:off x="192473" y="4926373"/>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a:off x="-79178" y="4926373"/>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a:off x="735773" y="463489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a:off x="464122" y="463489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735773" y="4922948"/>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464122" y="4922948"/>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1279073" y="4636602"/>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1007422" y="4636602"/>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1279073" y="492466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800000">
              <a:off x="1007422" y="492466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1822373" y="4633177"/>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10800000">
              <a:off x="1550722" y="4633177"/>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10800000">
              <a:off x="1822373" y="492123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0800000">
              <a:off x="1550722" y="492123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10800000">
              <a:off x="2365673" y="463746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0800000">
              <a:off x="2094022" y="463746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2365673" y="4925523"/>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800000">
              <a:off x="2094022" y="4925523"/>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0800000">
              <a:off x="2908973" y="463404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2637322" y="463404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a:off x="2908973" y="4922098"/>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a:off x="2637322" y="4922098"/>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10800000">
              <a:off x="3452273" y="4635752"/>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10800000">
              <a:off x="3180622" y="4635752"/>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10800000">
              <a:off x="3452273" y="492381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10800000">
              <a:off x="3180622" y="492381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a:off x="3995573" y="4632327"/>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a:off x="3723922" y="4632327"/>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a:off x="3995573" y="492038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3723922" y="492038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2"/>
          <p:cNvGrpSpPr/>
          <p:nvPr/>
        </p:nvGrpSpPr>
        <p:grpSpPr>
          <a:xfrm>
            <a:off x="2469022" y="152402"/>
            <a:ext cx="4182751" cy="402045"/>
            <a:chOff x="-79178" y="4632327"/>
            <a:chExt cx="4182751" cy="402045"/>
          </a:xfrm>
        </p:grpSpPr>
        <p:sp>
          <p:nvSpPr>
            <p:cNvPr id="48" name="Google Shape;48;p2"/>
            <p:cNvSpPr/>
            <p:nvPr/>
          </p:nvSpPr>
          <p:spPr>
            <a:xfrm rot="10800000">
              <a:off x="192473" y="4638315"/>
              <a:ext cx="108000" cy="1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a:off x="-79178" y="4638315"/>
              <a:ext cx="108000" cy="1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10800000">
              <a:off x="192473" y="4926373"/>
              <a:ext cx="108000" cy="1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10800000">
              <a:off x="-79178" y="4926373"/>
              <a:ext cx="108000" cy="1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10800000">
              <a:off x="735773" y="4634890"/>
              <a:ext cx="108000" cy="1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10800000">
              <a:off x="464122" y="4634890"/>
              <a:ext cx="108000" cy="1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10800000">
              <a:off x="735773" y="4922948"/>
              <a:ext cx="108000" cy="1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10800000">
              <a:off x="464122" y="4922948"/>
              <a:ext cx="108000" cy="1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10800000">
              <a:off x="1279073" y="4636602"/>
              <a:ext cx="108000" cy="1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10800000">
              <a:off x="1007422" y="4636602"/>
              <a:ext cx="108000" cy="1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10800000">
              <a:off x="1279073" y="4924660"/>
              <a:ext cx="108000" cy="1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007422" y="4924660"/>
              <a:ext cx="108000" cy="1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a:off x="1822373" y="4633177"/>
              <a:ext cx="108000" cy="1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10800000">
              <a:off x="1550722" y="4633177"/>
              <a:ext cx="108000" cy="1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10800000">
              <a:off x="1822373" y="4921235"/>
              <a:ext cx="108000" cy="1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0800000">
              <a:off x="1550722" y="4921235"/>
              <a:ext cx="108000" cy="1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10800000">
              <a:off x="2365673" y="4637465"/>
              <a:ext cx="108000" cy="1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10800000">
              <a:off x="2094022" y="4637465"/>
              <a:ext cx="108000" cy="1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10800000">
              <a:off x="2365673" y="4925523"/>
              <a:ext cx="108000" cy="1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0800000">
              <a:off x="2094022" y="4925523"/>
              <a:ext cx="108000" cy="1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0800000">
              <a:off x="2908973" y="4634040"/>
              <a:ext cx="108000" cy="1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10800000">
              <a:off x="2637322" y="4634040"/>
              <a:ext cx="108000" cy="1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10800000">
              <a:off x="2908973" y="4922098"/>
              <a:ext cx="108000" cy="1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10800000">
              <a:off x="2637322" y="4922098"/>
              <a:ext cx="108000" cy="1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10800000">
              <a:off x="3452273" y="4635752"/>
              <a:ext cx="108000" cy="1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3180622" y="4635752"/>
              <a:ext cx="108000" cy="1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10800000">
              <a:off x="3452273" y="4923810"/>
              <a:ext cx="108000" cy="1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10800000">
              <a:off x="3180622" y="4923810"/>
              <a:ext cx="108000" cy="1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10800000">
              <a:off x="3995573" y="4632327"/>
              <a:ext cx="108000" cy="1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10800000">
              <a:off x="3723922" y="4632327"/>
              <a:ext cx="108000" cy="1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10800000">
              <a:off x="3995573" y="4920385"/>
              <a:ext cx="108000" cy="1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10800000">
              <a:off x="3723922" y="4920385"/>
              <a:ext cx="108000" cy="10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2"/>
          <p:cNvSpPr/>
          <p:nvPr/>
        </p:nvSpPr>
        <p:spPr>
          <a:xfrm rot="-5400000">
            <a:off x="7623313" y="4042080"/>
            <a:ext cx="1904100" cy="289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2700000">
            <a:off x="8423164" y="2732612"/>
            <a:ext cx="303773" cy="303773"/>
          </a:xfrm>
          <a:prstGeom prst="plus">
            <a:avLst>
              <a:gd name="adj" fmla="val 3557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2700000">
            <a:off x="8423164" y="2341930"/>
            <a:ext cx="303773" cy="303773"/>
          </a:xfrm>
          <a:prstGeom prst="plus">
            <a:avLst>
              <a:gd name="adj" fmla="val 3557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8100000">
            <a:off x="417164" y="2493027"/>
            <a:ext cx="303773" cy="303773"/>
          </a:xfrm>
          <a:prstGeom prst="plus">
            <a:avLst>
              <a:gd name="adj" fmla="val 355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589"/>
        <p:cNvGrpSpPr/>
        <p:nvPr/>
      </p:nvGrpSpPr>
      <p:grpSpPr>
        <a:xfrm>
          <a:off x="0" y="0"/>
          <a:ext cx="0" cy="0"/>
          <a:chOff x="0" y="0"/>
          <a:chExt cx="0" cy="0"/>
        </a:xfrm>
      </p:grpSpPr>
      <p:sp>
        <p:nvSpPr>
          <p:cNvPr id="590" name="Google Shape;590;p23"/>
          <p:cNvSpPr/>
          <p:nvPr/>
        </p:nvSpPr>
        <p:spPr>
          <a:xfrm>
            <a:off x="445375" y="-110100"/>
            <a:ext cx="3935700" cy="4534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3"/>
          <p:cNvSpPr txBox="1">
            <a:spLocks noGrp="1"/>
          </p:cNvSpPr>
          <p:nvPr>
            <p:ph type="title"/>
          </p:nvPr>
        </p:nvSpPr>
        <p:spPr>
          <a:xfrm>
            <a:off x="894975" y="823125"/>
            <a:ext cx="2659500" cy="692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92" name="Google Shape;592;p23"/>
          <p:cNvSpPr txBox="1"/>
          <p:nvPr/>
        </p:nvSpPr>
        <p:spPr>
          <a:xfrm>
            <a:off x="901075" y="3058475"/>
            <a:ext cx="3351000" cy="676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100">
                <a:solidFill>
                  <a:schemeClr val="accent1"/>
                </a:solidFill>
                <a:latin typeface="Montserrat"/>
                <a:ea typeface="Montserrat"/>
                <a:cs typeface="Montserrat"/>
                <a:sym typeface="Montserrat"/>
              </a:rPr>
              <a:t>CREDITS: This presentation template was created by </a:t>
            </a:r>
            <a:r>
              <a:rPr lang="en" sz="1100" b="1">
                <a:solidFill>
                  <a:schemeClr val="accent1"/>
                </a:solidFill>
                <a:uFill>
                  <a:noFill/>
                </a:uFill>
                <a:latin typeface="Montserrat"/>
                <a:ea typeface="Montserrat"/>
                <a:cs typeface="Montserrat"/>
                <a:sym typeface="Montserrat"/>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100">
                <a:solidFill>
                  <a:schemeClr val="accent1"/>
                </a:solidFill>
                <a:latin typeface="Montserrat"/>
                <a:ea typeface="Montserrat"/>
                <a:cs typeface="Montserrat"/>
                <a:sym typeface="Montserrat"/>
              </a:rPr>
              <a:t>, including icons by </a:t>
            </a:r>
            <a:r>
              <a:rPr lang="en" sz="1100" b="1">
                <a:solidFill>
                  <a:schemeClr val="accent1"/>
                </a:solidFill>
                <a:uFill>
                  <a:noFill/>
                </a:uFill>
                <a:latin typeface="Montserrat"/>
                <a:ea typeface="Montserrat"/>
                <a:cs typeface="Montserrat"/>
                <a:sym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100">
                <a:solidFill>
                  <a:schemeClr val="accent1"/>
                </a:solidFill>
                <a:latin typeface="Montserrat"/>
                <a:ea typeface="Montserrat"/>
                <a:cs typeface="Montserrat"/>
                <a:sym typeface="Montserrat"/>
              </a:rPr>
              <a:t>, infographics &amp; images by </a:t>
            </a:r>
            <a:r>
              <a:rPr lang="en" sz="1100" b="1">
                <a:solidFill>
                  <a:schemeClr val="accent1"/>
                </a:solidFill>
                <a:uFill>
                  <a:noFill/>
                </a:uFill>
                <a:latin typeface="Montserrat"/>
                <a:ea typeface="Montserrat"/>
                <a:cs typeface="Montserrat"/>
                <a:sym typeface="Montserra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100" b="1">
              <a:solidFill>
                <a:schemeClr val="accent1"/>
              </a:solidFill>
              <a:latin typeface="Montserrat"/>
              <a:ea typeface="Montserrat"/>
              <a:cs typeface="Montserrat"/>
              <a:sym typeface="Montserrat"/>
            </a:endParaRPr>
          </a:p>
        </p:txBody>
      </p:sp>
      <p:sp>
        <p:nvSpPr>
          <p:cNvPr id="593" name="Google Shape;593;p23"/>
          <p:cNvSpPr txBox="1">
            <a:spLocks noGrp="1"/>
          </p:cNvSpPr>
          <p:nvPr>
            <p:ph type="subTitle" idx="1"/>
          </p:nvPr>
        </p:nvSpPr>
        <p:spPr>
          <a:xfrm>
            <a:off x="901075" y="3678775"/>
            <a:ext cx="3024300" cy="357600"/>
          </a:xfrm>
          <a:prstGeom prst="rect">
            <a:avLst/>
          </a:prstGeom>
        </p:spPr>
        <p:txBody>
          <a:bodyPr spcFirstLastPara="1" wrap="square" lIns="91425" tIns="91425" rIns="91425" bIns="91425" anchor="t" anchorCtr="0">
            <a:noAutofit/>
          </a:bodyPr>
          <a:lstStyle>
            <a:lvl1pPr lvl="0" rtl="0">
              <a:spcBef>
                <a:spcPts val="0"/>
              </a:spcBef>
              <a:spcAft>
                <a:spcPts val="0"/>
              </a:spcAft>
              <a:buSzPts val="1100"/>
              <a:buNone/>
              <a:defRPr sz="1100">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4" name="Google Shape;594;p23"/>
          <p:cNvSpPr txBox="1">
            <a:spLocks noGrp="1"/>
          </p:cNvSpPr>
          <p:nvPr>
            <p:ph type="subTitle" idx="2"/>
          </p:nvPr>
        </p:nvSpPr>
        <p:spPr>
          <a:xfrm>
            <a:off x="901075" y="1444825"/>
            <a:ext cx="3395400" cy="986400"/>
          </a:xfrm>
          <a:prstGeom prst="rect">
            <a:avLst/>
          </a:prstGeom>
        </p:spPr>
        <p:txBody>
          <a:bodyPr spcFirstLastPara="1" wrap="square" lIns="91425" tIns="91425" rIns="91425" bIns="91425" anchor="t" anchorCtr="0">
            <a:noAutofit/>
          </a:bodyPr>
          <a:lstStyle>
            <a:lvl1pPr lvl="0" rtl="0">
              <a:spcBef>
                <a:spcPts val="0"/>
              </a:spcBef>
              <a:spcAft>
                <a:spcPts val="0"/>
              </a:spcAft>
              <a:buSzPts val="1100"/>
              <a:buNone/>
              <a:defRPr>
                <a:latin typeface="Open Sans"/>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5" name="Google Shape;595;p23"/>
          <p:cNvSpPr/>
          <p:nvPr/>
        </p:nvSpPr>
        <p:spPr>
          <a:xfrm>
            <a:off x="7581005" y="272500"/>
            <a:ext cx="1563000" cy="211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3"/>
          <p:cNvSpPr/>
          <p:nvPr/>
        </p:nvSpPr>
        <p:spPr>
          <a:xfrm rot="2700000">
            <a:off x="6837897" y="260079"/>
            <a:ext cx="236739" cy="236739"/>
          </a:xfrm>
          <a:prstGeom prst="plus">
            <a:avLst>
              <a:gd name="adj" fmla="val 3557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3"/>
          <p:cNvSpPr/>
          <p:nvPr/>
        </p:nvSpPr>
        <p:spPr>
          <a:xfrm rot="2700000">
            <a:off x="7130006" y="260079"/>
            <a:ext cx="236739" cy="236739"/>
          </a:xfrm>
          <a:prstGeom prst="plus">
            <a:avLst>
              <a:gd name="adj" fmla="val 3557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list 2">
  <p:cSld name="CUSTOM_6">
    <p:spTree>
      <p:nvGrpSpPr>
        <p:cNvPr id="1" name="Shape 600"/>
        <p:cNvGrpSpPr/>
        <p:nvPr/>
      </p:nvGrpSpPr>
      <p:grpSpPr>
        <a:xfrm>
          <a:off x="0" y="0"/>
          <a:ext cx="0" cy="0"/>
          <a:chOff x="0" y="0"/>
          <a:chExt cx="0" cy="0"/>
        </a:xfrm>
      </p:grpSpPr>
      <p:sp>
        <p:nvSpPr>
          <p:cNvPr id="601" name="Google Shape;601;p25"/>
          <p:cNvSpPr/>
          <p:nvPr/>
        </p:nvSpPr>
        <p:spPr>
          <a:xfrm>
            <a:off x="-191275" y="1767950"/>
            <a:ext cx="7545300" cy="1883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5"/>
          <p:cNvSpPr txBox="1">
            <a:spLocks noGrp="1"/>
          </p:cNvSpPr>
          <p:nvPr>
            <p:ph type="title"/>
          </p:nvPr>
        </p:nvSpPr>
        <p:spPr>
          <a:xfrm>
            <a:off x="720000" y="570550"/>
            <a:ext cx="4536900" cy="570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a:endParaRPr/>
          </a:p>
        </p:txBody>
      </p:sp>
      <p:sp>
        <p:nvSpPr>
          <p:cNvPr id="603" name="Google Shape;603;p25"/>
          <p:cNvSpPr txBox="1">
            <a:spLocks noGrp="1"/>
          </p:cNvSpPr>
          <p:nvPr>
            <p:ph type="body" idx="1"/>
          </p:nvPr>
        </p:nvSpPr>
        <p:spPr>
          <a:xfrm>
            <a:off x="1819200" y="2422100"/>
            <a:ext cx="5536500" cy="1031400"/>
          </a:xfrm>
          <a:prstGeom prst="rect">
            <a:avLst/>
          </a:prstGeom>
        </p:spPr>
        <p:txBody>
          <a:bodyPr spcFirstLastPara="1" wrap="square" lIns="91425" tIns="91425" rIns="91425" bIns="91425" anchor="t" anchorCtr="0">
            <a:noAutofit/>
          </a:bodyPr>
          <a:lstStyle>
            <a:lvl1pPr marL="457200" marR="50800" lvl="0" indent="-317500" rtl="0">
              <a:lnSpc>
                <a:spcPct val="166000"/>
              </a:lnSpc>
              <a:spcBef>
                <a:spcPts val="0"/>
              </a:spcBef>
              <a:spcAft>
                <a:spcPts val="0"/>
              </a:spcAft>
              <a:buSzPts val="1400"/>
              <a:buChar char="●"/>
              <a:defRPr sz="12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04" name="Google Shape;604;p25"/>
          <p:cNvSpPr txBox="1">
            <a:spLocks noGrp="1"/>
          </p:cNvSpPr>
          <p:nvPr>
            <p:ph type="subTitle" idx="2"/>
          </p:nvPr>
        </p:nvSpPr>
        <p:spPr>
          <a:xfrm>
            <a:off x="1819200" y="1959200"/>
            <a:ext cx="3027300" cy="462900"/>
          </a:xfrm>
          <a:prstGeom prst="rect">
            <a:avLst/>
          </a:prstGeom>
        </p:spPr>
        <p:txBody>
          <a:bodyPr spcFirstLastPara="1" wrap="square" lIns="91425" tIns="91425" rIns="91425" bIns="91425" anchor="t" anchorCtr="0">
            <a:noAutofit/>
          </a:bodyPr>
          <a:lstStyle>
            <a:lvl1pPr lvl="0">
              <a:spcBef>
                <a:spcPts val="0"/>
              </a:spcBef>
              <a:spcAft>
                <a:spcPts val="0"/>
              </a:spcAft>
              <a:buSzPts val="2000"/>
              <a:buFont typeface="Oswald"/>
              <a:buNone/>
              <a:defRPr sz="2000" b="1">
                <a:latin typeface="Oswald"/>
                <a:ea typeface="Oswald"/>
                <a:cs typeface="Oswald"/>
                <a:sym typeface="Oswald"/>
              </a:defRPr>
            </a:lvl1pPr>
            <a:lvl2pPr lvl="1">
              <a:spcBef>
                <a:spcPts val="0"/>
              </a:spcBef>
              <a:spcAft>
                <a:spcPts val="0"/>
              </a:spcAft>
              <a:buSzPts val="2000"/>
              <a:buFont typeface="Oswald"/>
              <a:buNone/>
              <a:defRPr sz="2000" b="1">
                <a:latin typeface="Oswald"/>
                <a:ea typeface="Oswald"/>
                <a:cs typeface="Oswald"/>
                <a:sym typeface="Oswald"/>
              </a:defRPr>
            </a:lvl2pPr>
            <a:lvl3pPr lvl="2">
              <a:spcBef>
                <a:spcPts val="0"/>
              </a:spcBef>
              <a:spcAft>
                <a:spcPts val="0"/>
              </a:spcAft>
              <a:buSzPts val="2000"/>
              <a:buFont typeface="Oswald"/>
              <a:buNone/>
              <a:defRPr sz="2000" b="1">
                <a:latin typeface="Oswald"/>
                <a:ea typeface="Oswald"/>
                <a:cs typeface="Oswald"/>
                <a:sym typeface="Oswald"/>
              </a:defRPr>
            </a:lvl3pPr>
            <a:lvl4pPr lvl="3">
              <a:spcBef>
                <a:spcPts val="0"/>
              </a:spcBef>
              <a:spcAft>
                <a:spcPts val="0"/>
              </a:spcAft>
              <a:buSzPts val="2000"/>
              <a:buFont typeface="Oswald"/>
              <a:buNone/>
              <a:defRPr sz="2000" b="1">
                <a:latin typeface="Oswald"/>
                <a:ea typeface="Oswald"/>
                <a:cs typeface="Oswald"/>
                <a:sym typeface="Oswald"/>
              </a:defRPr>
            </a:lvl4pPr>
            <a:lvl5pPr lvl="4">
              <a:spcBef>
                <a:spcPts val="0"/>
              </a:spcBef>
              <a:spcAft>
                <a:spcPts val="0"/>
              </a:spcAft>
              <a:buSzPts val="2000"/>
              <a:buFont typeface="Oswald"/>
              <a:buNone/>
              <a:defRPr sz="2000" b="1">
                <a:latin typeface="Oswald"/>
                <a:ea typeface="Oswald"/>
                <a:cs typeface="Oswald"/>
                <a:sym typeface="Oswald"/>
              </a:defRPr>
            </a:lvl5pPr>
            <a:lvl6pPr lvl="5">
              <a:spcBef>
                <a:spcPts val="0"/>
              </a:spcBef>
              <a:spcAft>
                <a:spcPts val="0"/>
              </a:spcAft>
              <a:buSzPts val="2000"/>
              <a:buFont typeface="Oswald"/>
              <a:buNone/>
              <a:defRPr sz="2000" b="1">
                <a:latin typeface="Oswald"/>
                <a:ea typeface="Oswald"/>
                <a:cs typeface="Oswald"/>
                <a:sym typeface="Oswald"/>
              </a:defRPr>
            </a:lvl6pPr>
            <a:lvl7pPr lvl="6">
              <a:spcBef>
                <a:spcPts val="0"/>
              </a:spcBef>
              <a:spcAft>
                <a:spcPts val="0"/>
              </a:spcAft>
              <a:buSzPts val="2000"/>
              <a:buFont typeface="Oswald"/>
              <a:buNone/>
              <a:defRPr sz="2000" b="1">
                <a:latin typeface="Oswald"/>
                <a:ea typeface="Oswald"/>
                <a:cs typeface="Oswald"/>
                <a:sym typeface="Oswald"/>
              </a:defRPr>
            </a:lvl7pPr>
            <a:lvl8pPr lvl="7">
              <a:spcBef>
                <a:spcPts val="0"/>
              </a:spcBef>
              <a:spcAft>
                <a:spcPts val="0"/>
              </a:spcAft>
              <a:buSzPts val="2000"/>
              <a:buFont typeface="Oswald"/>
              <a:buNone/>
              <a:defRPr sz="2000" b="1">
                <a:latin typeface="Oswald"/>
                <a:ea typeface="Oswald"/>
                <a:cs typeface="Oswald"/>
                <a:sym typeface="Oswald"/>
              </a:defRPr>
            </a:lvl8pPr>
            <a:lvl9pPr lvl="8">
              <a:spcBef>
                <a:spcPts val="0"/>
              </a:spcBef>
              <a:spcAft>
                <a:spcPts val="0"/>
              </a:spcAft>
              <a:buSzPts val="2000"/>
              <a:buFont typeface="Oswald"/>
              <a:buNone/>
              <a:defRPr sz="2000" b="1">
                <a:latin typeface="Oswald"/>
                <a:ea typeface="Oswald"/>
                <a:cs typeface="Oswald"/>
                <a:sym typeface="Oswald"/>
              </a:defRPr>
            </a:lvl9pPr>
          </a:lstStyle>
          <a:p>
            <a:endParaRPr/>
          </a:p>
        </p:txBody>
      </p:sp>
      <p:sp>
        <p:nvSpPr>
          <p:cNvPr id="605" name="Google Shape;605;p25"/>
          <p:cNvSpPr/>
          <p:nvPr/>
        </p:nvSpPr>
        <p:spPr>
          <a:xfrm>
            <a:off x="7954375" y="-224475"/>
            <a:ext cx="1525500" cy="1525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5"/>
          <p:cNvSpPr/>
          <p:nvPr/>
        </p:nvSpPr>
        <p:spPr>
          <a:xfrm rot="5400000">
            <a:off x="7653104" y="4101600"/>
            <a:ext cx="1835100" cy="24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5"/>
          <p:cNvSpPr/>
          <p:nvPr/>
        </p:nvSpPr>
        <p:spPr>
          <a:xfrm rot="8100000">
            <a:off x="8431708" y="2435954"/>
            <a:ext cx="277893" cy="277893"/>
          </a:xfrm>
          <a:prstGeom prst="plus">
            <a:avLst>
              <a:gd name="adj" fmla="val 3557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5"/>
          <p:cNvSpPr/>
          <p:nvPr/>
        </p:nvSpPr>
        <p:spPr>
          <a:xfrm rot="8100000">
            <a:off x="8431708" y="2778917"/>
            <a:ext cx="277893" cy="277893"/>
          </a:xfrm>
          <a:prstGeom prst="plus">
            <a:avLst>
              <a:gd name="adj" fmla="val 3557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5"/>
          <p:cNvSpPr/>
          <p:nvPr/>
        </p:nvSpPr>
        <p:spPr>
          <a:xfrm>
            <a:off x="-361400" y="4161625"/>
            <a:ext cx="1460700" cy="1460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620"/>
        <p:cNvGrpSpPr/>
        <p:nvPr/>
      </p:nvGrpSpPr>
      <p:grpSpPr>
        <a:xfrm>
          <a:off x="0" y="0"/>
          <a:ext cx="0" cy="0"/>
          <a:chOff x="0" y="0"/>
          <a:chExt cx="0" cy="0"/>
        </a:xfrm>
      </p:grpSpPr>
      <p:sp>
        <p:nvSpPr>
          <p:cNvPr id="621" name="Google Shape;621;p27"/>
          <p:cNvSpPr/>
          <p:nvPr/>
        </p:nvSpPr>
        <p:spPr>
          <a:xfrm rot="5400000">
            <a:off x="-383312" y="807450"/>
            <a:ext cx="1904100" cy="289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rot="8100000">
            <a:off x="417164" y="2095270"/>
            <a:ext cx="303773" cy="303773"/>
          </a:xfrm>
          <a:prstGeom prst="plus">
            <a:avLst>
              <a:gd name="adj" fmla="val 3557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rot="8100000">
            <a:off x="417164" y="2493027"/>
            <a:ext cx="303773" cy="303773"/>
          </a:xfrm>
          <a:prstGeom prst="plus">
            <a:avLst>
              <a:gd name="adj" fmla="val 3557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rot="5400000">
            <a:off x="7622588" y="807450"/>
            <a:ext cx="1904100" cy="289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rot="8100000">
            <a:off x="8423064" y="2095270"/>
            <a:ext cx="303773" cy="303773"/>
          </a:xfrm>
          <a:prstGeom prst="plus">
            <a:avLst>
              <a:gd name="adj" fmla="val 3557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rot="8100000">
            <a:off x="8423064" y="2493027"/>
            <a:ext cx="303773" cy="303773"/>
          </a:xfrm>
          <a:prstGeom prst="plus">
            <a:avLst>
              <a:gd name="adj" fmla="val 3557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7" name="Google Shape;627;p27"/>
          <p:cNvGrpSpPr/>
          <p:nvPr/>
        </p:nvGrpSpPr>
        <p:grpSpPr>
          <a:xfrm>
            <a:off x="2480622" y="4633877"/>
            <a:ext cx="4182751" cy="402045"/>
            <a:chOff x="-79178" y="4632327"/>
            <a:chExt cx="4182751" cy="402045"/>
          </a:xfrm>
        </p:grpSpPr>
        <p:sp>
          <p:nvSpPr>
            <p:cNvPr id="628" name="Google Shape;628;p27"/>
            <p:cNvSpPr/>
            <p:nvPr/>
          </p:nvSpPr>
          <p:spPr>
            <a:xfrm rot="10800000">
              <a:off x="192473" y="4638315"/>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rot="10800000">
              <a:off x="-79178" y="4638315"/>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rot="10800000">
              <a:off x="192473" y="4926373"/>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rot="10800000">
              <a:off x="-79178" y="4926373"/>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rot="10800000">
              <a:off x="735773" y="4634890"/>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rot="10800000">
              <a:off x="464122" y="4634890"/>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rot="10800000">
              <a:off x="735773" y="4922948"/>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rot="10800000">
              <a:off x="464122" y="4922948"/>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rot="10800000">
              <a:off x="1279073" y="4636602"/>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rot="10800000">
              <a:off x="1007422" y="4636602"/>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rot="10800000">
              <a:off x="1279073" y="4924660"/>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rot="10800000">
              <a:off x="1007422" y="4924660"/>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rot="10800000">
              <a:off x="1822373" y="4633177"/>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rot="10800000">
              <a:off x="1550722" y="4633177"/>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rot="10800000">
              <a:off x="1822373" y="4921235"/>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rot="10800000">
              <a:off x="1550722" y="4921235"/>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rot="10800000">
              <a:off x="2365673" y="4637465"/>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rot="10800000">
              <a:off x="2094022" y="4637465"/>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rot="10800000">
              <a:off x="2365673" y="4925523"/>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rot="10800000">
              <a:off x="2094022" y="4925523"/>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rot="10800000">
              <a:off x="2908973" y="4634040"/>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rot="10800000">
              <a:off x="2637322" y="4634040"/>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rot="10800000">
              <a:off x="2908973" y="4922098"/>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rot="10800000">
              <a:off x="2637322" y="4922098"/>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rot="10800000">
              <a:off x="3452273" y="4635752"/>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rot="10800000">
              <a:off x="3180622" y="4635752"/>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rot="10800000">
              <a:off x="3452273" y="4923810"/>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rot="10800000">
              <a:off x="3180622" y="4923810"/>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rot="10800000">
              <a:off x="3995573" y="4632327"/>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rot="10800000">
              <a:off x="3723922" y="4632327"/>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rot="10800000">
              <a:off x="3995573" y="4920385"/>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rot="10800000">
              <a:off x="3723922" y="4920385"/>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4">
    <p:spTree>
      <p:nvGrpSpPr>
        <p:cNvPr id="1" name="Shape 660"/>
        <p:cNvGrpSpPr/>
        <p:nvPr/>
      </p:nvGrpSpPr>
      <p:grpSpPr>
        <a:xfrm>
          <a:off x="0" y="0"/>
          <a:ext cx="0" cy="0"/>
          <a:chOff x="0" y="0"/>
          <a:chExt cx="0" cy="0"/>
        </a:xfrm>
      </p:grpSpPr>
      <p:sp>
        <p:nvSpPr>
          <p:cNvPr id="661" name="Google Shape;661;p28"/>
          <p:cNvSpPr/>
          <p:nvPr/>
        </p:nvSpPr>
        <p:spPr>
          <a:xfrm>
            <a:off x="7943750" y="3658401"/>
            <a:ext cx="1563000" cy="211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8"/>
          <p:cNvSpPr/>
          <p:nvPr/>
        </p:nvSpPr>
        <p:spPr>
          <a:xfrm rot="2700000">
            <a:off x="7250217" y="3645979"/>
            <a:ext cx="236739" cy="236739"/>
          </a:xfrm>
          <a:prstGeom prst="plus">
            <a:avLst>
              <a:gd name="adj" fmla="val 3557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8"/>
          <p:cNvSpPr/>
          <p:nvPr/>
        </p:nvSpPr>
        <p:spPr>
          <a:xfrm rot="2700000">
            <a:off x="7542326" y="3645979"/>
            <a:ext cx="236739" cy="236739"/>
          </a:xfrm>
          <a:prstGeom prst="plus">
            <a:avLst>
              <a:gd name="adj" fmla="val 3557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4" name="Google Shape;664;p28"/>
          <p:cNvGrpSpPr/>
          <p:nvPr/>
        </p:nvGrpSpPr>
        <p:grpSpPr>
          <a:xfrm rot="10800000">
            <a:off x="2480625" y="283675"/>
            <a:ext cx="4182751" cy="402045"/>
            <a:chOff x="-79178" y="4632327"/>
            <a:chExt cx="4182751" cy="402045"/>
          </a:xfrm>
        </p:grpSpPr>
        <p:sp>
          <p:nvSpPr>
            <p:cNvPr id="665" name="Google Shape;665;p28"/>
            <p:cNvSpPr/>
            <p:nvPr/>
          </p:nvSpPr>
          <p:spPr>
            <a:xfrm rot="10800000">
              <a:off x="192473" y="463831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8"/>
            <p:cNvSpPr/>
            <p:nvPr/>
          </p:nvSpPr>
          <p:spPr>
            <a:xfrm rot="10800000">
              <a:off x="-79178" y="463831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8"/>
            <p:cNvSpPr/>
            <p:nvPr/>
          </p:nvSpPr>
          <p:spPr>
            <a:xfrm rot="10800000">
              <a:off x="192473" y="4926373"/>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8"/>
            <p:cNvSpPr/>
            <p:nvPr/>
          </p:nvSpPr>
          <p:spPr>
            <a:xfrm rot="10800000">
              <a:off x="-79178" y="4926373"/>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8"/>
            <p:cNvSpPr/>
            <p:nvPr/>
          </p:nvSpPr>
          <p:spPr>
            <a:xfrm rot="10800000">
              <a:off x="735773" y="463489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8"/>
            <p:cNvSpPr/>
            <p:nvPr/>
          </p:nvSpPr>
          <p:spPr>
            <a:xfrm rot="10800000">
              <a:off x="464122" y="463489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rot="10800000">
              <a:off x="735773" y="4922948"/>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rot="10800000">
              <a:off x="464122" y="4922948"/>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8"/>
            <p:cNvSpPr/>
            <p:nvPr/>
          </p:nvSpPr>
          <p:spPr>
            <a:xfrm rot="10800000">
              <a:off x="1279073" y="4636602"/>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8"/>
            <p:cNvSpPr/>
            <p:nvPr/>
          </p:nvSpPr>
          <p:spPr>
            <a:xfrm rot="10800000">
              <a:off x="1007422" y="4636602"/>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8"/>
            <p:cNvSpPr/>
            <p:nvPr/>
          </p:nvSpPr>
          <p:spPr>
            <a:xfrm rot="10800000">
              <a:off x="1279073" y="492466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8"/>
            <p:cNvSpPr/>
            <p:nvPr/>
          </p:nvSpPr>
          <p:spPr>
            <a:xfrm rot="10800000">
              <a:off x="1007422" y="492466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8"/>
            <p:cNvSpPr/>
            <p:nvPr/>
          </p:nvSpPr>
          <p:spPr>
            <a:xfrm rot="10800000">
              <a:off x="1822373" y="4633177"/>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8"/>
            <p:cNvSpPr/>
            <p:nvPr/>
          </p:nvSpPr>
          <p:spPr>
            <a:xfrm rot="10800000">
              <a:off x="1550722" y="4633177"/>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rot="10800000">
              <a:off x="1822373" y="492123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rot="10800000">
              <a:off x="1550722" y="492123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rot="10800000">
              <a:off x="2365673" y="463746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rot="10800000">
              <a:off x="2094022" y="463746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rot="10800000">
              <a:off x="2365673" y="4925523"/>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rot="10800000">
              <a:off x="2094022" y="4925523"/>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8"/>
            <p:cNvSpPr/>
            <p:nvPr/>
          </p:nvSpPr>
          <p:spPr>
            <a:xfrm rot="10800000">
              <a:off x="2908973" y="463404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rot="10800000">
              <a:off x="2637322" y="463404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rot="10800000">
              <a:off x="2908973" y="4922098"/>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rot="10800000">
              <a:off x="2637322" y="4922098"/>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8"/>
            <p:cNvSpPr/>
            <p:nvPr/>
          </p:nvSpPr>
          <p:spPr>
            <a:xfrm rot="10800000">
              <a:off x="3452273" y="4635752"/>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8"/>
            <p:cNvSpPr/>
            <p:nvPr/>
          </p:nvSpPr>
          <p:spPr>
            <a:xfrm rot="10800000">
              <a:off x="3180622" y="4635752"/>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8"/>
            <p:cNvSpPr/>
            <p:nvPr/>
          </p:nvSpPr>
          <p:spPr>
            <a:xfrm rot="10800000">
              <a:off x="3452273" y="492381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8"/>
            <p:cNvSpPr/>
            <p:nvPr/>
          </p:nvSpPr>
          <p:spPr>
            <a:xfrm rot="10800000">
              <a:off x="3180622" y="492381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8"/>
            <p:cNvSpPr/>
            <p:nvPr/>
          </p:nvSpPr>
          <p:spPr>
            <a:xfrm rot="10800000">
              <a:off x="3995573" y="4632327"/>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rot="10800000">
              <a:off x="3723922" y="4632327"/>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8"/>
            <p:cNvSpPr/>
            <p:nvPr/>
          </p:nvSpPr>
          <p:spPr>
            <a:xfrm rot="10800000">
              <a:off x="3995573" y="492038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8"/>
            <p:cNvSpPr/>
            <p:nvPr/>
          </p:nvSpPr>
          <p:spPr>
            <a:xfrm rot="10800000">
              <a:off x="3723922" y="492038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28"/>
          <p:cNvSpPr/>
          <p:nvPr/>
        </p:nvSpPr>
        <p:spPr>
          <a:xfrm rot="10800000">
            <a:off x="-9" y="3556898"/>
            <a:ext cx="1525500" cy="1525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4"/>
        <p:cNvGrpSpPr/>
        <p:nvPr/>
      </p:nvGrpSpPr>
      <p:grpSpPr>
        <a:xfrm>
          <a:off x="0" y="0"/>
          <a:ext cx="0" cy="0"/>
          <a:chOff x="0" y="0"/>
          <a:chExt cx="0" cy="0"/>
        </a:xfrm>
      </p:grpSpPr>
      <p:sp>
        <p:nvSpPr>
          <p:cNvPr id="85" name="Google Shape;85;p3"/>
          <p:cNvSpPr/>
          <p:nvPr/>
        </p:nvSpPr>
        <p:spPr>
          <a:xfrm>
            <a:off x="1977750" y="1267625"/>
            <a:ext cx="5188500" cy="2608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txBox="1">
            <a:spLocks noGrp="1"/>
          </p:cNvSpPr>
          <p:nvPr>
            <p:ph type="title"/>
          </p:nvPr>
        </p:nvSpPr>
        <p:spPr>
          <a:xfrm>
            <a:off x="2416650" y="2247800"/>
            <a:ext cx="4310700" cy="61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87" name="Google Shape;87;p3"/>
          <p:cNvSpPr txBox="1">
            <a:spLocks noGrp="1"/>
          </p:cNvSpPr>
          <p:nvPr>
            <p:ph type="title" idx="2" hasCustomPrompt="1"/>
          </p:nvPr>
        </p:nvSpPr>
        <p:spPr>
          <a:xfrm>
            <a:off x="4060050" y="1517000"/>
            <a:ext cx="1023900" cy="61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solidFill>
                  <a:schemeClr val="lt2"/>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8" name="Google Shape;88;p3"/>
          <p:cNvSpPr txBox="1">
            <a:spLocks noGrp="1"/>
          </p:cNvSpPr>
          <p:nvPr>
            <p:ph type="subTitle" idx="1"/>
          </p:nvPr>
        </p:nvSpPr>
        <p:spPr>
          <a:xfrm>
            <a:off x="2416650" y="2839775"/>
            <a:ext cx="4310700" cy="802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3"/>
          <p:cNvSpPr/>
          <p:nvPr/>
        </p:nvSpPr>
        <p:spPr>
          <a:xfrm rot="10800000">
            <a:off x="4" y="4428925"/>
            <a:ext cx="1835100" cy="248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rot="-8100000">
            <a:off x="2429657" y="4414329"/>
            <a:ext cx="277893" cy="277893"/>
          </a:xfrm>
          <a:prstGeom prst="plus">
            <a:avLst>
              <a:gd name="adj" fmla="val 3557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8100000">
            <a:off x="2086695" y="4414329"/>
            <a:ext cx="277893" cy="277893"/>
          </a:xfrm>
          <a:prstGeom prst="plus">
            <a:avLst>
              <a:gd name="adj" fmla="val 3557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7308904" y="458875"/>
            <a:ext cx="1835100" cy="24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rot="2700000">
            <a:off x="6436458" y="444279"/>
            <a:ext cx="277893" cy="277893"/>
          </a:xfrm>
          <a:prstGeom prst="plus">
            <a:avLst>
              <a:gd name="adj" fmla="val 355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2700000">
            <a:off x="6779421" y="444279"/>
            <a:ext cx="277893" cy="277893"/>
          </a:xfrm>
          <a:prstGeom prst="plus">
            <a:avLst>
              <a:gd name="adj" fmla="val 355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3"/>
          <p:cNvGrpSpPr/>
          <p:nvPr/>
        </p:nvGrpSpPr>
        <p:grpSpPr>
          <a:xfrm rot="5400000">
            <a:off x="-678478" y="931427"/>
            <a:ext cx="2009551" cy="401195"/>
            <a:chOff x="3987172" y="4163502"/>
            <a:chExt cx="2009551" cy="401195"/>
          </a:xfrm>
        </p:grpSpPr>
        <p:sp>
          <p:nvSpPr>
            <p:cNvPr id="96" name="Google Shape;96;p3"/>
            <p:cNvSpPr/>
            <p:nvPr/>
          </p:nvSpPr>
          <p:spPr>
            <a:xfrm rot="10800000">
              <a:off x="4258823" y="4168640"/>
              <a:ext cx="108000" cy="10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10800000">
              <a:off x="3987172" y="4168640"/>
              <a:ext cx="108000" cy="10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10800000">
              <a:off x="4258823" y="4456698"/>
              <a:ext cx="108000" cy="10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10800000">
              <a:off x="3987172" y="4456698"/>
              <a:ext cx="108000" cy="10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10800000">
              <a:off x="4802123" y="4165215"/>
              <a:ext cx="108000" cy="10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10800000">
              <a:off x="4530472" y="4165215"/>
              <a:ext cx="108000" cy="10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0800000">
              <a:off x="4802123" y="4453273"/>
              <a:ext cx="108000" cy="10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rot="10800000">
              <a:off x="4530472" y="4453273"/>
              <a:ext cx="108000" cy="10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10800000">
              <a:off x="5345423" y="4166927"/>
              <a:ext cx="108000" cy="10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rot="10800000">
              <a:off x="5073772" y="4166927"/>
              <a:ext cx="108000" cy="10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rot="10800000">
              <a:off x="5345423" y="4454985"/>
              <a:ext cx="108000" cy="10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rot="10800000">
              <a:off x="5073772" y="4454985"/>
              <a:ext cx="108000" cy="10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rot="10800000">
              <a:off x="5888723" y="4163502"/>
              <a:ext cx="108000" cy="10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rot="10800000">
              <a:off x="5617072" y="4163502"/>
              <a:ext cx="108000" cy="10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rot="10800000">
              <a:off x="5888723" y="4451560"/>
              <a:ext cx="108000" cy="10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rot="10800000">
              <a:off x="5617072" y="4451560"/>
              <a:ext cx="108000" cy="10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3"/>
          <p:cNvGrpSpPr/>
          <p:nvPr/>
        </p:nvGrpSpPr>
        <p:grpSpPr>
          <a:xfrm rot="5400000">
            <a:off x="7823222" y="3811752"/>
            <a:ext cx="2009551" cy="401195"/>
            <a:chOff x="3987172" y="4163502"/>
            <a:chExt cx="2009551" cy="401195"/>
          </a:xfrm>
        </p:grpSpPr>
        <p:sp>
          <p:nvSpPr>
            <p:cNvPr id="113" name="Google Shape;113;p3"/>
            <p:cNvSpPr/>
            <p:nvPr/>
          </p:nvSpPr>
          <p:spPr>
            <a:xfrm rot="10800000">
              <a:off x="4258823" y="4168640"/>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rot="10800000">
              <a:off x="3987172" y="4168640"/>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rot="10800000">
              <a:off x="4258823" y="4456698"/>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rot="10800000">
              <a:off x="3987172" y="4456698"/>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10800000">
              <a:off x="4802123" y="4165215"/>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rot="10800000">
              <a:off x="4530472" y="4165215"/>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rot="10800000">
              <a:off x="4802123" y="4453273"/>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rot="10800000">
              <a:off x="4530472" y="4453273"/>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rot="10800000">
              <a:off x="5345423" y="4166927"/>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rot="10800000">
              <a:off x="5073772" y="4166927"/>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rot="10800000">
              <a:off x="5345423" y="4454985"/>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rot="10800000">
              <a:off x="5073772" y="4454985"/>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rot="10800000">
              <a:off x="5888723" y="4163502"/>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10800000">
              <a:off x="5617072" y="4163502"/>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10800000">
              <a:off x="5888723" y="4451560"/>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rot="10800000">
              <a:off x="5617072" y="4451560"/>
              <a:ext cx="108000" cy="10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6"/>
        <p:cNvGrpSpPr/>
        <p:nvPr/>
      </p:nvGrpSpPr>
      <p:grpSpPr>
        <a:xfrm>
          <a:off x="0" y="0"/>
          <a:ext cx="0" cy="0"/>
          <a:chOff x="0" y="0"/>
          <a:chExt cx="0" cy="0"/>
        </a:xfrm>
      </p:grpSpPr>
      <p:sp>
        <p:nvSpPr>
          <p:cNvPr id="137" name="Google Shape;137;p5"/>
          <p:cNvSpPr/>
          <p:nvPr/>
        </p:nvSpPr>
        <p:spPr>
          <a:xfrm>
            <a:off x="2893525" y="3180300"/>
            <a:ext cx="4361100" cy="1309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2885975" y="1497450"/>
            <a:ext cx="4361100" cy="1309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txBox="1">
            <a:spLocks noGrp="1"/>
          </p:cNvSpPr>
          <p:nvPr>
            <p:ph type="subTitle" idx="1"/>
          </p:nvPr>
        </p:nvSpPr>
        <p:spPr>
          <a:xfrm>
            <a:off x="3007475" y="1572900"/>
            <a:ext cx="23946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2000" b="1">
                <a:latin typeface="Oswald"/>
                <a:ea typeface="Oswald"/>
                <a:cs typeface="Oswald"/>
                <a:sym typeface="Oswa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txBox="1">
            <a:spLocks noGrp="1"/>
          </p:cNvSpPr>
          <p:nvPr>
            <p:ph type="subTitle" idx="2"/>
          </p:nvPr>
        </p:nvSpPr>
        <p:spPr>
          <a:xfrm>
            <a:off x="3007475" y="1916747"/>
            <a:ext cx="413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1" name="Google Shape;141;p5"/>
          <p:cNvSpPr txBox="1">
            <a:spLocks noGrp="1"/>
          </p:cNvSpPr>
          <p:nvPr>
            <p:ph type="title" hasCustomPrompt="1"/>
          </p:nvPr>
        </p:nvSpPr>
        <p:spPr>
          <a:xfrm>
            <a:off x="1889372" y="1572900"/>
            <a:ext cx="996600" cy="130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5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2" name="Google Shape;142;p5"/>
          <p:cNvSpPr txBox="1">
            <a:spLocks noGrp="1"/>
          </p:cNvSpPr>
          <p:nvPr>
            <p:ph type="subTitle" idx="3"/>
          </p:nvPr>
        </p:nvSpPr>
        <p:spPr>
          <a:xfrm>
            <a:off x="3007475" y="3262850"/>
            <a:ext cx="23946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2000" b="1">
                <a:latin typeface="Oswald"/>
                <a:ea typeface="Oswald"/>
                <a:cs typeface="Oswald"/>
                <a:sym typeface="Oswald"/>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43" name="Google Shape;143;p5"/>
          <p:cNvSpPr txBox="1">
            <a:spLocks noGrp="1"/>
          </p:cNvSpPr>
          <p:nvPr>
            <p:ph type="subTitle" idx="4"/>
          </p:nvPr>
        </p:nvSpPr>
        <p:spPr>
          <a:xfrm>
            <a:off x="3007475" y="3605800"/>
            <a:ext cx="413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44" name="Google Shape;144;p5"/>
          <p:cNvSpPr txBox="1">
            <a:spLocks noGrp="1"/>
          </p:cNvSpPr>
          <p:nvPr>
            <p:ph type="title" idx="5" hasCustomPrompt="1"/>
          </p:nvPr>
        </p:nvSpPr>
        <p:spPr>
          <a:xfrm>
            <a:off x="1889372" y="3255750"/>
            <a:ext cx="996600" cy="130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5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5" name="Google Shape;145;p5"/>
          <p:cNvSpPr txBox="1">
            <a:spLocks noGrp="1"/>
          </p:cNvSpPr>
          <p:nvPr>
            <p:ph type="title" idx="6"/>
          </p:nvPr>
        </p:nvSpPr>
        <p:spPr>
          <a:xfrm>
            <a:off x="720000" y="570550"/>
            <a:ext cx="2727900" cy="570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a:endParaRPr/>
          </a:p>
        </p:txBody>
      </p:sp>
      <p:sp>
        <p:nvSpPr>
          <p:cNvPr id="146" name="Google Shape;146;p5"/>
          <p:cNvSpPr/>
          <p:nvPr/>
        </p:nvSpPr>
        <p:spPr>
          <a:xfrm rot="5400000">
            <a:off x="7653104" y="4101600"/>
            <a:ext cx="1835100" cy="248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rot="8100000">
            <a:off x="8431708" y="2435954"/>
            <a:ext cx="277893" cy="277893"/>
          </a:xfrm>
          <a:prstGeom prst="plus">
            <a:avLst>
              <a:gd name="adj" fmla="val 3557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rot="8100000">
            <a:off x="8431708" y="2778917"/>
            <a:ext cx="277893" cy="277893"/>
          </a:xfrm>
          <a:prstGeom prst="plus">
            <a:avLst>
              <a:gd name="adj" fmla="val 3557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8126075" y="-508950"/>
            <a:ext cx="1460700" cy="1460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228450" y="3778375"/>
            <a:ext cx="1525500" cy="1525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0"/>
        <p:cNvGrpSpPr/>
        <p:nvPr/>
      </p:nvGrpSpPr>
      <p:grpSpPr>
        <a:xfrm>
          <a:off x="0" y="0"/>
          <a:ext cx="0" cy="0"/>
          <a:chOff x="0" y="0"/>
          <a:chExt cx="0" cy="0"/>
        </a:xfrm>
      </p:grpSpPr>
      <p:sp>
        <p:nvSpPr>
          <p:cNvPr id="241" name="Google Shape;241;p9"/>
          <p:cNvSpPr txBox="1">
            <a:spLocks noGrp="1"/>
          </p:cNvSpPr>
          <p:nvPr>
            <p:ph type="title"/>
          </p:nvPr>
        </p:nvSpPr>
        <p:spPr>
          <a:xfrm>
            <a:off x="1103700" y="1918975"/>
            <a:ext cx="4045200" cy="1482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242" name="Google Shape;242;p9"/>
          <p:cNvSpPr txBox="1">
            <a:spLocks noGrp="1"/>
          </p:cNvSpPr>
          <p:nvPr>
            <p:ph type="subTitle" idx="1"/>
          </p:nvPr>
        </p:nvSpPr>
        <p:spPr>
          <a:xfrm>
            <a:off x="1103700" y="3488875"/>
            <a:ext cx="40452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243" name="Google Shape;243;p9"/>
          <p:cNvSpPr/>
          <p:nvPr/>
        </p:nvSpPr>
        <p:spPr>
          <a:xfrm>
            <a:off x="7313150" y="532350"/>
            <a:ext cx="1835100" cy="24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rot="2700000">
            <a:off x="6783666" y="517754"/>
            <a:ext cx="277893" cy="277893"/>
          </a:xfrm>
          <a:prstGeom prst="plus">
            <a:avLst>
              <a:gd name="adj" fmla="val 3557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rot="10800000">
            <a:off x="8067904" y="4108975"/>
            <a:ext cx="1250400" cy="1250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rot="2700000">
            <a:off x="6440704" y="517754"/>
            <a:ext cx="277893" cy="277893"/>
          </a:xfrm>
          <a:prstGeom prst="plus">
            <a:avLst>
              <a:gd name="adj" fmla="val 3557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9"/>
          <p:cNvGrpSpPr/>
          <p:nvPr/>
        </p:nvGrpSpPr>
        <p:grpSpPr>
          <a:xfrm rot="-5400000">
            <a:off x="-1708778" y="2370727"/>
            <a:ext cx="4182751" cy="402045"/>
            <a:chOff x="-79178" y="4632327"/>
            <a:chExt cx="4182751" cy="402045"/>
          </a:xfrm>
        </p:grpSpPr>
        <p:sp>
          <p:nvSpPr>
            <p:cNvPr id="248" name="Google Shape;248;p9"/>
            <p:cNvSpPr/>
            <p:nvPr/>
          </p:nvSpPr>
          <p:spPr>
            <a:xfrm rot="10800000">
              <a:off x="192473" y="463831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rot="10800000">
              <a:off x="-79178" y="463831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rot="10800000">
              <a:off x="192473" y="4926373"/>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rot="10800000">
              <a:off x="-79178" y="4926373"/>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rot="10800000">
              <a:off x="735773" y="463489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rot="10800000">
              <a:off x="464122" y="463489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9"/>
            <p:cNvSpPr/>
            <p:nvPr/>
          </p:nvSpPr>
          <p:spPr>
            <a:xfrm rot="10800000">
              <a:off x="735773" y="4922948"/>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rot="10800000">
              <a:off x="464122" y="4922948"/>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rot="10800000">
              <a:off x="1279073" y="4636602"/>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rot="10800000">
              <a:off x="1007422" y="4636602"/>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rot="10800000">
              <a:off x="1279073" y="492466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rot="10800000">
              <a:off x="1007422" y="492466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rot="10800000">
              <a:off x="1822373" y="4633177"/>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rot="10800000">
              <a:off x="1550722" y="4633177"/>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rot="10800000">
              <a:off x="1822373" y="492123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rot="10800000">
              <a:off x="1550722" y="492123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rot="10800000">
              <a:off x="2365673" y="463746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9"/>
            <p:cNvSpPr/>
            <p:nvPr/>
          </p:nvSpPr>
          <p:spPr>
            <a:xfrm rot="10800000">
              <a:off x="2094022" y="463746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rot="10800000">
              <a:off x="2365673" y="4925523"/>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rot="10800000">
              <a:off x="2094022" y="4925523"/>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rot="10800000">
              <a:off x="2908973" y="463404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rot="10800000">
              <a:off x="2637322" y="463404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rot="10800000">
              <a:off x="2908973" y="4922098"/>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9"/>
            <p:cNvSpPr/>
            <p:nvPr/>
          </p:nvSpPr>
          <p:spPr>
            <a:xfrm rot="10800000">
              <a:off x="2637322" y="4922098"/>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rot="10800000">
              <a:off x="3452273" y="4635752"/>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9"/>
            <p:cNvSpPr/>
            <p:nvPr/>
          </p:nvSpPr>
          <p:spPr>
            <a:xfrm rot="10800000">
              <a:off x="3180622" y="4635752"/>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p:nvPr/>
          </p:nvSpPr>
          <p:spPr>
            <a:xfrm rot="10800000">
              <a:off x="3452273" y="492381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9"/>
            <p:cNvSpPr/>
            <p:nvPr/>
          </p:nvSpPr>
          <p:spPr>
            <a:xfrm rot="10800000">
              <a:off x="3180622" y="492381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rot="10800000">
              <a:off x="3995573" y="4632327"/>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rot="10800000">
              <a:off x="3723922" y="4632327"/>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9"/>
            <p:cNvSpPr/>
            <p:nvPr/>
          </p:nvSpPr>
          <p:spPr>
            <a:xfrm rot="10800000">
              <a:off x="3995573" y="492038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9"/>
            <p:cNvSpPr/>
            <p:nvPr/>
          </p:nvSpPr>
          <p:spPr>
            <a:xfrm rot="10800000">
              <a:off x="3723922" y="492038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6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61"/>
        <p:cNvGrpSpPr/>
        <p:nvPr/>
      </p:nvGrpSpPr>
      <p:grpSpPr>
        <a:xfrm>
          <a:off x="0" y="0"/>
          <a:ext cx="0" cy="0"/>
          <a:chOff x="0" y="0"/>
          <a:chExt cx="0" cy="0"/>
        </a:xfrm>
      </p:grpSpPr>
      <p:sp>
        <p:nvSpPr>
          <p:cNvPr id="362" name="Google Shape;362;p13"/>
          <p:cNvSpPr/>
          <p:nvPr/>
        </p:nvSpPr>
        <p:spPr>
          <a:xfrm>
            <a:off x="-49600" y="1346100"/>
            <a:ext cx="7562400" cy="333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3"/>
          <p:cNvSpPr txBox="1">
            <a:spLocks noGrp="1"/>
          </p:cNvSpPr>
          <p:nvPr>
            <p:ph type="title"/>
          </p:nvPr>
        </p:nvSpPr>
        <p:spPr>
          <a:xfrm>
            <a:off x="720000" y="570550"/>
            <a:ext cx="3515700" cy="5706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364" name="Google Shape;364;p13"/>
          <p:cNvSpPr txBox="1">
            <a:spLocks noGrp="1"/>
          </p:cNvSpPr>
          <p:nvPr>
            <p:ph type="subTitle" idx="1"/>
          </p:nvPr>
        </p:nvSpPr>
        <p:spPr>
          <a:xfrm>
            <a:off x="2004475" y="1942450"/>
            <a:ext cx="2394600" cy="448800"/>
          </a:xfrm>
          <a:prstGeom prst="rect">
            <a:avLst/>
          </a:prstGeom>
        </p:spPr>
        <p:txBody>
          <a:bodyPr spcFirstLastPara="1" wrap="square" lIns="91425" tIns="91425" rIns="91425" bIns="91425" anchor="t" anchorCtr="0">
            <a:noAutofit/>
          </a:bodyPr>
          <a:lstStyle>
            <a:lvl1pPr lvl="0">
              <a:spcBef>
                <a:spcPts val="0"/>
              </a:spcBef>
              <a:spcAft>
                <a:spcPts val="0"/>
              </a:spcAft>
              <a:buSzPts val="1400"/>
              <a:buFont typeface="Open Sans"/>
              <a:buNone/>
              <a:defRPr sz="2000" b="1">
                <a:latin typeface="Oswald"/>
                <a:ea typeface="Oswald"/>
                <a:cs typeface="Oswald"/>
                <a:sym typeface="Oswa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5" name="Google Shape;365;p13"/>
          <p:cNvSpPr txBox="1">
            <a:spLocks noGrp="1"/>
          </p:cNvSpPr>
          <p:nvPr>
            <p:ph type="subTitle" idx="2"/>
          </p:nvPr>
        </p:nvSpPr>
        <p:spPr>
          <a:xfrm>
            <a:off x="2004475" y="2284375"/>
            <a:ext cx="2480100" cy="5745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6" name="Google Shape;366;p13"/>
          <p:cNvSpPr txBox="1">
            <a:spLocks noGrp="1"/>
          </p:cNvSpPr>
          <p:nvPr>
            <p:ph type="title" idx="3" hasCustomPrompt="1"/>
          </p:nvPr>
        </p:nvSpPr>
        <p:spPr>
          <a:xfrm>
            <a:off x="2004475" y="1534425"/>
            <a:ext cx="753300" cy="44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3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67" name="Google Shape;367;p13"/>
          <p:cNvSpPr txBox="1">
            <a:spLocks noGrp="1"/>
          </p:cNvSpPr>
          <p:nvPr>
            <p:ph type="subTitle" idx="4"/>
          </p:nvPr>
        </p:nvSpPr>
        <p:spPr>
          <a:xfrm>
            <a:off x="2004475" y="3564650"/>
            <a:ext cx="23946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2000" b="1">
                <a:latin typeface="Oswald"/>
                <a:ea typeface="Oswald"/>
                <a:cs typeface="Oswald"/>
                <a:sym typeface="Oswa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68" name="Google Shape;368;p13"/>
          <p:cNvSpPr txBox="1">
            <a:spLocks noGrp="1"/>
          </p:cNvSpPr>
          <p:nvPr>
            <p:ph type="subTitle" idx="5"/>
          </p:nvPr>
        </p:nvSpPr>
        <p:spPr>
          <a:xfrm>
            <a:off x="2004475" y="3906575"/>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69" name="Google Shape;369;p13"/>
          <p:cNvSpPr txBox="1">
            <a:spLocks noGrp="1"/>
          </p:cNvSpPr>
          <p:nvPr>
            <p:ph type="title" idx="6" hasCustomPrompt="1"/>
          </p:nvPr>
        </p:nvSpPr>
        <p:spPr>
          <a:xfrm>
            <a:off x="2004475" y="3156625"/>
            <a:ext cx="753300" cy="44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3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70" name="Google Shape;370;p13"/>
          <p:cNvSpPr txBox="1">
            <a:spLocks noGrp="1"/>
          </p:cNvSpPr>
          <p:nvPr>
            <p:ph type="subTitle" idx="7"/>
          </p:nvPr>
        </p:nvSpPr>
        <p:spPr>
          <a:xfrm>
            <a:off x="4820775" y="1942450"/>
            <a:ext cx="23946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2000" b="1">
                <a:latin typeface="Oswald"/>
                <a:ea typeface="Oswald"/>
                <a:cs typeface="Oswald"/>
                <a:sym typeface="Oswa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1" name="Google Shape;371;p13"/>
          <p:cNvSpPr txBox="1">
            <a:spLocks noGrp="1"/>
          </p:cNvSpPr>
          <p:nvPr>
            <p:ph type="subTitle" idx="8"/>
          </p:nvPr>
        </p:nvSpPr>
        <p:spPr>
          <a:xfrm>
            <a:off x="4820775" y="2284375"/>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2" name="Google Shape;372;p13"/>
          <p:cNvSpPr txBox="1">
            <a:spLocks noGrp="1"/>
          </p:cNvSpPr>
          <p:nvPr>
            <p:ph type="title" idx="9" hasCustomPrompt="1"/>
          </p:nvPr>
        </p:nvSpPr>
        <p:spPr>
          <a:xfrm>
            <a:off x="4820775" y="1534425"/>
            <a:ext cx="753300" cy="44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3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73" name="Google Shape;373;p13"/>
          <p:cNvSpPr txBox="1">
            <a:spLocks noGrp="1"/>
          </p:cNvSpPr>
          <p:nvPr>
            <p:ph type="subTitle" idx="13"/>
          </p:nvPr>
        </p:nvSpPr>
        <p:spPr>
          <a:xfrm>
            <a:off x="4820775" y="3564650"/>
            <a:ext cx="23946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2000" b="1">
                <a:latin typeface="Oswald"/>
                <a:ea typeface="Oswald"/>
                <a:cs typeface="Oswald"/>
                <a:sym typeface="Oswa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4" name="Google Shape;374;p13"/>
          <p:cNvSpPr txBox="1">
            <a:spLocks noGrp="1"/>
          </p:cNvSpPr>
          <p:nvPr>
            <p:ph type="subTitle" idx="14"/>
          </p:nvPr>
        </p:nvSpPr>
        <p:spPr>
          <a:xfrm>
            <a:off x="4820775" y="3906575"/>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5" name="Google Shape;375;p13"/>
          <p:cNvSpPr txBox="1">
            <a:spLocks noGrp="1"/>
          </p:cNvSpPr>
          <p:nvPr>
            <p:ph type="title" idx="15" hasCustomPrompt="1"/>
          </p:nvPr>
        </p:nvSpPr>
        <p:spPr>
          <a:xfrm>
            <a:off x="4820775" y="3156625"/>
            <a:ext cx="753300" cy="44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3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76" name="Google Shape;376;p13"/>
          <p:cNvSpPr/>
          <p:nvPr/>
        </p:nvSpPr>
        <p:spPr>
          <a:xfrm rot="5400000">
            <a:off x="7689475" y="491725"/>
            <a:ext cx="2257500" cy="246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3"/>
          <p:cNvSpPr/>
          <p:nvPr/>
        </p:nvSpPr>
        <p:spPr>
          <a:xfrm rot="8100000">
            <a:off x="8688401" y="1891781"/>
            <a:ext cx="259650" cy="259650"/>
          </a:xfrm>
          <a:prstGeom prst="plus">
            <a:avLst>
              <a:gd name="adj" fmla="val 3557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3"/>
          <p:cNvSpPr/>
          <p:nvPr/>
        </p:nvSpPr>
        <p:spPr>
          <a:xfrm>
            <a:off x="8084875" y="4151750"/>
            <a:ext cx="1466700" cy="1466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3"/>
          <p:cNvSpPr/>
          <p:nvPr/>
        </p:nvSpPr>
        <p:spPr>
          <a:xfrm rot="8100000">
            <a:off x="8688401" y="2225349"/>
            <a:ext cx="259650" cy="259650"/>
          </a:xfrm>
          <a:prstGeom prst="plus">
            <a:avLst>
              <a:gd name="adj" fmla="val 3557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list">
  <p:cSld name="CUSTOM_3">
    <p:spTree>
      <p:nvGrpSpPr>
        <p:cNvPr id="1" name="Shape 394"/>
        <p:cNvGrpSpPr/>
        <p:nvPr/>
      </p:nvGrpSpPr>
      <p:grpSpPr>
        <a:xfrm>
          <a:off x="0" y="0"/>
          <a:ext cx="0" cy="0"/>
          <a:chOff x="0" y="0"/>
          <a:chExt cx="0" cy="0"/>
        </a:xfrm>
      </p:grpSpPr>
      <p:sp>
        <p:nvSpPr>
          <p:cNvPr id="395" name="Google Shape;395;p15"/>
          <p:cNvSpPr/>
          <p:nvPr/>
        </p:nvSpPr>
        <p:spPr>
          <a:xfrm rot="5400000">
            <a:off x="-182366" y="4262568"/>
            <a:ext cx="1563000" cy="2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rot="8100000">
            <a:off x="480716" y="2843860"/>
            <a:ext cx="236739" cy="236739"/>
          </a:xfrm>
          <a:prstGeom prst="plus">
            <a:avLst>
              <a:gd name="adj" fmla="val 355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rot="8100000">
            <a:off x="480716" y="3135969"/>
            <a:ext cx="236739" cy="236739"/>
          </a:xfrm>
          <a:prstGeom prst="plus">
            <a:avLst>
              <a:gd name="adj" fmla="val 355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rot="-5400000">
            <a:off x="7750137" y="675604"/>
            <a:ext cx="1563000" cy="211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rot="-2700000">
            <a:off x="8413316" y="2069373"/>
            <a:ext cx="236739" cy="236739"/>
          </a:xfrm>
          <a:prstGeom prst="plus">
            <a:avLst>
              <a:gd name="adj" fmla="val 3557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rot="-2700000">
            <a:off x="8413316" y="1777264"/>
            <a:ext cx="236739" cy="236739"/>
          </a:xfrm>
          <a:prstGeom prst="plus">
            <a:avLst>
              <a:gd name="adj" fmla="val 3557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7952125" y="4206150"/>
            <a:ext cx="1466700" cy="1466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a:off x="1930600" y="1432750"/>
            <a:ext cx="5259600" cy="396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txBox="1">
            <a:spLocks noGrp="1"/>
          </p:cNvSpPr>
          <p:nvPr>
            <p:ph type="title"/>
          </p:nvPr>
        </p:nvSpPr>
        <p:spPr>
          <a:xfrm>
            <a:off x="720000" y="570550"/>
            <a:ext cx="5290800" cy="570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a:endParaRPr/>
          </a:p>
        </p:txBody>
      </p:sp>
      <p:sp>
        <p:nvSpPr>
          <p:cNvPr id="404" name="Google Shape;404;p15"/>
          <p:cNvSpPr txBox="1">
            <a:spLocks noGrp="1"/>
          </p:cNvSpPr>
          <p:nvPr>
            <p:ph type="body" idx="1"/>
          </p:nvPr>
        </p:nvSpPr>
        <p:spPr>
          <a:xfrm>
            <a:off x="2089100" y="1513725"/>
            <a:ext cx="5094900" cy="2787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00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405"/>
        <p:cNvGrpSpPr/>
        <p:nvPr/>
      </p:nvGrpSpPr>
      <p:grpSpPr>
        <a:xfrm>
          <a:off x="0" y="0"/>
          <a:ext cx="0" cy="0"/>
          <a:chOff x="0" y="0"/>
          <a:chExt cx="0" cy="0"/>
        </a:xfrm>
      </p:grpSpPr>
      <p:sp>
        <p:nvSpPr>
          <p:cNvPr id="406" name="Google Shape;406;p16"/>
          <p:cNvSpPr/>
          <p:nvPr/>
        </p:nvSpPr>
        <p:spPr>
          <a:xfrm>
            <a:off x="4797000" y="1681500"/>
            <a:ext cx="4347000" cy="2592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6"/>
          <p:cNvSpPr/>
          <p:nvPr/>
        </p:nvSpPr>
        <p:spPr>
          <a:xfrm>
            <a:off x="0" y="1681500"/>
            <a:ext cx="4347000" cy="2592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6"/>
          <p:cNvSpPr txBox="1">
            <a:spLocks noGrp="1"/>
          </p:cNvSpPr>
          <p:nvPr>
            <p:ph type="subTitle" idx="1"/>
          </p:nvPr>
        </p:nvSpPr>
        <p:spPr>
          <a:xfrm>
            <a:off x="1387975" y="1833900"/>
            <a:ext cx="24375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2000" b="1">
                <a:latin typeface="Oswald"/>
                <a:ea typeface="Oswald"/>
                <a:cs typeface="Oswald"/>
                <a:sym typeface="Oswald"/>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409" name="Google Shape;409;p16"/>
          <p:cNvSpPr txBox="1">
            <a:spLocks noGrp="1"/>
          </p:cNvSpPr>
          <p:nvPr>
            <p:ph type="subTitle" idx="2"/>
          </p:nvPr>
        </p:nvSpPr>
        <p:spPr>
          <a:xfrm>
            <a:off x="1394700" y="2175825"/>
            <a:ext cx="26739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410" name="Google Shape;410;p16"/>
          <p:cNvSpPr txBox="1">
            <a:spLocks noGrp="1"/>
          </p:cNvSpPr>
          <p:nvPr>
            <p:ph type="subTitle" idx="3"/>
          </p:nvPr>
        </p:nvSpPr>
        <p:spPr>
          <a:xfrm>
            <a:off x="1387975" y="3151300"/>
            <a:ext cx="24375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2000" b="1">
                <a:latin typeface="Oswald"/>
                <a:ea typeface="Oswald"/>
                <a:cs typeface="Oswald"/>
                <a:sym typeface="Oswald"/>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411" name="Google Shape;411;p16"/>
          <p:cNvSpPr txBox="1">
            <a:spLocks noGrp="1"/>
          </p:cNvSpPr>
          <p:nvPr>
            <p:ph type="subTitle" idx="4"/>
          </p:nvPr>
        </p:nvSpPr>
        <p:spPr>
          <a:xfrm>
            <a:off x="1394625" y="3493225"/>
            <a:ext cx="26739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412" name="Google Shape;412;p16"/>
          <p:cNvSpPr txBox="1">
            <a:spLocks noGrp="1"/>
          </p:cNvSpPr>
          <p:nvPr>
            <p:ph type="subTitle" idx="5"/>
          </p:nvPr>
        </p:nvSpPr>
        <p:spPr>
          <a:xfrm>
            <a:off x="5750100" y="1833900"/>
            <a:ext cx="23946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2000" b="1">
                <a:latin typeface="Oswald"/>
                <a:ea typeface="Oswald"/>
                <a:cs typeface="Oswald"/>
                <a:sym typeface="Oswa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3" name="Google Shape;413;p16"/>
          <p:cNvSpPr txBox="1">
            <a:spLocks noGrp="1"/>
          </p:cNvSpPr>
          <p:nvPr>
            <p:ph type="subTitle" idx="6"/>
          </p:nvPr>
        </p:nvSpPr>
        <p:spPr>
          <a:xfrm>
            <a:off x="5750100" y="2175825"/>
            <a:ext cx="26739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4" name="Google Shape;414;p16"/>
          <p:cNvSpPr txBox="1">
            <a:spLocks noGrp="1"/>
          </p:cNvSpPr>
          <p:nvPr>
            <p:ph type="subTitle" idx="7"/>
          </p:nvPr>
        </p:nvSpPr>
        <p:spPr>
          <a:xfrm>
            <a:off x="5750100" y="3151300"/>
            <a:ext cx="23946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2000" b="1">
                <a:latin typeface="Oswald"/>
                <a:ea typeface="Oswald"/>
                <a:cs typeface="Oswald"/>
                <a:sym typeface="Oswa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5" name="Google Shape;415;p16"/>
          <p:cNvSpPr txBox="1">
            <a:spLocks noGrp="1"/>
          </p:cNvSpPr>
          <p:nvPr>
            <p:ph type="subTitle" idx="8"/>
          </p:nvPr>
        </p:nvSpPr>
        <p:spPr>
          <a:xfrm>
            <a:off x="5750100" y="3493225"/>
            <a:ext cx="26739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6" name="Google Shape;416;p16"/>
          <p:cNvSpPr txBox="1">
            <a:spLocks noGrp="1"/>
          </p:cNvSpPr>
          <p:nvPr>
            <p:ph type="title"/>
          </p:nvPr>
        </p:nvSpPr>
        <p:spPr>
          <a:xfrm>
            <a:off x="720000" y="570550"/>
            <a:ext cx="4045800" cy="570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a:endParaRPr/>
          </a:p>
        </p:txBody>
      </p:sp>
      <p:grpSp>
        <p:nvGrpSpPr>
          <p:cNvPr id="417" name="Google Shape;417;p16"/>
          <p:cNvGrpSpPr/>
          <p:nvPr/>
        </p:nvGrpSpPr>
        <p:grpSpPr>
          <a:xfrm>
            <a:off x="2480622" y="4633877"/>
            <a:ext cx="4182751" cy="402045"/>
            <a:chOff x="-79178" y="4632327"/>
            <a:chExt cx="4182751" cy="402045"/>
          </a:xfrm>
        </p:grpSpPr>
        <p:sp>
          <p:nvSpPr>
            <p:cNvPr id="418" name="Google Shape;418;p16"/>
            <p:cNvSpPr/>
            <p:nvPr/>
          </p:nvSpPr>
          <p:spPr>
            <a:xfrm rot="10800000">
              <a:off x="192473" y="463831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6"/>
            <p:cNvSpPr/>
            <p:nvPr/>
          </p:nvSpPr>
          <p:spPr>
            <a:xfrm rot="10800000">
              <a:off x="-79178" y="463831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6"/>
            <p:cNvSpPr/>
            <p:nvPr/>
          </p:nvSpPr>
          <p:spPr>
            <a:xfrm rot="10800000">
              <a:off x="192473" y="4926373"/>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6"/>
            <p:cNvSpPr/>
            <p:nvPr/>
          </p:nvSpPr>
          <p:spPr>
            <a:xfrm rot="10800000">
              <a:off x="-79178" y="4926373"/>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6"/>
            <p:cNvSpPr/>
            <p:nvPr/>
          </p:nvSpPr>
          <p:spPr>
            <a:xfrm rot="10800000">
              <a:off x="735773" y="463489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6"/>
            <p:cNvSpPr/>
            <p:nvPr/>
          </p:nvSpPr>
          <p:spPr>
            <a:xfrm rot="10800000">
              <a:off x="464122" y="463489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6"/>
            <p:cNvSpPr/>
            <p:nvPr/>
          </p:nvSpPr>
          <p:spPr>
            <a:xfrm rot="10800000">
              <a:off x="735773" y="4922948"/>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6"/>
            <p:cNvSpPr/>
            <p:nvPr/>
          </p:nvSpPr>
          <p:spPr>
            <a:xfrm rot="10800000">
              <a:off x="464122" y="4922948"/>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6"/>
            <p:cNvSpPr/>
            <p:nvPr/>
          </p:nvSpPr>
          <p:spPr>
            <a:xfrm rot="10800000">
              <a:off x="1279073" y="4636602"/>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6"/>
            <p:cNvSpPr/>
            <p:nvPr/>
          </p:nvSpPr>
          <p:spPr>
            <a:xfrm rot="10800000">
              <a:off x="1007422" y="4636602"/>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6"/>
            <p:cNvSpPr/>
            <p:nvPr/>
          </p:nvSpPr>
          <p:spPr>
            <a:xfrm rot="10800000">
              <a:off x="1279073" y="492466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6"/>
            <p:cNvSpPr/>
            <p:nvPr/>
          </p:nvSpPr>
          <p:spPr>
            <a:xfrm rot="10800000">
              <a:off x="1007422" y="492466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6"/>
            <p:cNvSpPr/>
            <p:nvPr/>
          </p:nvSpPr>
          <p:spPr>
            <a:xfrm rot="10800000">
              <a:off x="1822373" y="4633177"/>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6"/>
            <p:cNvSpPr/>
            <p:nvPr/>
          </p:nvSpPr>
          <p:spPr>
            <a:xfrm rot="10800000">
              <a:off x="1550722" y="4633177"/>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6"/>
            <p:cNvSpPr/>
            <p:nvPr/>
          </p:nvSpPr>
          <p:spPr>
            <a:xfrm rot="10800000">
              <a:off x="1822373" y="492123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6"/>
            <p:cNvSpPr/>
            <p:nvPr/>
          </p:nvSpPr>
          <p:spPr>
            <a:xfrm rot="10800000">
              <a:off x="1550722" y="492123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6"/>
            <p:cNvSpPr/>
            <p:nvPr/>
          </p:nvSpPr>
          <p:spPr>
            <a:xfrm rot="10800000">
              <a:off x="2365673" y="463746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6"/>
            <p:cNvSpPr/>
            <p:nvPr/>
          </p:nvSpPr>
          <p:spPr>
            <a:xfrm rot="10800000">
              <a:off x="2094022" y="463746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6"/>
            <p:cNvSpPr/>
            <p:nvPr/>
          </p:nvSpPr>
          <p:spPr>
            <a:xfrm rot="10800000">
              <a:off x="2365673" y="4925523"/>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rot="10800000">
              <a:off x="2094022" y="4925523"/>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6"/>
            <p:cNvSpPr/>
            <p:nvPr/>
          </p:nvSpPr>
          <p:spPr>
            <a:xfrm rot="10800000">
              <a:off x="2908973" y="463404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6"/>
            <p:cNvSpPr/>
            <p:nvPr/>
          </p:nvSpPr>
          <p:spPr>
            <a:xfrm rot="10800000">
              <a:off x="2637322" y="463404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rot="10800000">
              <a:off x="2908973" y="4922098"/>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6"/>
            <p:cNvSpPr/>
            <p:nvPr/>
          </p:nvSpPr>
          <p:spPr>
            <a:xfrm rot="10800000">
              <a:off x="2637322" y="4922098"/>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6"/>
            <p:cNvSpPr/>
            <p:nvPr/>
          </p:nvSpPr>
          <p:spPr>
            <a:xfrm rot="10800000">
              <a:off x="3452273" y="4635752"/>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rot="10800000">
              <a:off x="3180622" y="4635752"/>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6"/>
            <p:cNvSpPr/>
            <p:nvPr/>
          </p:nvSpPr>
          <p:spPr>
            <a:xfrm rot="10800000">
              <a:off x="3452273" y="492381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6"/>
            <p:cNvSpPr/>
            <p:nvPr/>
          </p:nvSpPr>
          <p:spPr>
            <a:xfrm rot="10800000">
              <a:off x="3180622" y="492381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rot="10800000">
              <a:off x="3995573" y="4632327"/>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6"/>
            <p:cNvSpPr/>
            <p:nvPr/>
          </p:nvSpPr>
          <p:spPr>
            <a:xfrm rot="10800000">
              <a:off x="3723922" y="4632327"/>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6"/>
            <p:cNvSpPr/>
            <p:nvPr/>
          </p:nvSpPr>
          <p:spPr>
            <a:xfrm rot="10800000">
              <a:off x="3995573" y="492038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rot="10800000">
              <a:off x="3723922" y="492038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50;p16"/>
          <p:cNvSpPr/>
          <p:nvPr/>
        </p:nvSpPr>
        <p:spPr>
          <a:xfrm>
            <a:off x="7581005" y="723350"/>
            <a:ext cx="1563000" cy="2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6"/>
          <p:cNvSpPr/>
          <p:nvPr/>
        </p:nvSpPr>
        <p:spPr>
          <a:xfrm rot="2700000">
            <a:off x="6837897" y="710929"/>
            <a:ext cx="236739" cy="236739"/>
          </a:xfrm>
          <a:prstGeom prst="plus">
            <a:avLst>
              <a:gd name="adj" fmla="val 3557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rot="2700000">
            <a:off x="7130006" y="710929"/>
            <a:ext cx="236739" cy="236739"/>
          </a:xfrm>
          <a:prstGeom prst="plus">
            <a:avLst>
              <a:gd name="adj" fmla="val 3557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569"/>
        <p:cNvGrpSpPr/>
        <p:nvPr/>
      </p:nvGrpSpPr>
      <p:grpSpPr>
        <a:xfrm>
          <a:off x="0" y="0"/>
          <a:ext cx="0" cy="0"/>
          <a:chOff x="0" y="0"/>
          <a:chExt cx="0" cy="0"/>
        </a:xfrm>
      </p:grpSpPr>
      <p:sp>
        <p:nvSpPr>
          <p:cNvPr id="570" name="Google Shape;570;p22"/>
          <p:cNvSpPr txBox="1">
            <a:spLocks noGrp="1"/>
          </p:cNvSpPr>
          <p:nvPr>
            <p:ph type="subTitle" idx="1"/>
          </p:nvPr>
        </p:nvSpPr>
        <p:spPr>
          <a:xfrm>
            <a:off x="3686475" y="193132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Open Sans"/>
              <a:buNone/>
              <a:defRPr sz="2000" b="1">
                <a:latin typeface="Oswald"/>
                <a:ea typeface="Oswald"/>
                <a:cs typeface="Oswald"/>
                <a:sym typeface="Oswald"/>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71" name="Google Shape;571;p22"/>
          <p:cNvSpPr txBox="1">
            <a:spLocks noGrp="1"/>
          </p:cNvSpPr>
          <p:nvPr>
            <p:ph type="subTitle" idx="2"/>
          </p:nvPr>
        </p:nvSpPr>
        <p:spPr>
          <a:xfrm>
            <a:off x="3329175" y="2270575"/>
            <a:ext cx="2480100" cy="55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72" name="Google Shape;572;p22"/>
          <p:cNvSpPr txBox="1">
            <a:spLocks noGrp="1"/>
          </p:cNvSpPr>
          <p:nvPr>
            <p:ph type="subTitle" idx="3"/>
          </p:nvPr>
        </p:nvSpPr>
        <p:spPr>
          <a:xfrm>
            <a:off x="6301200" y="193132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Open Sans"/>
              <a:buNone/>
              <a:defRPr sz="2000" b="1">
                <a:latin typeface="Oswald"/>
                <a:ea typeface="Oswald"/>
                <a:cs typeface="Oswald"/>
                <a:sym typeface="Oswald"/>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73" name="Google Shape;573;p22"/>
          <p:cNvSpPr txBox="1">
            <a:spLocks noGrp="1"/>
          </p:cNvSpPr>
          <p:nvPr>
            <p:ph type="subTitle" idx="4"/>
          </p:nvPr>
        </p:nvSpPr>
        <p:spPr>
          <a:xfrm>
            <a:off x="5943900" y="2270575"/>
            <a:ext cx="2480100" cy="55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74" name="Google Shape;574;p22"/>
          <p:cNvSpPr txBox="1">
            <a:spLocks noGrp="1"/>
          </p:cNvSpPr>
          <p:nvPr>
            <p:ph type="subTitle" idx="5"/>
          </p:nvPr>
        </p:nvSpPr>
        <p:spPr>
          <a:xfrm>
            <a:off x="1077300" y="193132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Open Sans"/>
              <a:buNone/>
              <a:defRPr sz="2000" b="1">
                <a:latin typeface="Oswald"/>
                <a:ea typeface="Oswald"/>
                <a:cs typeface="Oswald"/>
                <a:sym typeface="Oswald"/>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75" name="Google Shape;575;p22"/>
          <p:cNvSpPr txBox="1">
            <a:spLocks noGrp="1"/>
          </p:cNvSpPr>
          <p:nvPr>
            <p:ph type="subTitle" idx="6"/>
          </p:nvPr>
        </p:nvSpPr>
        <p:spPr>
          <a:xfrm>
            <a:off x="720000" y="2270650"/>
            <a:ext cx="2480100" cy="55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76" name="Google Shape;576;p22"/>
          <p:cNvSpPr txBox="1">
            <a:spLocks noGrp="1"/>
          </p:cNvSpPr>
          <p:nvPr>
            <p:ph type="subTitle" idx="7"/>
          </p:nvPr>
        </p:nvSpPr>
        <p:spPr>
          <a:xfrm>
            <a:off x="3686475" y="352932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Open Sans"/>
              <a:buNone/>
              <a:defRPr sz="2000" b="1">
                <a:latin typeface="Oswald"/>
                <a:ea typeface="Oswald"/>
                <a:cs typeface="Oswald"/>
                <a:sym typeface="Oswald"/>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77" name="Google Shape;577;p22"/>
          <p:cNvSpPr txBox="1">
            <a:spLocks noGrp="1"/>
          </p:cNvSpPr>
          <p:nvPr>
            <p:ph type="subTitle" idx="8"/>
          </p:nvPr>
        </p:nvSpPr>
        <p:spPr>
          <a:xfrm>
            <a:off x="3329175" y="3872700"/>
            <a:ext cx="2480100" cy="55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78" name="Google Shape;578;p22"/>
          <p:cNvSpPr txBox="1">
            <a:spLocks noGrp="1"/>
          </p:cNvSpPr>
          <p:nvPr>
            <p:ph type="subTitle" idx="9"/>
          </p:nvPr>
        </p:nvSpPr>
        <p:spPr>
          <a:xfrm>
            <a:off x="6301200" y="352932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Open Sans"/>
              <a:buNone/>
              <a:defRPr sz="2000" b="1">
                <a:latin typeface="Oswald"/>
                <a:ea typeface="Oswald"/>
                <a:cs typeface="Oswald"/>
                <a:sym typeface="Oswald"/>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79" name="Google Shape;579;p22"/>
          <p:cNvSpPr txBox="1">
            <a:spLocks noGrp="1"/>
          </p:cNvSpPr>
          <p:nvPr>
            <p:ph type="subTitle" idx="13"/>
          </p:nvPr>
        </p:nvSpPr>
        <p:spPr>
          <a:xfrm>
            <a:off x="5943900" y="3872700"/>
            <a:ext cx="2480100" cy="55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80" name="Google Shape;580;p22"/>
          <p:cNvSpPr txBox="1">
            <a:spLocks noGrp="1"/>
          </p:cNvSpPr>
          <p:nvPr>
            <p:ph type="subTitle" idx="14"/>
          </p:nvPr>
        </p:nvSpPr>
        <p:spPr>
          <a:xfrm>
            <a:off x="1077300" y="352932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Open Sans"/>
              <a:buNone/>
              <a:defRPr sz="2000" b="1">
                <a:latin typeface="Oswald"/>
                <a:ea typeface="Oswald"/>
                <a:cs typeface="Oswald"/>
                <a:sym typeface="Oswald"/>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81" name="Google Shape;581;p22"/>
          <p:cNvSpPr txBox="1">
            <a:spLocks noGrp="1"/>
          </p:cNvSpPr>
          <p:nvPr>
            <p:ph type="subTitle" idx="15"/>
          </p:nvPr>
        </p:nvSpPr>
        <p:spPr>
          <a:xfrm>
            <a:off x="720000" y="3872700"/>
            <a:ext cx="2480100" cy="55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82" name="Google Shape;582;p22"/>
          <p:cNvSpPr txBox="1">
            <a:spLocks noGrp="1"/>
          </p:cNvSpPr>
          <p:nvPr>
            <p:ph type="title"/>
          </p:nvPr>
        </p:nvSpPr>
        <p:spPr>
          <a:xfrm>
            <a:off x="720000" y="570550"/>
            <a:ext cx="3034800" cy="570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1pPr>
            <a:lvl2pPr lvl="1" rtl="0">
              <a:spcBef>
                <a:spcPts val="0"/>
              </a:spcBef>
              <a:spcAft>
                <a:spcPts val="0"/>
              </a:spcAft>
              <a:buClr>
                <a:schemeClr val="dk1"/>
              </a:buClr>
              <a:buSzPts val="3500"/>
              <a:buNone/>
              <a:defRPr sz="3500">
                <a:solidFill>
                  <a:schemeClr val="dk1"/>
                </a:solidFill>
              </a:defRPr>
            </a:lvl2pPr>
            <a:lvl3pPr lvl="2" rtl="0">
              <a:spcBef>
                <a:spcPts val="0"/>
              </a:spcBef>
              <a:spcAft>
                <a:spcPts val="0"/>
              </a:spcAft>
              <a:buClr>
                <a:schemeClr val="dk1"/>
              </a:buClr>
              <a:buSzPts val="3500"/>
              <a:buNone/>
              <a:defRPr sz="3500">
                <a:solidFill>
                  <a:schemeClr val="dk1"/>
                </a:solidFill>
              </a:defRPr>
            </a:lvl3pPr>
            <a:lvl4pPr lvl="3" rtl="0">
              <a:spcBef>
                <a:spcPts val="0"/>
              </a:spcBef>
              <a:spcAft>
                <a:spcPts val="0"/>
              </a:spcAft>
              <a:buClr>
                <a:schemeClr val="dk1"/>
              </a:buClr>
              <a:buSzPts val="3500"/>
              <a:buNone/>
              <a:defRPr sz="3500">
                <a:solidFill>
                  <a:schemeClr val="dk1"/>
                </a:solidFill>
              </a:defRPr>
            </a:lvl4pPr>
            <a:lvl5pPr lvl="4" rtl="0">
              <a:spcBef>
                <a:spcPts val="0"/>
              </a:spcBef>
              <a:spcAft>
                <a:spcPts val="0"/>
              </a:spcAft>
              <a:buClr>
                <a:schemeClr val="dk1"/>
              </a:buClr>
              <a:buSzPts val="3500"/>
              <a:buNone/>
              <a:defRPr sz="3500">
                <a:solidFill>
                  <a:schemeClr val="dk1"/>
                </a:solidFill>
              </a:defRPr>
            </a:lvl5pPr>
            <a:lvl6pPr lvl="5" rtl="0">
              <a:spcBef>
                <a:spcPts val="0"/>
              </a:spcBef>
              <a:spcAft>
                <a:spcPts val="0"/>
              </a:spcAft>
              <a:buClr>
                <a:schemeClr val="dk1"/>
              </a:buClr>
              <a:buSzPts val="3500"/>
              <a:buNone/>
              <a:defRPr sz="3500">
                <a:solidFill>
                  <a:schemeClr val="dk1"/>
                </a:solidFill>
              </a:defRPr>
            </a:lvl6pPr>
            <a:lvl7pPr lvl="6" rtl="0">
              <a:spcBef>
                <a:spcPts val="0"/>
              </a:spcBef>
              <a:spcAft>
                <a:spcPts val="0"/>
              </a:spcAft>
              <a:buClr>
                <a:schemeClr val="dk1"/>
              </a:buClr>
              <a:buSzPts val="3500"/>
              <a:buNone/>
              <a:defRPr sz="3500">
                <a:solidFill>
                  <a:schemeClr val="dk1"/>
                </a:solidFill>
              </a:defRPr>
            </a:lvl7pPr>
            <a:lvl8pPr lvl="7" rtl="0">
              <a:spcBef>
                <a:spcPts val="0"/>
              </a:spcBef>
              <a:spcAft>
                <a:spcPts val="0"/>
              </a:spcAft>
              <a:buClr>
                <a:schemeClr val="dk1"/>
              </a:buClr>
              <a:buSzPts val="3500"/>
              <a:buNone/>
              <a:defRPr sz="3500">
                <a:solidFill>
                  <a:schemeClr val="dk1"/>
                </a:solidFill>
              </a:defRPr>
            </a:lvl8pPr>
            <a:lvl9pPr lvl="8" rtl="0">
              <a:spcBef>
                <a:spcPts val="0"/>
              </a:spcBef>
              <a:spcAft>
                <a:spcPts val="0"/>
              </a:spcAft>
              <a:buClr>
                <a:schemeClr val="dk1"/>
              </a:buClr>
              <a:buSzPts val="3500"/>
              <a:buNone/>
              <a:defRPr sz="3500">
                <a:solidFill>
                  <a:schemeClr val="dk1"/>
                </a:solidFill>
              </a:defRPr>
            </a:lvl9pPr>
          </a:lstStyle>
          <a:p>
            <a:endParaRPr/>
          </a:p>
        </p:txBody>
      </p:sp>
      <p:sp>
        <p:nvSpPr>
          <p:cNvPr id="583" name="Google Shape;583;p22"/>
          <p:cNvSpPr/>
          <p:nvPr/>
        </p:nvSpPr>
        <p:spPr>
          <a:xfrm rot="5400000">
            <a:off x="-410966" y="4262568"/>
            <a:ext cx="1563000" cy="2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2"/>
          <p:cNvSpPr/>
          <p:nvPr/>
        </p:nvSpPr>
        <p:spPr>
          <a:xfrm rot="8100000">
            <a:off x="252116" y="2843860"/>
            <a:ext cx="236739" cy="236739"/>
          </a:xfrm>
          <a:prstGeom prst="plus">
            <a:avLst>
              <a:gd name="adj" fmla="val 3557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rot="8100000">
            <a:off x="252116" y="3135969"/>
            <a:ext cx="236739" cy="236739"/>
          </a:xfrm>
          <a:prstGeom prst="plus">
            <a:avLst>
              <a:gd name="adj" fmla="val 3557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2"/>
          <p:cNvSpPr/>
          <p:nvPr/>
        </p:nvSpPr>
        <p:spPr>
          <a:xfrm rot="-5400000">
            <a:off x="7978737" y="675604"/>
            <a:ext cx="1563000" cy="211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2"/>
          <p:cNvSpPr/>
          <p:nvPr/>
        </p:nvSpPr>
        <p:spPr>
          <a:xfrm rot="-2700000">
            <a:off x="8641916" y="2069373"/>
            <a:ext cx="236739" cy="236739"/>
          </a:xfrm>
          <a:prstGeom prst="plus">
            <a:avLst>
              <a:gd name="adj" fmla="val 3557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rot="-2700000">
            <a:off x="8641916" y="1777264"/>
            <a:ext cx="236739" cy="236739"/>
          </a:xfrm>
          <a:prstGeom prst="plus">
            <a:avLst>
              <a:gd name="adj" fmla="val 3557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70550"/>
            <a:ext cx="7704000" cy="570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a:endParaRPr/>
          </a:p>
        </p:txBody>
      </p:sp>
      <p:sp>
        <p:nvSpPr>
          <p:cNvPr id="7" name="Google Shape;7;p1"/>
          <p:cNvSpPr txBox="1">
            <a:spLocks noGrp="1"/>
          </p:cNvSpPr>
          <p:nvPr>
            <p:ph type="body" idx="1"/>
          </p:nvPr>
        </p:nvSpPr>
        <p:spPr>
          <a:xfrm>
            <a:off x="720000" y="1681225"/>
            <a:ext cx="7704000" cy="2887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8" r:id="rId5"/>
    <p:sldLayoutId id="2147483659" r:id="rId6"/>
    <p:sldLayoutId id="2147483661" r:id="rId7"/>
    <p:sldLayoutId id="2147483662" r:id="rId8"/>
    <p:sldLayoutId id="2147483668" r:id="rId9"/>
    <p:sldLayoutId id="2147483669" r:id="rId10"/>
    <p:sldLayoutId id="2147483671" r:id="rId11"/>
    <p:sldLayoutId id="2147483673" r:id="rId12"/>
    <p:sldLayoutId id="214748367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31"/>
          <p:cNvSpPr txBox="1">
            <a:spLocks noGrp="1"/>
          </p:cNvSpPr>
          <p:nvPr>
            <p:ph type="ctrTitle"/>
          </p:nvPr>
        </p:nvSpPr>
        <p:spPr>
          <a:xfrm>
            <a:off x="1981200" y="1657350"/>
            <a:ext cx="5573400" cy="199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smtClean="0"/>
              <a:t>DISEASE PREDICTION SYSTEM</a:t>
            </a:r>
            <a:endParaRPr sz="4800" dirty="0"/>
          </a:p>
        </p:txBody>
      </p:sp>
      <p:sp>
        <p:nvSpPr>
          <p:cNvPr id="707" name="Google Shape;707;p31"/>
          <p:cNvSpPr txBox="1">
            <a:spLocks noGrp="1"/>
          </p:cNvSpPr>
          <p:nvPr>
            <p:ph type="subTitle" idx="1"/>
          </p:nvPr>
        </p:nvSpPr>
        <p:spPr>
          <a:xfrm>
            <a:off x="3200400" y="3562350"/>
            <a:ext cx="3200400" cy="35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smtClean="0"/>
              <a:t>[ Based on User Symptoms ]</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27"/>
        <p:cNvGrpSpPr/>
        <p:nvPr/>
      </p:nvGrpSpPr>
      <p:grpSpPr>
        <a:xfrm>
          <a:off x="0" y="0"/>
          <a:ext cx="0" cy="0"/>
          <a:chOff x="0" y="0"/>
          <a:chExt cx="0" cy="0"/>
        </a:xfrm>
      </p:grpSpPr>
      <p:sp>
        <p:nvSpPr>
          <p:cNvPr id="2929" name="Google Shape;2929;p55"/>
          <p:cNvSpPr txBox="1">
            <a:spLocks noGrp="1"/>
          </p:cNvSpPr>
          <p:nvPr>
            <p:ph type="title"/>
          </p:nvPr>
        </p:nvSpPr>
        <p:spPr>
          <a:xfrm>
            <a:off x="914400" y="438150"/>
            <a:ext cx="7162800" cy="57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Reasons for the Topic Selection</a:t>
            </a:r>
            <a:endParaRPr dirty="0"/>
          </a:p>
        </p:txBody>
      </p:sp>
      <p:sp>
        <p:nvSpPr>
          <p:cNvPr id="2930" name="Google Shape;2930;p55"/>
          <p:cNvSpPr txBox="1">
            <a:spLocks noGrp="1"/>
          </p:cNvSpPr>
          <p:nvPr>
            <p:ph type="body" idx="1"/>
          </p:nvPr>
        </p:nvSpPr>
        <p:spPr>
          <a:xfrm>
            <a:off x="1295400" y="1428750"/>
            <a:ext cx="6400800" cy="3962400"/>
          </a:xfrm>
          <a:prstGeom prst="rect">
            <a:avLst/>
          </a:prstGeom>
          <a:solidFill>
            <a:schemeClr val="accent2"/>
          </a:solidFill>
        </p:spPr>
        <p:txBody>
          <a:bodyPr spcFirstLastPara="1" wrap="square" lIns="91425" tIns="91425" rIns="91425" bIns="91425" anchor="t" anchorCtr="0">
            <a:noAutofit/>
          </a:bodyPr>
          <a:lstStyle/>
          <a:p>
            <a:pPr marL="285750" indent="-285750" algn="just">
              <a:lnSpc>
                <a:spcPct val="150000"/>
              </a:lnSpc>
              <a:buFont typeface="Arial" panose="020B0604020202020204" pitchFamily="34" charset="0"/>
              <a:buChar char="•"/>
            </a:pPr>
            <a:r>
              <a:rPr lang="en-US" dirty="0" smtClean="0">
                <a:solidFill>
                  <a:schemeClr val="accent1">
                    <a:lumMod val="75000"/>
                  </a:schemeClr>
                </a:solidFill>
                <a:latin typeface="Montserrat" charset="0"/>
                <a:ea typeface="Calibri" panose="020F0502020204030204" pitchFamily="34" charset="0"/>
                <a:cs typeface="Arial" panose="020B0604020202020204" pitchFamily="34" charset="0"/>
              </a:rPr>
              <a:t>This concept of ML model can be  used in </a:t>
            </a:r>
            <a:r>
              <a:rPr lang="en-US" dirty="0">
                <a:solidFill>
                  <a:schemeClr val="accent1">
                    <a:lumMod val="75000"/>
                  </a:schemeClr>
                </a:solidFill>
                <a:latin typeface="Montserrat" charset="0"/>
              </a:rPr>
              <a:t>decision makings for different kind of treatments and supporting professional medical procedures in multiple health sectors</a:t>
            </a:r>
            <a:r>
              <a:rPr lang="en-US" dirty="0" smtClean="0">
                <a:solidFill>
                  <a:schemeClr val="accent1">
                    <a:lumMod val="75000"/>
                  </a:schemeClr>
                </a:solidFill>
                <a:latin typeface="Montserrat" charset="0"/>
              </a:rPr>
              <a:t>.</a:t>
            </a:r>
          </a:p>
          <a:p>
            <a:pPr marL="285750" indent="-285750" algn="just">
              <a:lnSpc>
                <a:spcPct val="150000"/>
              </a:lnSpc>
              <a:buFont typeface="Arial" panose="020B0604020202020204" pitchFamily="34" charset="0"/>
              <a:buChar char="•"/>
            </a:pPr>
            <a:r>
              <a:rPr lang="en-US" dirty="0">
                <a:solidFill>
                  <a:schemeClr val="accent1">
                    <a:lumMod val="75000"/>
                  </a:schemeClr>
                </a:solidFill>
                <a:latin typeface="Montserrat" charset="0"/>
              </a:rPr>
              <a:t>an individual can use the AI-powered tools to research and get to know about the disease based on </a:t>
            </a:r>
            <a:r>
              <a:rPr lang="en-US" dirty="0" smtClean="0">
                <a:solidFill>
                  <a:schemeClr val="accent1">
                    <a:lumMod val="75000"/>
                  </a:schemeClr>
                </a:solidFill>
                <a:latin typeface="Montserrat" charset="0"/>
              </a:rPr>
              <a:t>symptoms.</a:t>
            </a:r>
          </a:p>
          <a:p>
            <a:pPr marL="285750" indent="-285750" algn="just">
              <a:lnSpc>
                <a:spcPct val="150000"/>
              </a:lnSpc>
              <a:buFont typeface="Arial" panose="020B0604020202020204" pitchFamily="34" charset="0"/>
              <a:buChar char="•"/>
            </a:pPr>
            <a:r>
              <a:rPr lang="en-US" dirty="0" smtClean="0">
                <a:solidFill>
                  <a:schemeClr val="accent1">
                    <a:lumMod val="75000"/>
                  </a:schemeClr>
                </a:solidFill>
                <a:latin typeface="Montserrat" charset="0"/>
              </a:rPr>
              <a:t>This system can decrease rush at OPDs at hospitals.</a:t>
            </a:r>
          </a:p>
          <a:p>
            <a:pPr marL="285750" indent="-285750" algn="just">
              <a:lnSpc>
                <a:spcPct val="150000"/>
              </a:lnSpc>
              <a:buFont typeface="Arial" panose="020B0604020202020204" pitchFamily="34" charset="0"/>
              <a:buChar char="•"/>
            </a:pPr>
            <a:r>
              <a:rPr lang="en-US" dirty="0" smtClean="0">
                <a:solidFill>
                  <a:schemeClr val="accent1">
                    <a:lumMod val="75000"/>
                  </a:schemeClr>
                </a:solidFill>
                <a:latin typeface="Montserrat" charset="0"/>
              </a:rPr>
              <a:t>This system can reduced workloads on medical staffs.</a:t>
            </a:r>
            <a:endParaRPr dirty="0">
              <a:solidFill>
                <a:schemeClr val="accent1">
                  <a:lumMod val="75000"/>
                </a:schemeClr>
              </a:solidFill>
              <a:latin typeface="Montserrat"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5" name="Google Shape;825;p40"/>
          <p:cNvSpPr txBox="1">
            <a:spLocks noGrp="1"/>
          </p:cNvSpPr>
          <p:nvPr>
            <p:ph type="title"/>
          </p:nvPr>
        </p:nvSpPr>
        <p:spPr>
          <a:xfrm>
            <a:off x="2286000" y="285750"/>
            <a:ext cx="3322503" cy="6527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t>Explanation of Solution</a:t>
            </a:r>
            <a:endParaRPr sz="2400" dirty="0"/>
          </a:p>
        </p:txBody>
      </p:sp>
      <p:sp>
        <p:nvSpPr>
          <p:cNvPr id="10" name="Subtitle 9"/>
          <p:cNvSpPr>
            <a:spLocks noGrp="1"/>
          </p:cNvSpPr>
          <p:nvPr>
            <p:ph type="subTitle" idx="1"/>
          </p:nvPr>
        </p:nvSpPr>
        <p:spPr>
          <a:xfrm>
            <a:off x="685800" y="819150"/>
            <a:ext cx="7049700" cy="3883475"/>
          </a:xfrm>
        </p:spPr>
        <p:txBody>
          <a:bodyPr/>
          <a:lstStyle/>
          <a:p>
            <a:pPr algn="just">
              <a:lnSpc>
                <a:spcPct val="150000"/>
              </a:lnSpc>
            </a:pPr>
            <a:r>
              <a:rPr lang="en-US" sz="1200" dirty="0" smtClean="0"/>
              <a:t>	In </a:t>
            </a:r>
            <a:r>
              <a:rPr lang="en-US" sz="1200" dirty="0"/>
              <a:t>this coursework, I have created a machine learning model which is able to identify the disease of the patient based on the symptoms provided as the input by the user. KNN algorithm is used for in ML model. The training and testing datasets are provided in the KNN algorithm to test and train the model. After the training, testing process is completed the output should be the closest prediction of the disease. </a:t>
            </a:r>
            <a:r>
              <a:rPr lang="en-US" sz="1200" dirty="0"/>
              <a:t>The working process includes prediction based on the K values which is like the training the </a:t>
            </a:r>
            <a:r>
              <a:rPr lang="en-US" sz="1200" dirty="0" smtClean="0"/>
              <a:t>model.</a:t>
            </a:r>
            <a:r>
              <a:rPr lang="en-US" sz="1200" dirty="0"/>
              <a:t> All the available classes are stored and are the new data are classified on similarity measures. The algorithm implementation finds that if a new point of the class is comparable to the neighboring points. </a:t>
            </a:r>
            <a:r>
              <a:rPr lang="en-US" sz="1200" dirty="0" smtClean="0"/>
              <a:t> </a:t>
            </a:r>
            <a:r>
              <a:rPr lang="en-US" sz="1200" dirty="0"/>
              <a:t>For this </a:t>
            </a:r>
            <a:r>
              <a:rPr lang="en-US" sz="1200" dirty="0" smtClean="0"/>
              <a:t>project, </a:t>
            </a:r>
            <a:r>
              <a:rPr lang="en-US" sz="1200" dirty="0"/>
              <a:t>I have categorized and research datasets </a:t>
            </a:r>
            <a:r>
              <a:rPr lang="en-US" sz="1200" dirty="0" smtClean="0"/>
              <a:t>for </a:t>
            </a:r>
            <a:r>
              <a:rPr lang="en-US" sz="1200" dirty="0"/>
              <a:t>the disease prediction system based on symptoms. The records found in the datasets here are qualitative records which has also been used and approved by expertise users. The datasets include multiple rows and columns of data that has the required information on symptoms for various diseases.</a:t>
            </a:r>
          </a:p>
          <a:p>
            <a:pPr algn="just">
              <a:lnSpc>
                <a:spcPct val="150000"/>
              </a:lnSpc>
            </a:pPr>
            <a:endParaRPr lang="en-US" sz="1200" dirty="0"/>
          </a:p>
          <a:p>
            <a:pPr algn="just">
              <a:lnSpc>
                <a:spcPct val="150000"/>
              </a:lnSpc>
            </a:pPr>
            <a:endParaRPr lang="en-US"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35"/>
          <p:cNvSpPr txBox="1">
            <a:spLocks noGrp="1"/>
          </p:cNvSpPr>
          <p:nvPr>
            <p:ph type="title"/>
          </p:nvPr>
        </p:nvSpPr>
        <p:spPr>
          <a:xfrm>
            <a:off x="1981200" y="285750"/>
            <a:ext cx="3810000" cy="61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smtClean="0"/>
              <a:t>H</a:t>
            </a:r>
            <a:r>
              <a:rPr lang="en-US" sz="2400" dirty="0" smtClean="0"/>
              <a:t>o</a:t>
            </a:r>
            <a:r>
              <a:rPr lang="en" sz="2400" dirty="0" smtClean="0"/>
              <a:t>w the Application works?</a:t>
            </a:r>
            <a:endParaRPr sz="2400" dirty="0"/>
          </a:p>
        </p:txBody>
      </p:sp>
      <p:sp>
        <p:nvSpPr>
          <p:cNvPr id="8" name="Google Shape;795;p38"/>
          <p:cNvSpPr txBox="1"/>
          <p:nvPr/>
        </p:nvSpPr>
        <p:spPr>
          <a:xfrm flipH="1">
            <a:off x="741218" y="819150"/>
            <a:ext cx="7315200" cy="3276600"/>
          </a:xfrm>
          <a:prstGeom prst="rect">
            <a:avLst/>
          </a:prstGeom>
          <a:solidFill>
            <a:schemeClr val="accent2"/>
          </a:solidFill>
          <a:ln>
            <a:noFill/>
          </a:ln>
        </p:spPr>
        <p:txBody>
          <a:bodyPr spcFirstLastPara="1" wrap="square" lIns="91425" tIns="91425" rIns="91425" bIns="91425" anchor="t" anchorCtr="0">
            <a:noAutofit/>
          </a:bodyPr>
          <a:lstStyle/>
          <a:p>
            <a:pPr algn="just">
              <a:lnSpc>
                <a:spcPct val="150000"/>
              </a:lnSpc>
            </a:pPr>
            <a:r>
              <a:rPr lang="en-US" dirty="0">
                <a:latin typeface="Montserrat" charset="0"/>
              </a:rPr>
              <a:t>This system is developed to predict the disease based on five symptoms provided by the user as input. With the help of </a:t>
            </a:r>
            <a:r>
              <a:rPr lang="en-US" dirty="0" err="1" smtClean="0">
                <a:latin typeface="Montserrat" charset="0"/>
              </a:rPr>
              <a:t>JupyterLab</a:t>
            </a:r>
            <a:r>
              <a:rPr lang="en-US" dirty="0" smtClean="0">
                <a:latin typeface="Montserrat" charset="0"/>
              </a:rPr>
              <a:t> </a:t>
            </a:r>
            <a:r>
              <a:rPr lang="en-US" dirty="0">
                <a:latin typeface="Montserrat" charset="0"/>
              </a:rPr>
              <a:t>from Anaconda platform the interface prototype is constructed. For the construction libraries </a:t>
            </a:r>
            <a:r>
              <a:rPr lang="en-US" dirty="0" err="1">
                <a:latin typeface="Montserrat" charset="0"/>
              </a:rPr>
              <a:t>Numpy</a:t>
            </a:r>
            <a:r>
              <a:rPr lang="en-US" dirty="0">
                <a:latin typeface="Montserrat" charset="0"/>
              </a:rPr>
              <a:t>, Pandas and </a:t>
            </a:r>
            <a:r>
              <a:rPr lang="en-US" dirty="0" err="1">
                <a:latin typeface="Montserrat" charset="0"/>
              </a:rPr>
              <a:t>Matplotlib.pyplot</a:t>
            </a:r>
            <a:r>
              <a:rPr lang="en-US" dirty="0">
                <a:latin typeface="Montserrat" charset="0"/>
              </a:rPr>
              <a:t> were used. At the very beginning after importing the required libraries, the dataset loaded and analyzed for developing the model. After much research on datasets, I was able to find this appropriate datasets for my model and the datasets was which </a:t>
            </a:r>
            <a:r>
              <a:rPr lang="en-US" dirty="0" err="1" smtClean="0">
                <a:latin typeface="Montserrat" charset="0"/>
              </a:rPr>
              <a:t>splitted</a:t>
            </a:r>
            <a:r>
              <a:rPr lang="en-US" dirty="0" smtClean="0">
                <a:latin typeface="Montserrat" charset="0"/>
              </a:rPr>
              <a:t> </a:t>
            </a:r>
            <a:r>
              <a:rPr lang="en-US" dirty="0">
                <a:latin typeface="Montserrat" charset="0"/>
              </a:rPr>
              <a:t>and separated testing and training my ML model. The separate independent and dependent variables was recognized, and the remaining portion like converting the variables in a </a:t>
            </a:r>
            <a:r>
              <a:rPr lang="en-US" dirty="0" err="1">
                <a:latin typeface="Montserrat" charset="0"/>
              </a:rPr>
              <a:t>numpy</a:t>
            </a:r>
            <a:r>
              <a:rPr lang="en-US" dirty="0">
                <a:latin typeface="Montserrat" charset="0"/>
              </a:rPr>
              <a:t> array and encoding the array was done in my ML model. </a:t>
            </a:r>
          </a:p>
        </p:txBody>
      </p:sp>
    </p:spTree>
    <p:extLst>
      <p:ext uri="{BB962C8B-B14F-4D97-AF65-F5344CB8AC3E}">
        <p14:creationId xmlns:p14="http://schemas.microsoft.com/office/powerpoint/2010/main" val="4284195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8" name="Google Shape;795;p38"/>
          <p:cNvSpPr txBox="1"/>
          <p:nvPr/>
        </p:nvSpPr>
        <p:spPr>
          <a:xfrm flipH="1">
            <a:off x="1354282" y="1885950"/>
            <a:ext cx="6116785" cy="2590800"/>
          </a:xfrm>
          <a:prstGeom prst="rect">
            <a:avLst/>
          </a:prstGeom>
          <a:solidFill>
            <a:schemeClr val="accent2"/>
          </a:solidFill>
          <a:ln>
            <a:noFill/>
          </a:ln>
        </p:spPr>
        <p:txBody>
          <a:bodyPr spcFirstLastPara="1" wrap="square" lIns="91425" tIns="91425" rIns="91425" bIns="91425" anchor="t" anchorCtr="0">
            <a:noAutofit/>
          </a:bodyPr>
          <a:lstStyle/>
          <a:p>
            <a:pPr marL="285750" lvl="0" indent="-285750" algn="just">
              <a:lnSpc>
                <a:spcPct val="150000"/>
              </a:lnSpc>
              <a:buFont typeface="Arial" pitchFamily="34" charset="0"/>
              <a:buChar char="•"/>
            </a:pPr>
            <a:r>
              <a:rPr lang="en-US" sz="1200" dirty="0">
                <a:latin typeface="Montserrat" charset="0"/>
              </a:rPr>
              <a:t>The </a:t>
            </a:r>
            <a:r>
              <a:rPr lang="en-US" sz="1200" dirty="0" err="1">
                <a:latin typeface="Montserrat" charset="0"/>
              </a:rPr>
              <a:t>Matplotlib.pyplot</a:t>
            </a:r>
            <a:r>
              <a:rPr lang="en-US" sz="1200" dirty="0">
                <a:latin typeface="Montserrat" charset="0"/>
              </a:rPr>
              <a:t> library was used for the visualization of histogram/bar graphs of column data and for the scattering of matrix inversion of kernel density </a:t>
            </a:r>
            <a:r>
              <a:rPr lang="en-US" sz="1200" dirty="0" smtClean="0">
                <a:latin typeface="Montserrat" charset="0"/>
              </a:rPr>
              <a:t>plots.</a:t>
            </a:r>
          </a:p>
          <a:p>
            <a:pPr marL="285750" lvl="0" indent="-285750" algn="just">
              <a:lnSpc>
                <a:spcPct val="150000"/>
              </a:lnSpc>
              <a:buFont typeface="Arial" pitchFamily="34" charset="0"/>
              <a:buChar char="•"/>
            </a:pPr>
            <a:r>
              <a:rPr lang="en-US" sz="1200" dirty="0" smtClean="0">
                <a:latin typeface="Montserrat" charset="0"/>
              </a:rPr>
              <a:t>The </a:t>
            </a:r>
            <a:r>
              <a:rPr lang="en-US" sz="1200" dirty="0" err="1">
                <a:latin typeface="Montserrat" charset="0"/>
              </a:rPr>
              <a:t>Numpy</a:t>
            </a:r>
            <a:r>
              <a:rPr lang="en-US" sz="1200" dirty="0">
                <a:latin typeface="Montserrat" charset="0"/>
              </a:rPr>
              <a:t> library was used for the mathematical calculation in the ML </a:t>
            </a:r>
            <a:r>
              <a:rPr lang="en-US" sz="1200" dirty="0" smtClean="0">
                <a:latin typeface="Montserrat" charset="0"/>
              </a:rPr>
              <a:t>model.</a:t>
            </a:r>
          </a:p>
          <a:p>
            <a:pPr marL="285750" lvl="0" indent="-285750" algn="just">
              <a:lnSpc>
                <a:spcPct val="150000"/>
              </a:lnSpc>
              <a:buFont typeface="Arial" pitchFamily="34" charset="0"/>
              <a:buChar char="•"/>
            </a:pPr>
            <a:r>
              <a:rPr lang="en-US" sz="1200" dirty="0" smtClean="0">
                <a:latin typeface="Montserrat" charset="0"/>
              </a:rPr>
              <a:t>The </a:t>
            </a:r>
            <a:r>
              <a:rPr lang="en-US" sz="1200" dirty="0">
                <a:latin typeface="Montserrat" charset="0"/>
              </a:rPr>
              <a:t>Pandas library was used for the analysis of </a:t>
            </a:r>
            <a:r>
              <a:rPr lang="en-US" sz="1200" dirty="0" err="1" smtClean="0">
                <a:latin typeface="Montserrat" charset="0"/>
              </a:rPr>
              <a:t>datsets</a:t>
            </a:r>
            <a:r>
              <a:rPr lang="en-US" sz="1200" dirty="0" smtClean="0">
                <a:latin typeface="Montserrat" charset="0"/>
              </a:rPr>
              <a:t>.</a:t>
            </a:r>
          </a:p>
          <a:p>
            <a:pPr marL="285750" lvl="0" indent="-285750" algn="just">
              <a:lnSpc>
                <a:spcPct val="150000"/>
              </a:lnSpc>
              <a:buFont typeface="Arial" pitchFamily="34" charset="0"/>
              <a:buChar char="•"/>
            </a:pPr>
            <a:r>
              <a:rPr lang="en-US" sz="1200" dirty="0" smtClean="0">
                <a:latin typeface="Montserrat" charset="0"/>
              </a:rPr>
              <a:t>The </a:t>
            </a:r>
            <a:r>
              <a:rPr lang="en-US" sz="1200" dirty="0" err="1">
                <a:latin typeface="Montserrat" charset="0"/>
              </a:rPr>
              <a:t>sklearn</a:t>
            </a:r>
            <a:r>
              <a:rPr lang="en-US" sz="1200" dirty="0">
                <a:latin typeface="Montserrat" charset="0"/>
              </a:rPr>
              <a:t> library was used importing necessary </a:t>
            </a:r>
            <a:r>
              <a:rPr lang="en-US" sz="1200" dirty="0" smtClean="0">
                <a:latin typeface="Montserrat" charset="0"/>
              </a:rPr>
              <a:t>elements like </a:t>
            </a:r>
            <a:r>
              <a:rPr lang="en-US" sz="1200" dirty="0" err="1">
                <a:latin typeface="Montserrat" charset="0"/>
              </a:rPr>
              <a:t>KNeighborsClassifiers</a:t>
            </a:r>
            <a:r>
              <a:rPr lang="en-US" sz="1200" dirty="0">
                <a:latin typeface="Montserrat" charset="0"/>
              </a:rPr>
              <a:t>, </a:t>
            </a:r>
            <a:r>
              <a:rPr lang="en-US" sz="1200" dirty="0" err="1">
                <a:latin typeface="Montserrat" charset="0"/>
              </a:rPr>
              <a:t>classification_report,confusion_matrix</a:t>
            </a:r>
            <a:r>
              <a:rPr lang="en-US" sz="1200" dirty="0">
                <a:latin typeface="Montserrat" charset="0"/>
              </a:rPr>
              <a:t>, and </a:t>
            </a:r>
            <a:r>
              <a:rPr lang="en-US" sz="1200" dirty="0" err="1">
                <a:latin typeface="Montserrat" charset="0"/>
              </a:rPr>
              <a:t>accuracy_score</a:t>
            </a:r>
            <a:r>
              <a:rPr lang="en-US" sz="1200" dirty="0">
                <a:latin typeface="Montserrat" charset="0"/>
              </a:rPr>
              <a:t>.	</a:t>
            </a:r>
          </a:p>
        </p:txBody>
      </p:sp>
      <p:sp>
        <p:nvSpPr>
          <p:cNvPr id="5" name="Google Shape;825;p40"/>
          <p:cNvSpPr txBox="1">
            <a:spLocks/>
          </p:cNvSpPr>
          <p:nvPr/>
        </p:nvSpPr>
        <p:spPr>
          <a:xfrm>
            <a:off x="2209800" y="209550"/>
            <a:ext cx="3698032" cy="6527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200"/>
              <a:buFont typeface="Oswald"/>
              <a:buNone/>
              <a:defRPr sz="4200" b="1"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r>
              <a:rPr lang="en-US" sz="2400" dirty="0" smtClean="0"/>
              <a:t>Importing Libraries</a:t>
            </a:r>
            <a:endParaRPr lang="en-US" sz="2400" dirty="0"/>
          </a:p>
        </p:txBody>
      </p:sp>
      <p:pic>
        <p:nvPicPr>
          <p:cNvPr id="9" name="Picture 8"/>
          <p:cNvPicPr/>
          <p:nvPr/>
        </p:nvPicPr>
        <p:blipFill>
          <a:blip r:embed="rId3"/>
          <a:stretch>
            <a:fillRect/>
          </a:stretch>
        </p:blipFill>
        <p:spPr>
          <a:xfrm>
            <a:off x="1371600" y="1280102"/>
            <a:ext cx="3857625" cy="314325"/>
          </a:xfrm>
          <a:prstGeom prst="rect">
            <a:avLst/>
          </a:prstGeom>
        </p:spPr>
      </p:pic>
      <p:pic>
        <p:nvPicPr>
          <p:cNvPr id="10" name="Picture 9"/>
          <p:cNvPicPr/>
          <p:nvPr/>
        </p:nvPicPr>
        <p:blipFill>
          <a:blip r:embed="rId4"/>
          <a:stretch>
            <a:fillRect/>
          </a:stretch>
        </p:blipFill>
        <p:spPr>
          <a:xfrm>
            <a:off x="1371600" y="968952"/>
            <a:ext cx="4087091" cy="311150"/>
          </a:xfrm>
          <a:prstGeom prst="rect">
            <a:avLst/>
          </a:prstGeom>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1009072"/>
            <a:ext cx="23336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90176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8" name="Google Shape;795;p38"/>
          <p:cNvSpPr txBox="1"/>
          <p:nvPr/>
        </p:nvSpPr>
        <p:spPr>
          <a:xfrm flipH="1">
            <a:off x="762000" y="1047750"/>
            <a:ext cx="3479790" cy="3276600"/>
          </a:xfrm>
          <a:prstGeom prst="rect">
            <a:avLst/>
          </a:prstGeom>
          <a:solidFill>
            <a:schemeClr val="accent2"/>
          </a:solidFill>
          <a:ln>
            <a:noFill/>
          </a:ln>
        </p:spPr>
        <p:txBody>
          <a:bodyPr spcFirstLastPara="1" wrap="square" lIns="91425" tIns="91425" rIns="91425" bIns="91425" anchor="t" anchorCtr="0">
            <a:noAutofit/>
          </a:bodyPr>
          <a:lstStyle/>
          <a:p>
            <a:pPr algn="just">
              <a:lnSpc>
                <a:spcPct val="150000"/>
              </a:lnSpc>
            </a:pPr>
            <a:r>
              <a:rPr lang="en-US" dirty="0">
                <a:latin typeface="Montserrat" charset="0"/>
              </a:rPr>
              <a:t>By the help of pandas library and its inbuilt </a:t>
            </a:r>
            <a:r>
              <a:rPr lang="en-US" dirty="0" err="1">
                <a:latin typeface="Montserrat" charset="0"/>
              </a:rPr>
              <a:t>read_csv</a:t>
            </a:r>
            <a:r>
              <a:rPr lang="en-US" dirty="0">
                <a:latin typeface="Montserrat" charset="0"/>
              </a:rPr>
              <a:t>() </a:t>
            </a:r>
            <a:r>
              <a:rPr lang="en-US" dirty="0" err="1">
                <a:latin typeface="Montserrat" charset="0"/>
              </a:rPr>
              <a:t>funtion</a:t>
            </a:r>
            <a:r>
              <a:rPr lang="en-US" dirty="0">
                <a:latin typeface="Montserrat" charset="0"/>
              </a:rPr>
              <a:t>, the datasets was imported and loaded. The main dataset used in this model which is training.csv dataset includes two columns “Disease” and “Symptoms”. The dataset was processed to help classify the data and the model was trained with this data.</a:t>
            </a:r>
          </a:p>
        </p:txBody>
      </p:sp>
      <p:sp>
        <p:nvSpPr>
          <p:cNvPr id="5" name="Google Shape;825;p40"/>
          <p:cNvSpPr txBox="1">
            <a:spLocks/>
          </p:cNvSpPr>
          <p:nvPr/>
        </p:nvSpPr>
        <p:spPr>
          <a:xfrm>
            <a:off x="1524000" y="259027"/>
            <a:ext cx="4352659" cy="6527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200"/>
              <a:buFont typeface="Oswald"/>
              <a:buNone/>
              <a:defRPr sz="4200" b="1"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r>
              <a:rPr lang="en-US" sz="2400" dirty="0" smtClean="0"/>
              <a:t>Reading and Displaying Datasets</a:t>
            </a:r>
            <a:endParaRPr lang="en-US" sz="2400" dirty="0"/>
          </a:p>
        </p:txBody>
      </p:sp>
      <p:pic>
        <p:nvPicPr>
          <p:cNvPr id="7" name="Picture 6"/>
          <p:cNvPicPr/>
          <p:nvPr/>
        </p:nvPicPr>
        <p:blipFill>
          <a:blip r:embed="rId3"/>
          <a:stretch>
            <a:fillRect/>
          </a:stretch>
        </p:blipFill>
        <p:spPr>
          <a:xfrm>
            <a:off x="4343400" y="1276350"/>
            <a:ext cx="4343400" cy="2667000"/>
          </a:xfrm>
          <a:prstGeom prst="rect">
            <a:avLst/>
          </a:prstGeom>
        </p:spPr>
      </p:pic>
    </p:spTree>
    <p:extLst>
      <p:ext uri="{BB962C8B-B14F-4D97-AF65-F5344CB8AC3E}">
        <p14:creationId xmlns:p14="http://schemas.microsoft.com/office/powerpoint/2010/main" val="4306671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8" name="Google Shape;795;p38"/>
          <p:cNvSpPr txBox="1"/>
          <p:nvPr/>
        </p:nvSpPr>
        <p:spPr>
          <a:xfrm flipH="1">
            <a:off x="914400" y="888422"/>
            <a:ext cx="3920838" cy="3989243"/>
          </a:xfrm>
          <a:prstGeom prst="rect">
            <a:avLst/>
          </a:prstGeom>
          <a:solidFill>
            <a:schemeClr val="accent2"/>
          </a:solidFill>
          <a:ln>
            <a:noFill/>
          </a:ln>
        </p:spPr>
        <p:txBody>
          <a:bodyPr spcFirstLastPara="1" wrap="square" lIns="91425" tIns="91425" rIns="91425" bIns="91425" anchor="t" anchorCtr="0">
            <a:noAutofit/>
          </a:bodyPr>
          <a:lstStyle/>
          <a:p>
            <a:pPr algn="just">
              <a:lnSpc>
                <a:spcPct val="150000"/>
              </a:lnSpc>
            </a:pPr>
            <a:r>
              <a:rPr lang="en-US" dirty="0">
                <a:latin typeface="Montserrat" charset="0"/>
              </a:rPr>
              <a:t>The training datasets which contains the diseases and symptoms is utilized for the ML model.  The </a:t>
            </a:r>
            <a:r>
              <a:rPr lang="en-US" dirty="0" err="1">
                <a:latin typeface="Montserrat" charset="0"/>
              </a:rPr>
              <a:t>read_csv</a:t>
            </a:r>
            <a:r>
              <a:rPr lang="en-US" dirty="0">
                <a:latin typeface="Montserrat" charset="0"/>
              </a:rPr>
              <a:t>() function is used to analysis the datasets and initialized to store the values in a </a:t>
            </a:r>
            <a:r>
              <a:rPr lang="en-US" dirty="0" err="1">
                <a:latin typeface="Montserrat" charset="0"/>
              </a:rPr>
              <a:t>dataframe</a:t>
            </a:r>
            <a:r>
              <a:rPr lang="en-US" dirty="0">
                <a:latin typeface="Montserrat" charset="0"/>
              </a:rPr>
              <a:t> </a:t>
            </a:r>
            <a:r>
              <a:rPr lang="en-US" dirty="0" err="1">
                <a:latin typeface="Montserrat" charset="0"/>
              </a:rPr>
              <a:t>df</a:t>
            </a:r>
            <a:r>
              <a:rPr lang="en-US" dirty="0">
                <a:latin typeface="Montserrat" charset="0"/>
              </a:rPr>
              <a:t>. And, after the training datasets was read and loaded. The values obtained from importing the training.csv datasets was replaced in pandas by using an inbuilt function called replace(). </a:t>
            </a:r>
            <a:r>
              <a:rPr lang="en-US" dirty="0" smtClean="0">
                <a:latin typeface="Montserrat" charset="0"/>
              </a:rPr>
              <a:t>Then</a:t>
            </a:r>
            <a:r>
              <a:rPr lang="en-US" dirty="0">
                <a:latin typeface="Montserrat" charset="0"/>
              </a:rPr>
              <a:t>, the head() function is used to display the five top rows of the </a:t>
            </a:r>
            <a:r>
              <a:rPr lang="en-US" dirty="0" err="1">
                <a:latin typeface="Montserrat" charset="0"/>
              </a:rPr>
              <a:t>dataframe</a:t>
            </a:r>
            <a:r>
              <a:rPr lang="en-US" dirty="0">
                <a:latin typeface="Montserrat" charset="0"/>
              </a:rPr>
              <a:t> </a:t>
            </a:r>
            <a:r>
              <a:rPr lang="en-US" dirty="0" err="1">
                <a:latin typeface="Montserrat" charset="0"/>
              </a:rPr>
              <a:t>df</a:t>
            </a:r>
            <a:r>
              <a:rPr lang="en-US" dirty="0">
                <a:latin typeface="Montserrat" charset="0"/>
              </a:rPr>
              <a:t>.</a:t>
            </a:r>
          </a:p>
        </p:txBody>
      </p:sp>
      <p:sp>
        <p:nvSpPr>
          <p:cNvPr id="5" name="Google Shape;825;p40"/>
          <p:cNvSpPr txBox="1">
            <a:spLocks/>
          </p:cNvSpPr>
          <p:nvPr/>
        </p:nvSpPr>
        <p:spPr>
          <a:xfrm>
            <a:off x="1524000" y="259027"/>
            <a:ext cx="4352659" cy="6527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200"/>
              <a:buFont typeface="Oswald"/>
              <a:buNone/>
              <a:defRPr sz="4200" b="1"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r>
              <a:rPr lang="en-US" sz="2400" dirty="0" smtClean="0"/>
              <a:t>Replacing the Training data</a:t>
            </a:r>
            <a:endParaRPr lang="en-US" sz="24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599" y="1123950"/>
            <a:ext cx="3657601"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12183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8" name="Google Shape;795;p38"/>
          <p:cNvSpPr txBox="1"/>
          <p:nvPr/>
        </p:nvSpPr>
        <p:spPr>
          <a:xfrm flipH="1">
            <a:off x="914400" y="888423"/>
            <a:ext cx="7848600" cy="955963"/>
          </a:xfrm>
          <a:prstGeom prst="rect">
            <a:avLst/>
          </a:prstGeom>
          <a:solidFill>
            <a:schemeClr val="accent2"/>
          </a:solidFill>
          <a:ln>
            <a:noFill/>
          </a:ln>
        </p:spPr>
        <p:txBody>
          <a:bodyPr spcFirstLastPara="1" wrap="square" lIns="91425" tIns="91425" rIns="91425" bIns="91425" anchor="t" anchorCtr="0">
            <a:noAutofit/>
          </a:bodyPr>
          <a:lstStyle/>
          <a:p>
            <a:pPr algn="just">
              <a:lnSpc>
                <a:spcPct val="150000"/>
              </a:lnSpc>
            </a:pPr>
            <a:r>
              <a:rPr lang="en-US" sz="1200" dirty="0">
                <a:latin typeface="Montserrat" charset="0"/>
              </a:rPr>
              <a:t>In this </a:t>
            </a:r>
            <a:r>
              <a:rPr lang="en-US" sz="1200" dirty="0" err="1">
                <a:latin typeface="Montserrat" charset="0"/>
              </a:rPr>
              <a:t>plotPerColumnDistribution</a:t>
            </a:r>
            <a:r>
              <a:rPr lang="en-US" sz="1200" dirty="0">
                <a:latin typeface="Montserrat" charset="0"/>
              </a:rPr>
              <a:t>() function, the codes to create and </a:t>
            </a:r>
            <a:r>
              <a:rPr lang="en-US" sz="1200" dirty="0" smtClean="0">
                <a:latin typeface="Montserrat" charset="0"/>
              </a:rPr>
              <a:t>display the </a:t>
            </a:r>
            <a:r>
              <a:rPr lang="en-US" sz="1200" dirty="0">
                <a:latin typeface="Montserrat" charset="0"/>
              </a:rPr>
              <a:t>histogram/bar graph of column data is done. The </a:t>
            </a:r>
            <a:r>
              <a:rPr lang="en-US" sz="1200" dirty="0" err="1">
                <a:latin typeface="Montserrat" charset="0"/>
              </a:rPr>
              <a:t>Matplotlib.pyplot</a:t>
            </a:r>
            <a:r>
              <a:rPr lang="en-US" sz="1200" dirty="0">
                <a:latin typeface="Montserrat" charset="0"/>
              </a:rPr>
              <a:t> library is imported to use this function for the visualization of distribution graph of the columns of the training.csv file.</a:t>
            </a:r>
          </a:p>
        </p:txBody>
      </p:sp>
      <p:sp>
        <p:nvSpPr>
          <p:cNvPr id="5" name="Google Shape;825;p40"/>
          <p:cNvSpPr txBox="1">
            <a:spLocks/>
          </p:cNvSpPr>
          <p:nvPr/>
        </p:nvSpPr>
        <p:spPr>
          <a:xfrm>
            <a:off x="1905000" y="268672"/>
            <a:ext cx="3581400" cy="6527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200"/>
              <a:buFont typeface="Oswald"/>
              <a:buNone/>
              <a:defRPr sz="4200" b="1"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pPr lvl="0"/>
            <a:r>
              <a:rPr lang="en-US" sz="2400" dirty="0"/>
              <a:t>Distribution </a:t>
            </a:r>
            <a:r>
              <a:rPr lang="en-US" sz="2400" dirty="0" smtClean="0"/>
              <a:t>graph Output</a:t>
            </a:r>
            <a:endParaRPr lang="en-US" sz="2400" dirty="0"/>
          </a:p>
        </p:txBody>
      </p:sp>
      <p:pic>
        <p:nvPicPr>
          <p:cNvPr id="6" name="Picture 5"/>
          <p:cNvPicPr/>
          <p:nvPr/>
        </p:nvPicPr>
        <p:blipFill>
          <a:blip r:embed="rId3"/>
          <a:stretch>
            <a:fillRect/>
          </a:stretch>
        </p:blipFill>
        <p:spPr>
          <a:xfrm>
            <a:off x="990600" y="1927166"/>
            <a:ext cx="7620000" cy="2701984"/>
          </a:xfrm>
          <a:prstGeom prst="rect">
            <a:avLst/>
          </a:prstGeom>
        </p:spPr>
      </p:pic>
    </p:spTree>
    <p:extLst>
      <p:ext uri="{BB962C8B-B14F-4D97-AF65-F5344CB8AC3E}">
        <p14:creationId xmlns:p14="http://schemas.microsoft.com/office/powerpoint/2010/main" val="8418589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8" name="Google Shape;795;p38"/>
          <p:cNvSpPr txBox="1"/>
          <p:nvPr/>
        </p:nvSpPr>
        <p:spPr>
          <a:xfrm flipH="1">
            <a:off x="1970809" y="904609"/>
            <a:ext cx="5181600" cy="477981"/>
          </a:xfrm>
          <a:prstGeom prst="rect">
            <a:avLst/>
          </a:prstGeom>
          <a:solidFill>
            <a:schemeClr val="accent2"/>
          </a:solidFill>
          <a:ln>
            <a:noFill/>
          </a:ln>
        </p:spPr>
        <p:txBody>
          <a:bodyPr spcFirstLastPara="1" wrap="square" lIns="91425" tIns="91425" rIns="91425" bIns="91425" anchor="t" anchorCtr="0">
            <a:noAutofit/>
          </a:bodyPr>
          <a:lstStyle/>
          <a:p>
            <a:pPr algn="just">
              <a:lnSpc>
                <a:spcPct val="150000"/>
              </a:lnSpc>
            </a:pPr>
            <a:r>
              <a:rPr lang="en-US" dirty="0">
                <a:latin typeface="Montserrat" charset="0"/>
              </a:rPr>
              <a:t>The output of the histogram/bar graph is given below:</a:t>
            </a:r>
          </a:p>
        </p:txBody>
      </p:sp>
      <p:sp>
        <p:nvSpPr>
          <p:cNvPr id="5" name="Google Shape;825;p40"/>
          <p:cNvSpPr txBox="1">
            <a:spLocks/>
          </p:cNvSpPr>
          <p:nvPr/>
        </p:nvSpPr>
        <p:spPr>
          <a:xfrm>
            <a:off x="2895600" y="268672"/>
            <a:ext cx="2590800" cy="6527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200"/>
              <a:buFont typeface="Oswald"/>
              <a:buNone/>
              <a:defRPr sz="4200" b="1"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pPr lvl="0"/>
            <a:r>
              <a:rPr lang="en-US" sz="2400" dirty="0"/>
              <a:t>Distribution graph</a:t>
            </a:r>
          </a:p>
        </p:txBody>
      </p:sp>
      <p:pic>
        <p:nvPicPr>
          <p:cNvPr id="7" name="Picture 6"/>
          <p:cNvPicPr/>
          <p:nvPr/>
        </p:nvPicPr>
        <p:blipFill>
          <a:blip r:embed="rId3"/>
          <a:stretch>
            <a:fillRect/>
          </a:stretch>
        </p:blipFill>
        <p:spPr>
          <a:xfrm>
            <a:off x="1589809" y="1504950"/>
            <a:ext cx="5943600" cy="3220085"/>
          </a:xfrm>
          <a:prstGeom prst="rect">
            <a:avLst/>
          </a:prstGeom>
        </p:spPr>
      </p:pic>
    </p:spTree>
    <p:extLst>
      <p:ext uri="{BB962C8B-B14F-4D97-AF65-F5344CB8AC3E}">
        <p14:creationId xmlns:p14="http://schemas.microsoft.com/office/powerpoint/2010/main" val="7840606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8" name="Google Shape;795;p38"/>
          <p:cNvSpPr txBox="1"/>
          <p:nvPr/>
        </p:nvSpPr>
        <p:spPr>
          <a:xfrm flipH="1">
            <a:off x="1066799" y="921447"/>
            <a:ext cx="7467600" cy="888303"/>
          </a:xfrm>
          <a:prstGeom prst="rect">
            <a:avLst/>
          </a:prstGeom>
          <a:solidFill>
            <a:schemeClr val="accent2"/>
          </a:solidFill>
          <a:ln>
            <a:noFill/>
          </a:ln>
        </p:spPr>
        <p:txBody>
          <a:bodyPr spcFirstLastPara="1" wrap="square" lIns="91425" tIns="91425" rIns="91425" bIns="91425" anchor="t" anchorCtr="0">
            <a:noAutofit/>
          </a:bodyPr>
          <a:lstStyle/>
          <a:p>
            <a:pPr algn="just">
              <a:lnSpc>
                <a:spcPct val="150000"/>
              </a:lnSpc>
            </a:pPr>
            <a:r>
              <a:rPr lang="en-US" dirty="0">
                <a:latin typeface="Montserrat" charset="0"/>
              </a:rPr>
              <a:t>Using the </a:t>
            </a:r>
            <a:r>
              <a:rPr lang="en-US" dirty="0" err="1">
                <a:latin typeface="Montserrat" charset="0"/>
              </a:rPr>
              <a:t>plotScatterMatrix</a:t>
            </a:r>
            <a:r>
              <a:rPr lang="en-US" dirty="0">
                <a:latin typeface="Montserrat" charset="0"/>
              </a:rPr>
              <a:t>, the scattering of the matrix and density plots of the column of the training.csv file is done.</a:t>
            </a:r>
          </a:p>
        </p:txBody>
      </p:sp>
      <p:sp>
        <p:nvSpPr>
          <p:cNvPr id="5" name="Google Shape;825;p40"/>
          <p:cNvSpPr txBox="1">
            <a:spLocks/>
          </p:cNvSpPr>
          <p:nvPr/>
        </p:nvSpPr>
        <p:spPr>
          <a:xfrm>
            <a:off x="2438400" y="268672"/>
            <a:ext cx="3048000" cy="6527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200"/>
              <a:buFont typeface="Oswald"/>
              <a:buNone/>
              <a:defRPr sz="4200" b="1"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pPr lvl="0"/>
            <a:r>
              <a:rPr lang="en-US" sz="2400" dirty="0"/>
              <a:t>Scattering the </a:t>
            </a:r>
            <a:r>
              <a:rPr lang="en-US" sz="2400" dirty="0" smtClean="0"/>
              <a:t>Matrix</a:t>
            </a:r>
            <a:endParaRPr lang="en-US" sz="2400" dirty="0"/>
          </a:p>
        </p:txBody>
      </p:sp>
      <p:pic>
        <p:nvPicPr>
          <p:cNvPr id="6" name="Picture 5"/>
          <p:cNvPicPr/>
          <p:nvPr/>
        </p:nvPicPr>
        <p:blipFill>
          <a:blip r:embed="rId3"/>
          <a:stretch>
            <a:fillRect/>
          </a:stretch>
        </p:blipFill>
        <p:spPr>
          <a:xfrm>
            <a:off x="1333498" y="1972541"/>
            <a:ext cx="6934201" cy="2362200"/>
          </a:xfrm>
          <a:prstGeom prst="rect">
            <a:avLst/>
          </a:prstGeom>
        </p:spPr>
      </p:pic>
    </p:spTree>
    <p:extLst>
      <p:ext uri="{BB962C8B-B14F-4D97-AF65-F5344CB8AC3E}">
        <p14:creationId xmlns:p14="http://schemas.microsoft.com/office/powerpoint/2010/main" val="40209900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35"/>
          <p:cNvSpPr txBox="1">
            <a:spLocks noGrp="1"/>
          </p:cNvSpPr>
          <p:nvPr>
            <p:ph type="title"/>
          </p:nvPr>
        </p:nvSpPr>
        <p:spPr>
          <a:xfrm>
            <a:off x="2286000" y="204545"/>
            <a:ext cx="3810000" cy="619800"/>
          </a:xfrm>
          <a:prstGeom prst="rect">
            <a:avLst/>
          </a:prstGeom>
        </p:spPr>
        <p:txBody>
          <a:bodyPr spcFirstLastPara="1" wrap="square" lIns="91425" tIns="91425" rIns="91425" bIns="91425" anchor="ctr" anchorCtr="0">
            <a:noAutofit/>
          </a:bodyPr>
          <a:lstStyle/>
          <a:p>
            <a:pPr lvl="0" algn="l"/>
            <a:r>
              <a:rPr lang="en-US" sz="2400" dirty="0"/>
              <a:t>Scattering the Matrix</a:t>
            </a:r>
            <a:endParaRPr sz="2400" dirty="0"/>
          </a:p>
        </p:txBody>
      </p:sp>
      <p:sp>
        <p:nvSpPr>
          <p:cNvPr id="8" name="Google Shape;795;p38"/>
          <p:cNvSpPr txBox="1"/>
          <p:nvPr/>
        </p:nvSpPr>
        <p:spPr>
          <a:xfrm flipH="1">
            <a:off x="1905000" y="845128"/>
            <a:ext cx="5728856" cy="548986"/>
          </a:xfrm>
          <a:prstGeom prst="rect">
            <a:avLst/>
          </a:prstGeom>
          <a:solidFill>
            <a:schemeClr val="accent2"/>
          </a:solidFill>
          <a:ln>
            <a:noFill/>
          </a:ln>
        </p:spPr>
        <p:txBody>
          <a:bodyPr spcFirstLastPara="1" wrap="square" lIns="91425" tIns="91425" rIns="91425" bIns="91425" anchor="t" anchorCtr="0">
            <a:noAutofit/>
          </a:bodyPr>
          <a:lstStyle/>
          <a:p>
            <a:pPr algn="just">
              <a:lnSpc>
                <a:spcPct val="150000"/>
              </a:lnSpc>
            </a:pPr>
            <a:r>
              <a:rPr lang="en-US" dirty="0">
                <a:latin typeface="Montserrat" charset="0"/>
              </a:rPr>
              <a:t>The output after the scattering is given below:</a:t>
            </a:r>
          </a:p>
        </p:txBody>
      </p:sp>
      <p:pic>
        <p:nvPicPr>
          <p:cNvPr id="4" name="Picture 3"/>
          <p:cNvPicPr/>
          <p:nvPr/>
        </p:nvPicPr>
        <p:blipFill>
          <a:blip r:embed="rId3"/>
          <a:stretch>
            <a:fillRect/>
          </a:stretch>
        </p:blipFill>
        <p:spPr>
          <a:xfrm>
            <a:off x="1066800" y="1388919"/>
            <a:ext cx="6934200" cy="2859231"/>
          </a:xfrm>
          <a:prstGeom prst="rect">
            <a:avLst/>
          </a:prstGeom>
        </p:spPr>
      </p:pic>
    </p:spTree>
    <p:extLst>
      <p:ext uri="{BB962C8B-B14F-4D97-AF65-F5344CB8AC3E}">
        <p14:creationId xmlns:p14="http://schemas.microsoft.com/office/powerpoint/2010/main" val="20043417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33"/>
          <p:cNvSpPr txBox="1">
            <a:spLocks noGrp="1"/>
          </p:cNvSpPr>
          <p:nvPr>
            <p:ph type="title"/>
          </p:nvPr>
        </p:nvSpPr>
        <p:spPr>
          <a:xfrm>
            <a:off x="2590800" y="285750"/>
            <a:ext cx="3515700" cy="57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719" name="Google Shape;719;p33"/>
          <p:cNvSpPr txBox="1">
            <a:spLocks noGrp="1"/>
          </p:cNvSpPr>
          <p:nvPr>
            <p:ph type="subTitle" idx="1"/>
          </p:nvPr>
        </p:nvSpPr>
        <p:spPr>
          <a:xfrm>
            <a:off x="1905000" y="1581150"/>
            <a:ext cx="9144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Topics</a:t>
            </a:r>
            <a:r>
              <a:rPr lang="en-US" dirty="0" smtClean="0"/>
              <a:t> </a:t>
            </a:r>
            <a:endParaRPr dirty="0"/>
          </a:p>
        </p:txBody>
      </p:sp>
      <p:sp>
        <p:nvSpPr>
          <p:cNvPr id="720" name="Google Shape;720;p33"/>
          <p:cNvSpPr txBox="1">
            <a:spLocks noGrp="1"/>
          </p:cNvSpPr>
          <p:nvPr>
            <p:ph type="subTitle" idx="2"/>
          </p:nvPr>
        </p:nvSpPr>
        <p:spPr>
          <a:xfrm>
            <a:off x="3733800" y="1504950"/>
            <a:ext cx="4800600" cy="7620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itchFamily="34" charset="0"/>
              <a:buChar char="•"/>
            </a:pPr>
            <a:r>
              <a:rPr lang="en-US" dirty="0" smtClean="0"/>
              <a:t>Introduction to AI concept used</a:t>
            </a:r>
          </a:p>
          <a:p>
            <a:pPr marL="285750" lvl="0" indent="-285750" algn="l" rtl="0">
              <a:spcBef>
                <a:spcPts val="0"/>
              </a:spcBef>
              <a:spcAft>
                <a:spcPts val="0"/>
              </a:spcAft>
              <a:buFont typeface="Arial" pitchFamily="34" charset="0"/>
              <a:buChar char="•"/>
            </a:pPr>
            <a:r>
              <a:rPr lang="en-US" dirty="0" smtClean="0"/>
              <a:t>Research Evidences</a:t>
            </a:r>
          </a:p>
          <a:p>
            <a:pPr marL="285750" lvl="0" indent="-285750" algn="l" rtl="0">
              <a:spcBef>
                <a:spcPts val="0"/>
              </a:spcBef>
              <a:spcAft>
                <a:spcPts val="0"/>
              </a:spcAft>
              <a:buFont typeface="Arial" pitchFamily="34" charset="0"/>
              <a:buChar char="•"/>
            </a:pPr>
            <a:r>
              <a:rPr lang="en-US" dirty="0" smtClean="0">
                <a:solidFill>
                  <a:schemeClr val="accent1">
                    <a:lumMod val="75000"/>
                  </a:schemeClr>
                </a:solidFill>
              </a:rPr>
              <a:t>Reasons</a:t>
            </a:r>
            <a:r>
              <a:rPr lang="en-US" dirty="0" smtClean="0"/>
              <a:t> for Selected Topic</a:t>
            </a:r>
            <a:endParaRPr dirty="0"/>
          </a:p>
        </p:txBody>
      </p:sp>
      <p:sp>
        <p:nvSpPr>
          <p:cNvPr id="721" name="Google Shape;721;p33"/>
          <p:cNvSpPr txBox="1">
            <a:spLocks noGrp="1"/>
          </p:cNvSpPr>
          <p:nvPr>
            <p:ph type="title" idx="3"/>
          </p:nvPr>
        </p:nvSpPr>
        <p:spPr>
          <a:xfrm>
            <a:off x="1143000" y="1581150"/>
            <a:ext cx="7533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722" name="Google Shape;722;p33"/>
          <p:cNvSpPr txBox="1">
            <a:spLocks noGrp="1"/>
          </p:cNvSpPr>
          <p:nvPr>
            <p:ph type="subTitle" idx="4"/>
          </p:nvPr>
        </p:nvSpPr>
        <p:spPr>
          <a:xfrm>
            <a:off x="1905000" y="3562350"/>
            <a:ext cx="1600199"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Synthesis of </a:t>
            </a:r>
          </a:p>
          <a:p>
            <a:pPr marL="0" lvl="0" indent="0" algn="l" rtl="0">
              <a:spcBef>
                <a:spcPts val="0"/>
              </a:spcBef>
              <a:spcAft>
                <a:spcPts val="0"/>
              </a:spcAft>
              <a:buNone/>
            </a:pPr>
            <a:r>
              <a:rPr lang="en" dirty="0" smtClean="0"/>
              <a:t>Information</a:t>
            </a:r>
            <a:endParaRPr dirty="0"/>
          </a:p>
        </p:txBody>
      </p:sp>
      <p:sp>
        <p:nvSpPr>
          <p:cNvPr id="723" name="Google Shape;723;p33"/>
          <p:cNvSpPr txBox="1">
            <a:spLocks noGrp="1"/>
          </p:cNvSpPr>
          <p:nvPr>
            <p:ph type="subTitle" idx="5"/>
          </p:nvPr>
        </p:nvSpPr>
        <p:spPr>
          <a:xfrm>
            <a:off x="3733800" y="3638550"/>
            <a:ext cx="3810000" cy="762000"/>
          </a:xfrm>
          <a:prstGeom prst="rect">
            <a:avLst/>
          </a:prstGeom>
        </p:spPr>
        <p:txBody>
          <a:bodyPr spcFirstLastPara="1" wrap="square" lIns="91425" tIns="91425" rIns="91425" bIns="91425" anchor="t" anchorCtr="0">
            <a:noAutofit/>
          </a:bodyPr>
          <a:lstStyle/>
          <a:p>
            <a:pPr marL="285750" lvl="0" indent="-285750">
              <a:buFont typeface="Arial" pitchFamily="34" charset="0"/>
              <a:buChar char="•"/>
            </a:pPr>
            <a:r>
              <a:rPr lang="en-US" dirty="0" smtClean="0"/>
              <a:t>Pseudo code for the Solution</a:t>
            </a:r>
            <a:endParaRPr lang="en-US" dirty="0"/>
          </a:p>
          <a:p>
            <a:pPr marL="285750" lvl="0" indent="-285750">
              <a:buFont typeface="Arial" pitchFamily="34" charset="0"/>
              <a:buChar char="•"/>
            </a:pPr>
            <a:r>
              <a:rPr lang="en-US" dirty="0" smtClean="0"/>
              <a:t>Flowchart </a:t>
            </a:r>
            <a:endParaRPr lang="en-US" dirty="0"/>
          </a:p>
        </p:txBody>
      </p:sp>
      <p:sp>
        <p:nvSpPr>
          <p:cNvPr id="724" name="Google Shape;724;p33"/>
          <p:cNvSpPr txBox="1">
            <a:spLocks noGrp="1"/>
          </p:cNvSpPr>
          <p:nvPr>
            <p:ph type="title" idx="6"/>
          </p:nvPr>
        </p:nvSpPr>
        <p:spPr>
          <a:xfrm>
            <a:off x="1143000" y="3638550"/>
            <a:ext cx="7533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725" name="Google Shape;725;p33"/>
          <p:cNvSpPr txBox="1">
            <a:spLocks noGrp="1"/>
          </p:cNvSpPr>
          <p:nvPr>
            <p:ph type="subTitle" idx="7"/>
          </p:nvPr>
        </p:nvSpPr>
        <p:spPr>
          <a:xfrm>
            <a:off x="1905000" y="2647950"/>
            <a:ext cx="10668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Solution</a:t>
            </a:r>
            <a:endParaRPr dirty="0"/>
          </a:p>
        </p:txBody>
      </p:sp>
      <p:sp>
        <p:nvSpPr>
          <p:cNvPr id="726" name="Google Shape;726;p33"/>
          <p:cNvSpPr txBox="1">
            <a:spLocks noGrp="1"/>
          </p:cNvSpPr>
          <p:nvPr>
            <p:ph type="subTitle" idx="8"/>
          </p:nvPr>
        </p:nvSpPr>
        <p:spPr>
          <a:xfrm>
            <a:off x="3733800" y="2571750"/>
            <a:ext cx="3962400" cy="838200"/>
          </a:xfrm>
          <a:prstGeom prst="rect">
            <a:avLst/>
          </a:prstGeom>
        </p:spPr>
        <p:txBody>
          <a:bodyPr spcFirstLastPara="1" wrap="square" lIns="91425" tIns="91425" rIns="91425" bIns="91425" anchor="t" anchorCtr="0">
            <a:noAutofit/>
          </a:bodyPr>
          <a:lstStyle/>
          <a:p>
            <a:pPr marL="285750" lvl="0" indent="-285750">
              <a:buFont typeface="Arial" pitchFamily="34" charset="0"/>
              <a:buChar char="•"/>
            </a:pPr>
            <a:r>
              <a:rPr lang="en-US" dirty="0" smtClean="0"/>
              <a:t>Explanation of Application</a:t>
            </a:r>
            <a:endParaRPr lang="en-US" dirty="0"/>
          </a:p>
          <a:p>
            <a:pPr marL="285750" lvl="0" indent="-285750">
              <a:buFont typeface="Arial" pitchFamily="34" charset="0"/>
              <a:buChar char="•"/>
            </a:pPr>
            <a:r>
              <a:rPr lang="en-US" dirty="0" smtClean="0"/>
              <a:t>Achieved Results</a:t>
            </a:r>
            <a:endParaRPr lang="en-US" dirty="0"/>
          </a:p>
          <a:p>
            <a:pPr marL="285750" lvl="0" indent="-285750">
              <a:buFont typeface="Arial" pitchFamily="34" charset="0"/>
              <a:buChar char="•"/>
            </a:pPr>
            <a:r>
              <a:rPr lang="en-US" dirty="0" smtClean="0"/>
              <a:t>How it solves real world problems?</a:t>
            </a:r>
            <a:endParaRPr lang="en-US" dirty="0"/>
          </a:p>
        </p:txBody>
      </p:sp>
      <p:sp>
        <p:nvSpPr>
          <p:cNvPr id="727" name="Google Shape;727;p33"/>
          <p:cNvSpPr txBox="1">
            <a:spLocks noGrp="1"/>
          </p:cNvSpPr>
          <p:nvPr>
            <p:ph type="title" idx="9"/>
          </p:nvPr>
        </p:nvSpPr>
        <p:spPr>
          <a:xfrm>
            <a:off x="1143000" y="2647950"/>
            <a:ext cx="7533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8" name="Google Shape;795;p38"/>
          <p:cNvSpPr txBox="1"/>
          <p:nvPr/>
        </p:nvSpPr>
        <p:spPr>
          <a:xfrm flipH="1">
            <a:off x="886691" y="971550"/>
            <a:ext cx="3920838" cy="3512128"/>
          </a:xfrm>
          <a:prstGeom prst="rect">
            <a:avLst/>
          </a:prstGeom>
          <a:solidFill>
            <a:schemeClr val="accent2"/>
          </a:solidFill>
          <a:ln>
            <a:noFill/>
          </a:ln>
        </p:spPr>
        <p:txBody>
          <a:bodyPr spcFirstLastPara="1" wrap="square" lIns="91425" tIns="91425" rIns="91425" bIns="91425" anchor="t" anchorCtr="0">
            <a:noAutofit/>
          </a:bodyPr>
          <a:lstStyle/>
          <a:p>
            <a:pPr algn="just">
              <a:lnSpc>
                <a:spcPct val="150000"/>
              </a:lnSpc>
            </a:pPr>
            <a:r>
              <a:rPr lang="en-US" dirty="0">
                <a:latin typeface="Montserrat" charset="0"/>
              </a:rPr>
              <a:t>The testing datasets which contains the diseases and symptoms is utilized for the ML model.  The </a:t>
            </a:r>
            <a:r>
              <a:rPr lang="en-US" dirty="0" err="1">
                <a:latin typeface="Montserrat" charset="0"/>
              </a:rPr>
              <a:t>read_csv</a:t>
            </a:r>
            <a:r>
              <a:rPr lang="en-US" dirty="0">
                <a:latin typeface="Montserrat" charset="0"/>
              </a:rPr>
              <a:t>() function is to analysis the testing datasets and initialized to store the values in a </a:t>
            </a:r>
            <a:r>
              <a:rPr lang="en-US" dirty="0" err="1">
                <a:latin typeface="Montserrat" charset="0"/>
              </a:rPr>
              <a:t>dataframe</a:t>
            </a:r>
            <a:r>
              <a:rPr lang="en-US" dirty="0">
                <a:latin typeface="Montserrat" charset="0"/>
              </a:rPr>
              <a:t> tr. And, after the testing datasets was read and loaded. The values obtained from importing the testing.csv datasets was replaced in pandas by using an inbuilt function called replace().</a:t>
            </a:r>
          </a:p>
        </p:txBody>
      </p:sp>
      <p:sp>
        <p:nvSpPr>
          <p:cNvPr id="5" name="Google Shape;825;p40"/>
          <p:cNvSpPr txBox="1">
            <a:spLocks/>
          </p:cNvSpPr>
          <p:nvPr/>
        </p:nvSpPr>
        <p:spPr>
          <a:xfrm>
            <a:off x="1524000" y="259027"/>
            <a:ext cx="4352659" cy="6527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200"/>
              <a:buFont typeface="Oswald"/>
              <a:buNone/>
              <a:defRPr sz="4200" b="1"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r>
              <a:rPr lang="en-US" sz="2400" dirty="0" smtClean="0"/>
              <a:t>Replacing the Testing data</a:t>
            </a:r>
            <a:endParaRPr lang="en-US" sz="24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4590" y="1160318"/>
            <a:ext cx="379841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58272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35"/>
          <p:cNvSpPr txBox="1">
            <a:spLocks noGrp="1"/>
          </p:cNvSpPr>
          <p:nvPr>
            <p:ph type="title"/>
          </p:nvPr>
        </p:nvSpPr>
        <p:spPr>
          <a:xfrm>
            <a:off x="1676400" y="204545"/>
            <a:ext cx="4419600" cy="619800"/>
          </a:xfrm>
          <a:prstGeom prst="rect">
            <a:avLst/>
          </a:prstGeom>
        </p:spPr>
        <p:txBody>
          <a:bodyPr spcFirstLastPara="1" wrap="square" lIns="91425" tIns="91425" rIns="91425" bIns="91425" anchor="ctr" anchorCtr="0">
            <a:noAutofit/>
          </a:bodyPr>
          <a:lstStyle/>
          <a:p>
            <a:pPr lvl="0"/>
            <a:r>
              <a:rPr lang="en-US" sz="2400" dirty="0"/>
              <a:t>Implementation of KNN algorithm</a:t>
            </a:r>
          </a:p>
        </p:txBody>
      </p:sp>
      <p:sp>
        <p:nvSpPr>
          <p:cNvPr id="8" name="Google Shape;795;p38"/>
          <p:cNvSpPr txBox="1"/>
          <p:nvPr/>
        </p:nvSpPr>
        <p:spPr>
          <a:xfrm flipH="1">
            <a:off x="914400" y="742950"/>
            <a:ext cx="7620000" cy="3429000"/>
          </a:xfrm>
          <a:prstGeom prst="rect">
            <a:avLst/>
          </a:prstGeom>
          <a:solidFill>
            <a:schemeClr val="accent2"/>
          </a:solidFill>
          <a:ln>
            <a:noFill/>
          </a:ln>
        </p:spPr>
        <p:txBody>
          <a:bodyPr spcFirstLastPara="1" wrap="square" lIns="91425" tIns="91425" rIns="91425" bIns="91425" anchor="t" anchorCtr="0">
            <a:noAutofit/>
          </a:bodyPr>
          <a:lstStyle/>
          <a:p>
            <a:pPr algn="just">
              <a:lnSpc>
                <a:spcPct val="150000"/>
              </a:lnSpc>
            </a:pPr>
            <a:r>
              <a:rPr lang="en-US" sz="1200" dirty="0">
                <a:latin typeface="Montserrat" charset="0"/>
              </a:rPr>
              <a:t>For training the model KNN algorithm is used and the prediction of the nearest disease based on the symptoms is done. The accuracy as per the KNN algorithm is gained 96% accuracy. Along with accuracy the total number of correctly classified </a:t>
            </a:r>
            <a:r>
              <a:rPr lang="en-US" sz="1200" dirty="0" err="1">
                <a:latin typeface="Montserrat" charset="0"/>
              </a:rPr>
              <a:t>accuracy_score</a:t>
            </a:r>
            <a:r>
              <a:rPr lang="en-US" sz="1200" dirty="0">
                <a:latin typeface="Montserrat" charset="0"/>
              </a:rPr>
              <a:t> and the confusion matrix is displayed as output.  	</a:t>
            </a:r>
          </a:p>
        </p:txBody>
      </p:sp>
      <p:pic>
        <p:nvPicPr>
          <p:cNvPr id="5" name="Picture 4"/>
          <p:cNvPicPr/>
          <p:nvPr/>
        </p:nvPicPr>
        <p:blipFill>
          <a:blip r:embed="rId3"/>
          <a:stretch>
            <a:fillRect/>
          </a:stretch>
        </p:blipFill>
        <p:spPr>
          <a:xfrm>
            <a:off x="1020041" y="2114550"/>
            <a:ext cx="3737264" cy="2057400"/>
          </a:xfrm>
          <a:prstGeom prst="rect">
            <a:avLst/>
          </a:prstGeom>
        </p:spPr>
      </p:pic>
      <p:pic>
        <p:nvPicPr>
          <p:cNvPr id="6" name="Picture 5"/>
          <p:cNvPicPr/>
          <p:nvPr/>
        </p:nvPicPr>
        <p:blipFill>
          <a:blip r:embed="rId4"/>
          <a:stretch>
            <a:fillRect/>
          </a:stretch>
        </p:blipFill>
        <p:spPr>
          <a:xfrm>
            <a:off x="5486398" y="2358087"/>
            <a:ext cx="2562225" cy="1813863"/>
          </a:xfrm>
          <a:prstGeom prst="rect">
            <a:avLst/>
          </a:prstGeom>
        </p:spPr>
      </p:pic>
      <p:sp>
        <p:nvSpPr>
          <p:cNvPr id="7" name="Google Shape;742;p35"/>
          <p:cNvSpPr txBox="1">
            <a:spLocks noGrp="1"/>
          </p:cNvSpPr>
          <p:nvPr>
            <p:ph type="title"/>
          </p:nvPr>
        </p:nvSpPr>
        <p:spPr>
          <a:xfrm>
            <a:off x="6322218" y="1821968"/>
            <a:ext cx="890588" cy="429300"/>
          </a:xfrm>
          <a:prstGeom prst="rect">
            <a:avLst/>
          </a:prstGeom>
        </p:spPr>
        <p:txBody>
          <a:bodyPr spcFirstLastPara="1" wrap="square" lIns="91425" tIns="91425" rIns="91425" bIns="91425" anchor="ctr" anchorCtr="0">
            <a:noAutofit/>
          </a:bodyPr>
          <a:lstStyle/>
          <a:p>
            <a:pPr lvl="0" algn="l"/>
            <a:r>
              <a:rPr lang="en-US" sz="1800" dirty="0" smtClean="0"/>
              <a:t>Output:</a:t>
            </a:r>
            <a:endParaRPr sz="1800" dirty="0"/>
          </a:p>
        </p:txBody>
      </p:sp>
    </p:spTree>
    <p:extLst>
      <p:ext uri="{BB962C8B-B14F-4D97-AF65-F5344CB8AC3E}">
        <p14:creationId xmlns:p14="http://schemas.microsoft.com/office/powerpoint/2010/main" val="23032083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35"/>
          <p:cNvSpPr txBox="1">
            <a:spLocks noGrp="1"/>
          </p:cNvSpPr>
          <p:nvPr>
            <p:ph type="title"/>
          </p:nvPr>
        </p:nvSpPr>
        <p:spPr>
          <a:xfrm>
            <a:off x="990600" y="204545"/>
            <a:ext cx="5105400" cy="619800"/>
          </a:xfrm>
          <a:prstGeom prst="rect">
            <a:avLst/>
          </a:prstGeom>
        </p:spPr>
        <p:txBody>
          <a:bodyPr spcFirstLastPara="1" wrap="square" lIns="91425" tIns="91425" rIns="91425" bIns="91425" anchor="ctr" anchorCtr="0">
            <a:noAutofit/>
          </a:bodyPr>
          <a:lstStyle/>
          <a:p>
            <a:pPr lvl="0"/>
            <a:r>
              <a:rPr lang="en-US" sz="2400" dirty="0" smtClean="0"/>
              <a:t>Achieved Results [ User Input Fields ]</a:t>
            </a:r>
            <a:endParaRPr lang="en-US" sz="2400" dirty="0"/>
          </a:p>
        </p:txBody>
      </p:sp>
      <p:sp>
        <p:nvSpPr>
          <p:cNvPr id="8" name="Google Shape;795;p38"/>
          <p:cNvSpPr txBox="1"/>
          <p:nvPr/>
        </p:nvSpPr>
        <p:spPr>
          <a:xfrm flipH="1">
            <a:off x="723900" y="917864"/>
            <a:ext cx="3546764" cy="3047999"/>
          </a:xfrm>
          <a:prstGeom prst="rect">
            <a:avLst/>
          </a:prstGeom>
          <a:solidFill>
            <a:schemeClr val="accent2"/>
          </a:solidFill>
          <a:ln>
            <a:noFill/>
          </a:ln>
        </p:spPr>
        <p:txBody>
          <a:bodyPr spcFirstLastPara="1" wrap="square" lIns="91425" tIns="91425" rIns="91425" bIns="91425" anchor="t" anchorCtr="0">
            <a:noAutofit/>
          </a:bodyPr>
          <a:lstStyle/>
          <a:p>
            <a:pPr algn="just">
              <a:lnSpc>
                <a:spcPct val="150000"/>
              </a:lnSpc>
            </a:pPr>
            <a:r>
              <a:rPr lang="en-US" dirty="0" smtClean="0">
                <a:latin typeface="Montserrat" charset="0"/>
              </a:rPr>
              <a:t>Here, five </a:t>
            </a:r>
            <a:r>
              <a:rPr lang="en-US" dirty="0">
                <a:latin typeface="Montserrat" charset="0"/>
              </a:rPr>
              <a:t>global variable </a:t>
            </a:r>
            <a:r>
              <a:rPr lang="en-US" dirty="0" smtClean="0">
                <a:latin typeface="Montserrat" charset="0"/>
              </a:rPr>
              <a:t>was given </a:t>
            </a:r>
            <a:r>
              <a:rPr lang="en-US" dirty="0">
                <a:latin typeface="Montserrat" charset="0"/>
              </a:rPr>
              <a:t>in which each of the input provided by the user as symptoms is stored. And a </a:t>
            </a:r>
            <a:r>
              <a:rPr lang="en-US" dirty="0" err="1">
                <a:latin typeface="Montserrat" charset="0"/>
              </a:rPr>
              <a:t>inputFunction</a:t>
            </a:r>
            <a:r>
              <a:rPr lang="en-US" dirty="0">
                <a:latin typeface="Montserrat" charset="0"/>
              </a:rPr>
              <a:t>() created and called which </a:t>
            </a:r>
            <a:r>
              <a:rPr lang="en-US" dirty="0" smtClean="0">
                <a:latin typeface="Montserrat" charset="0"/>
              </a:rPr>
              <a:t>provides the </a:t>
            </a:r>
            <a:r>
              <a:rPr lang="en-US" dirty="0">
                <a:latin typeface="Montserrat" charset="0"/>
              </a:rPr>
              <a:t>input field for the user to provide the symptoms.</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1164" y="980209"/>
            <a:ext cx="3886200"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Google Shape;795;p38"/>
          <p:cNvSpPr txBox="1"/>
          <p:nvPr/>
        </p:nvSpPr>
        <p:spPr>
          <a:xfrm flipH="1">
            <a:off x="4262005" y="1204046"/>
            <a:ext cx="190500" cy="3047999"/>
          </a:xfrm>
          <a:prstGeom prst="rect">
            <a:avLst/>
          </a:prstGeom>
          <a:solidFill>
            <a:schemeClr val="accent2"/>
          </a:solidFill>
          <a:ln>
            <a:noFill/>
          </a:ln>
        </p:spPr>
        <p:txBody>
          <a:bodyPr spcFirstLastPara="1" wrap="square" lIns="91425" tIns="91425" rIns="91425" bIns="91425" anchor="t" anchorCtr="0">
            <a:noAutofit/>
          </a:bodyPr>
          <a:lstStyle/>
          <a:p>
            <a:pPr algn="just">
              <a:lnSpc>
                <a:spcPct val="150000"/>
              </a:lnSpc>
            </a:pPr>
            <a:endParaRPr lang="en-US" dirty="0">
              <a:latin typeface="Montserrat" charset="0"/>
            </a:endParaRPr>
          </a:p>
        </p:txBody>
      </p:sp>
    </p:spTree>
    <p:extLst>
      <p:ext uri="{BB962C8B-B14F-4D97-AF65-F5344CB8AC3E}">
        <p14:creationId xmlns:p14="http://schemas.microsoft.com/office/powerpoint/2010/main" val="9440512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35"/>
          <p:cNvSpPr txBox="1">
            <a:spLocks noGrp="1"/>
          </p:cNvSpPr>
          <p:nvPr>
            <p:ph type="title"/>
          </p:nvPr>
        </p:nvSpPr>
        <p:spPr>
          <a:xfrm>
            <a:off x="1143000" y="204545"/>
            <a:ext cx="4953000" cy="619800"/>
          </a:xfrm>
          <a:prstGeom prst="rect">
            <a:avLst/>
          </a:prstGeom>
        </p:spPr>
        <p:txBody>
          <a:bodyPr spcFirstLastPara="1" wrap="square" lIns="91425" tIns="91425" rIns="91425" bIns="91425" anchor="ctr" anchorCtr="0">
            <a:noAutofit/>
          </a:bodyPr>
          <a:lstStyle/>
          <a:p>
            <a:pPr lvl="0"/>
            <a:r>
              <a:rPr lang="en-US" sz="2400" dirty="0"/>
              <a:t>Achieved Results [ </a:t>
            </a:r>
            <a:r>
              <a:rPr lang="en-US" sz="2400" dirty="0" smtClean="0"/>
              <a:t>Prediction Step ] </a:t>
            </a:r>
            <a:endParaRPr lang="en-US" sz="24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627" y="2476501"/>
            <a:ext cx="71532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Google Shape;795;p38"/>
          <p:cNvSpPr txBox="1"/>
          <p:nvPr/>
        </p:nvSpPr>
        <p:spPr>
          <a:xfrm flipH="1">
            <a:off x="723897" y="917865"/>
            <a:ext cx="7424737" cy="1577685"/>
          </a:xfrm>
          <a:prstGeom prst="rect">
            <a:avLst/>
          </a:prstGeom>
          <a:solidFill>
            <a:schemeClr val="accent2"/>
          </a:solidFill>
          <a:ln>
            <a:noFill/>
          </a:ln>
        </p:spPr>
        <p:txBody>
          <a:bodyPr spcFirstLastPara="1" wrap="square" lIns="91425" tIns="91425" rIns="91425" bIns="91425" anchor="t" anchorCtr="0">
            <a:noAutofit/>
          </a:bodyPr>
          <a:lstStyle/>
          <a:p>
            <a:pPr algn="just">
              <a:lnSpc>
                <a:spcPct val="150000"/>
              </a:lnSpc>
            </a:pPr>
            <a:r>
              <a:rPr lang="en-US" sz="1200" dirty="0">
                <a:latin typeface="Montserrat" charset="0"/>
              </a:rPr>
              <a:t>In this </a:t>
            </a:r>
            <a:r>
              <a:rPr lang="en-US" sz="1200" dirty="0" smtClean="0">
                <a:latin typeface="Montserrat" charset="0"/>
              </a:rPr>
              <a:t>step </a:t>
            </a:r>
            <a:r>
              <a:rPr lang="en-US" sz="1200" dirty="0">
                <a:latin typeface="Montserrat" charset="0"/>
              </a:rPr>
              <a:t>the validation, prediction and displaying the predicted disease is shown. All the five symptoms provided by the user is stored in a list named </a:t>
            </a:r>
            <a:r>
              <a:rPr lang="en-US" sz="1200" dirty="0" err="1">
                <a:latin typeface="Montserrat" charset="0"/>
              </a:rPr>
              <a:t>all_symptoms</a:t>
            </a:r>
            <a:r>
              <a:rPr lang="en-US" sz="1200" dirty="0">
                <a:latin typeface="Montserrat" charset="0"/>
              </a:rPr>
              <a:t>, and with the use of KNN algorithm provided above the prediction is done for the disease. The user must enter five symptoms for the prediction of the disease. So, if any of the input field is left empty then an error message instructing the user to fill all the symptoms field is displayed.</a:t>
            </a:r>
          </a:p>
        </p:txBody>
      </p:sp>
    </p:spTree>
    <p:extLst>
      <p:ext uri="{BB962C8B-B14F-4D97-AF65-F5344CB8AC3E}">
        <p14:creationId xmlns:p14="http://schemas.microsoft.com/office/powerpoint/2010/main" val="29006976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35"/>
          <p:cNvSpPr txBox="1">
            <a:spLocks noGrp="1"/>
          </p:cNvSpPr>
          <p:nvPr>
            <p:ph type="title"/>
          </p:nvPr>
        </p:nvSpPr>
        <p:spPr>
          <a:xfrm>
            <a:off x="1143000" y="204545"/>
            <a:ext cx="4953000" cy="619800"/>
          </a:xfrm>
          <a:prstGeom prst="rect">
            <a:avLst/>
          </a:prstGeom>
        </p:spPr>
        <p:txBody>
          <a:bodyPr spcFirstLastPara="1" wrap="square" lIns="91425" tIns="91425" rIns="91425" bIns="91425" anchor="ctr" anchorCtr="0">
            <a:noAutofit/>
          </a:bodyPr>
          <a:lstStyle/>
          <a:p>
            <a:r>
              <a:rPr lang="en-US" sz="2400" dirty="0"/>
              <a:t>Achieved Results </a:t>
            </a:r>
            <a:r>
              <a:rPr lang="en-US" sz="2400" dirty="0" smtClean="0"/>
              <a:t>[Output</a:t>
            </a:r>
            <a:r>
              <a:rPr lang="en-US" sz="2400" dirty="0"/>
              <a:t> </a:t>
            </a:r>
            <a:r>
              <a:rPr lang="en-US" sz="2400" dirty="0" smtClean="0"/>
              <a:t>] </a:t>
            </a:r>
            <a:endParaRPr lang="en-US" sz="2400" dirty="0"/>
          </a:p>
        </p:txBody>
      </p:sp>
      <p:sp>
        <p:nvSpPr>
          <p:cNvPr id="7" name="Google Shape;795;p38"/>
          <p:cNvSpPr txBox="1"/>
          <p:nvPr/>
        </p:nvSpPr>
        <p:spPr>
          <a:xfrm flipH="1">
            <a:off x="723893" y="1123951"/>
            <a:ext cx="3771905" cy="3234168"/>
          </a:xfrm>
          <a:prstGeom prst="rect">
            <a:avLst/>
          </a:prstGeom>
          <a:solidFill>
            <a:schemeClr val="accent2"/>
          </a:solidFill>
          <a:ln>
            <a:noFill/>
          </a:ln>
        </p:spPr>
        <p:txBody>
          <a:bodyPr spcFirstLastPara="1" wrap="square" lIns="91425" tIns="91425" rIns="91425" bIns="91425" anchor="t" anchorCtr="0">
            <a:noAutofit/>
          </a:bodyPr>
          <a:lstStyle/>
          <a:p>
            <a:pPr algn="just">
              <a:lnSpc>
                <a:spcPct val="150000"/>
              </a:lnSpc>
            </a:pPr>
            <a:r>
              <a:rPr lang="en-US" sz="1200" dirty="0">
                <a:latin typeface="Montserrat" charset="0"/>
              </a:rPr>
              <a:t>In this </a:t>
            </a:r>
            <a:r>
              <a:rPr lang="en-US" sz="1200" dirty="0" smtClean="0">
                <a:latin typeface="Montserrat" charset="0"/>
              </a:rPr>
              <a:t>step </a:t>
            </a:r>
            <a:r>
              <a:rPr lang="en-US" sz="1200" dirty="0">
                <a:latin typeface="Montserrat" charset="0"/>
              </a:rPr>
              <a:t>the validation, prediction and displaying the predicted disease is shown. All the five symptoms provided by the user is stored in a list named </a:t>
            </a:r>
            <a:r>
              <a:rPr lang="en-US" sz="1200" dirty="0" err="1">
                <a:latin typeface="Montserrat" charset="0"/>
              </a:rPr>
              <a:t>all_symptoms</a:t>
            </a:r>
            <a:r>
              <a:rPr lang="en-US" sz="1200" dirty="0">
                <a:latin typeface="Montserrat" charset="0"/>
              </a:rPr>
              <a:t>, and with the use of KNN algorithm provided above the prediction is done for the disease. The user must enter five symptoms for the prediction of the disease. So, if any of the input field is left empty then an error message instructing the user to fill all the symptoms field is displayed.</a:t>
            </a:r>
          </a:p>
        </p:txBody>
      </p:sp>
      <p:pic>
        <p:nvPicPr>
          <p:cNvPr id="5" name="Picture 4"/>
          <p:cNvPicPr/>
          <p:nvPr/>
        </p:nvPicPr>
        <p:blipFill>
          <a:blip r:embed="rId3"/>
          <a:stretch>
            <a:fillRect/>
          </a:stretch>
        </p:blipFill>
        <p:spPr>
          <a:xfrm>
            <a:off x="5029199" y="1245175"/>
            <a:ext cx="3275090" cy="2895600"/>
          </a:xfrm>
          <a:prstGeom prst="rect">
            <a:avLst/>
          </a:prstGeom>
        </p:spPr>
      </p:pic>
      <p:sp>
        <p:nvSpPr>
          <p:cNvPr id="8" name="Google Shape;795;p38"/>
          <p:cNvSpPr txBox="1"/>
          <p:nvPr/>
        </p:nvSpPr>
        <p:spPr>
          <a:xfrm flipH="1">
            <a:off x="4437782" y="1027833"/>
            <a:ext cx="591417" cy="3330285"/>
          </a:xfrm>
          <a:prstGeom prst="rect">
            <a:avLst/>
          </a:prstGeom>
          <a:solidFill>
            <a:schemeClr val="accent2"/>
          </a:solidFill>
          <a:ln>
            <a:noFill/>
          </a:ln>
        </p:spPr>
        <p:txBody>
          <a:bodyPr spcFirstLastPara="1" wrap="square" lIns="91425" tIns="91425" rIns="91425" bIns="91425" anchor="t" anchorCtr="0">
            <a:noAutofit/>
          </a:bodyPr>
          <a:lstStyle/>
          <a:p>
            <a:pPr algn="just">
              <a:lnSpc>
                <a:spcPct val="150000"/>
              </a:lnSpc>
            </a:pPr>
            <a:endParaRPr lang="en-US" sz="1200" dirty="0">
              <a:latin typeface="Montserrat" charset="0"/>
            </a:endParaRPr>
          </a:p>
        </p:txBody>
      </p:sp>
    </p:spTree>
    <p:extLst>
      <p:ext uri="{BB962C8B-B14F-4D97-AF65-F5344CB8AC3E}">
        <p14:creationId xmlns:p14="http://schemas.microsoft.com/office/powerpoint/2010/main" val="227624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57"/>
        <p:cNvGrpSpPr/>
        <p:nvPr/>
      </p:nvGrpSpPr>
      <p:grpSpPr>
        <a:xfrm>
          <a:off x="0" y="0"/>
          <a:ext cx="0" cy="0"/>
          <a:chOff x="0" y="0"/>
          <a:chExt cx="0" cy="0"/>
        </a:xfrm>
      </p:grpSpPr>
      <p:sp>
        <p:nvSpPr>
          <p:cNvPr id="2658" name="Google Shape;2658;p50"/>
          <p:cNvSpPr txBox="1">
            <a:spLocks noGrp="1"/>
          </p:cNvSpPr>
          <p:nvPr>
            <p:ph type="title"/>
          </p:nvPr>
        </p:nvSpPr>
        <p:spPr>
          <a:xfrm>
            <a:off x="1828800" y="133350"/>
            <a:ext cx="5147400" cy="57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t>How does it solve real world problems?</a:t>
            </a:r>
            <a:endParaRPr sz="2400" dirty="0"/>
          </a:p>
        </p:txBody>
      </p:sp>
      <p:sp>
        <p:nvSpPr>
          <p:cNvPr id="64" name="Google Shape;795;p38"/>
          <p:cNvSpPr txBox="1"/>
          <p:nvPr/>
        </p:nvSpPr>
        <p:spPr>
          <a:xfrm flipH="1">
            <a:off x="571500" y="689264"/>
            <a:ext cx="7924800" cy="4267200"/>
          </a:xfrm>
          <a:prstGeom prst="rect">
            <a:avLst/>
          </a:prstGeom>
          <a:solidFill>
            <a:schemeClr val="accent2"/>
          </a:solidFill>
          <a:ln>
            <a:noFill/>
          </a:ln>
        </p:spPr>
        <p:txBody>
          <a:bodyPr spcFirstLastPara="1" wrap="square" lIns="91425" tIns="91425" rIns="91425" bIns="91425" anchor="t" anchorCtr="0">
            <a:noAutofit/>
          </a:bodyPr>
          <a:lstStyle/>
          <a:p>
            <a:pPr algn="just">
              <a:lnSpc>
                <a:spcPct val="150000"/>
              </a:lnSpc>
            </a:pPr>
            <a:r>
              <a:rPr lang="en-US" sz="1200" b="1" dirty="0">
                <a:solidFill>
                  <a:schemeClr val="accent1">
                    <a:lumMod val="75000"/>
                  </a:schemeClr>
                </a:solidFill>
                <a:latin typeface="Montserrat" charset="0"/>
              </a:rPr>
              <a:t> </a:t>
            </a:r>
            <a:r>
              <a:rPr lang="en-US" sz="1200" dirty="0" smtClean="0">
                <a:solidFill>
                  <a:schemeClr val="accent1">
                    <a:lumMod val="75000"/>
                  </a:schemeClr>
                </a:solidFill>
                <a:latin typeface="Montserrat" charset="0"/>
              </a:rPr>
              <a:t>Normally</a:t>
            </a:r>
            <a:r>
              <a:rPr lang="en-US" sz="1200" dirty="0">
                <a:solidFill>
                  <a:schemeClr val="accent1">
                    <a:lumMod val="75000"/>
                  </a:schemeClr>
                </a:solidFill>
                <a:latin typeface="Montserrat" charset="0"/>
              </a:rPr>
              <a:t>, people don’t pay much attention on simple symptoms and choses to ignore the problem. Any kind of simple symptoms like headache, coughing etc. may lead to major health problem later. People are not even aware about what diseases they can have. Any people who neglect the simple symptoms might be needing an urgent health care under the expertise supervision. Depending on the severity of the symptoms, the medical procedures should not be</a:t>
            </a:r>
            <a:r>
              <a:rPr lang="en-US" sz="1200" dirty="0">
                <a:solidFill>
                  <a:schemeClr val="accent1">
                    <a:lumMod val="75000"/>
                  </a:schemeClr>
                </a:solidFill>
                <a:latin typeface="Montserrat" charset="0"/>
              </a:rPr>
              <a:t> </a:t>
            </a:r>
            <a:r>
              <a:rPr lang="en-US" sz="1200" dirty="0">
                <a:solidFill>
                  <a:schemeClr val="accent1">
                    <a:lumMod val="75000"/>
                  </a:schemeClr>
                </a:solidFill>
                <a:latin typeface="Montserrat" charset="0"/>
              </a:rPr>
              <a:t>skipped</a:t>
            </a:r>
            <a:r>
              <a:rPr lang="en-US" sz="1200" dirty="0" smtClean="0">
                <a:solidFill>
                  <a:schemeClr val="accent1">
                    <a:lumMod val="75000"/>
                  </a:schemeClr>
                </a:solidFill>
                <a:latin typeface="Montserrat" charset="0"/>
              </a:rPr>
              <a:t>.</a:t>
            </a:r>
            <a:endParaRPr lang="en-US" sz="1200" dirty="0">
              <a:solidFill>
                <a:schemeClr val="accent1">
                  <a:lumMod val="75000"/>
                </a:schemeClr>
              </a:solidFill>
              <a:latin typeface="Montserrat" charset="0"/>
            </a:endParaRPr>
          </a:p>
          <a:p>
            <a:pPr algn="just">
              <a:lnSpc>
                <a:spcPct val="150000"/>
              </a:lnSpc>
            </a:pPr>
            <a:r>
              <a:rPr lang="en-US" sz="1200" dirty="0">
                <a:solidFill>
                  <a:schemeClr val="accent1">
                    <a:lumMod val="75000"/>
                  </a:schemeClr>
                </a:solidFill>
                <a:latin typeface="Montserrat" charset="0"/>
              </a:rPr>
              <a:t>To help detect the disease without consulting a doctor directly, this ML model developed can be used efficiently. Determining simple symptoms to figure out the disease urgently, whether the disease is critically or not this model can be handy. Such system can decrease the rush at OPDs of hospitals and also decrease the workload on medical staffs. People don’t need to rush in busy hours to consult the medical expertise. By tracking vital signs of the patient symptoms, the medical procedures can be continued. Even before consulting doctors and visiting hospitals directly, the details of the disease can be known which will help to take preventions and ease the patient discomfort. Lack of medical care or even delayed medical care can lead a human body in serious disadvantage so this machine learning model developed with the use of KNN algorithm can be used in real world scenario to decrease risk factors of patients.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35"/>
          <p:cNvSpPr txBox="1">
            <a:spLocks noGrp="1"/>
          </p:cNvSpPr>
          <p:nvPr>
            <p:ph type="title"/>
          </p:nvPr>
        </p:nvSpPr>
        <p:spPr>
          <a:xfrm>
            <a:off x="2743200" y="71195"/>
            <a:ext cx="2133600" cy="619800"/>
          </a:xfrm>
          <a:prstGeom prst="rect">
            <a:avLst/>
          </a:prstGeom>
        </p:spPr>
        <p:txBody>
          <a:bodyPr spcFirstLastPara="1" wrap="square" lIns="91425" tIns="91425" rIns="91425" bIns="91425" anchor="ctr" anchorCtr="0">
            <a:noAutofit/>
          </a:bodyPr>
          <a:lstStyle/>
          <a:p>
            <a:r>
              <a:rPr lang="en-US" sz="2400" dirty="0" smtClean="0"/>
              <a:t>Pseudo Code</a:t>
            </a:r>
            <a:endParaRPr lang="en-US" sz="2400" dirty="0"/>
          </a:p>
        </p:txBody>
      </p:sp>
      <p:sp>
        <p:nvSpPr>
          <p:cNvPr id="7" name="Google Shape;795;p38"/>
          <p:cNvSpPr txBox="1"/>
          <p:nvPr/>
        </p:nvSpPr>
        <p:spPr>
          <a:xfrm flipH="1">
            <a:off x="2209799" y="971550"/>
            <a:ext cx="5791200" cy="2919846"/>
          </a:xfrm>
          <a:prstGeom prst="rect">
            <a:avLst/>
          </a:prstGeom>
          <a:solidFill>
            <a:schemeClr val="accent2"/>
          </a:solidFill>
          <a:ln>
            <a:noFill/>
          </a:ln>
        </p:spPr>
        <p:txBody>
          <a:bodyPr spcFirstLastPara="1" wrap="square" lIns="91425" tIns="91425" rIns="91425" bIns="91425" anchor="t" anchorCtr="0">
            <a:noAutofit/>
          </a:bodyPr>
          <a:lstStyle/>
          <a:p>
            <a:pPr algn="just"/>
            <a:r>
              <a:rPr lang="en-US" b="1" dirty="0">
                <a:latin typeface="Montserrat" charset="0"/>
              </a:rPr>
              <a:t>IMPORT </a:t>
            </a:r>
            <a:r>
              <a:rPr lang="en-US" dirty="0">
                <a:latin typeface="Montserrat" charset="0"/>
              </a:rPr>
              <a:t>libraries </a:t>
            </a:r>
            <a:endParaRPr lang="en-US" dirty="0" smtClean="0">
              <a:latin typeface="Montserrat" charset="0"/>
            </a:endParaRPr>
          </a:p>
          <a:p>
            <a:pPr algn="just"/>
            <a:r>
              <a:rPr lang="en-US" b="1" dirty="0" smtClean="0">
                <a:latin typeface="Montserrat" charset="0"/>
              </a:rPr>
              <a:t>IMPORT </a:t>
            </a:r>
            <a:r>
              <a:rPr lang="en-US" dirty="0">
                <a:latin typeface="Montserrat" charset="0"/>
              </a:rPr>
              <a:t>dataset </a:t>
            </a:r>
            <a:endParaRPr lang="en-US" dirty="0" smtClean="0">
              <a:latin typeface="Montserrat" charset="0"/>
            </a:endParaRPr>
          </a:p>
          <a:p>
            <a:pPr algn="just"/>
            <a:r>
              <a:rPr lang="en-US" b="1" dirty="0" smtClean="0">
                <a:latin typeface="Montserrat" charset="0"/>
              </a:rPr>
              <a:t>LOAD </a:t>
            </a:r>
            <a:r>
              <a:rPr lang="en-US" dirty="0">
                <a:latin typeface="Montserrat" charset="0"/>
              </a:rPr>
              <a:t>dataset</a:t>
            </a:r>
          </a:p>
          <a:p>
            <a:pPr algn="just"/>
            <a:r>
              <a:rPr lang="en-US" b="1" dirty="0" smtClean="0">
                <a:latin typeface="Montserrat" charset="0"/>
              </a:rPr>
              <a:t>REPLACE </a:t>
            </a:r>
            <a:r>
              <a:rPr lang="en-US" dirty="0" smtClean="0">
                <a:latin typeface="Montserrat" charset="0"/>
              </a:rPr>
              <a:t>the values of training datasets in pandas </a:t>
            </a:r>
            <a:r>
              <a:rPr lang="en-US" dirty="0" err="1" smtClean="0">
                <a:latin typeface="Montserrat" charset="0"/>
              </a:rPr>
              <a:t>dataframe</a:t>
            </a:r>
            <a:endParaRPr lang="en-US" dirty="0" smtClean="0">
              <a:latin typeface="Montserrat" charset="0"/>
            </a:endParaRPr>
          </a:p>
          <a:p>
            <a:pPr algn="just"/>
            <a:r>
              <a:rPr lang="en-US" b="1" dirty="0" smtClean="0">
                <a:latin typeface="Montserrat" charset="0"/>
              </a:rPr>
              <a:t>VISUALIZATION </a:t>
            </a:r>
            <a:r>
              <a:rPr lang="en-US" dirty="0" smtClean="0">
                <a:latin typeface="Montserrat" charset="0"/>
              </a:rPr>
              <a:t>distance </a:t>
            </a:r>
            <a:r>
              <a:rPr lang="en-US" dirty="0">
                <a:latin typeface="Montserrat" charset="0"/>
              </a:rPr>
              <a:t>between query and current data </a:t>
            </a:r>
            <a:endParaRPr lang="en-US" dirty="0" smtClean="0">
              <a:latin typeface="Montserrat" charset="0"/>
            </a:endParaRPr>
          </a:p>
          <a:p>
            <a:pPr algn="just"/>
            <a:r>
              <a:rPr lang="en-US" dirty="0">
                <a:latin typeface="Montserrat" charset="0"/>
              </a:rPr>
              <a:t>  </a:t>
            </a:r>
            <a:r>
              <a:rPr lang="en-US" dirty="0" smtClean="0">
                <a:latin typeface="Montserrat" charset="0"/>
              </a:rPr>
              <a:t>        </a:t>
            </a:r>
            <a:r>
              <a:rPr lang="en-US" b="1" dirty="0" smtClean="0">
                <a:latin typeface="Montserrat" charset="0"/>
              </a:rPr>
              <a:t>PLOT </a:t>
            </a:r>
            <a:r>
              <a:rPr lang="en-US" dirty="0" smtClean="0">
                <a:latin typeface="Montserrat" charset="0"/>
              </a:rPr>
              <a:t>distribution graph(histogram/bar)</a:t>
            </a:r>
            <a:endParaRPr lang="en-US" dirty="0">
              <a:latin typeface="Montserrat" charset="0"/>
            </a:endParaRPr>
          </a:p>
          <a:p>
            <a:pPr algn="just"/>
            <a:r>
              <a:rPr lang="en-US" b="1" dirty="0" smtClean="0">
                <a:latin typeface="Montserrat" charset="0"/>
              </a:rPr>
              <a:t>          PLOT </a:t>
            </a:r>
            <a:r>
              <a:rPr lang="en-US" dirty="0">
                <a:latin typeface="Montserrat" charset="0"/>
              </a:rPr>
              <a:t> </a:t>
            </a:r>
            <a:r>
              <a:rPr lang="en-US" dirty="0" smtClean="0">
                <a:latin typeface="Montserrat" charset="0"/>
              </a:rPr>
              <a:t>scattering of matrix</a:t>
            </a:r>
            <a:r>
              <a:rPr lang="en-US" dirty="0">
                <a:latin typeface="Montserrat" charset="0"/>
              </a:rPr>
              <a:t> </a:t>
            </a:r>
            <a:endParaRPr lang="en-US" dirty="0" smtClean="0">
              <a:latin typeface="Montserrat" charset="0"/>
            </a:endParaRPr>
          </a:p>
          <a:p>
            <a:pPr algn="just"/>
            <a:r>
              <a:rPr lang="en-US" b="1" dirty="0" smtClean="0">
                <a:latin typeface="Montserrat" charset="0"/>
              </a:rPr>
              <a:t>REPLACE </a:t>
            </a:r>
            <a:r>
              <a:rPr lang="en-US" dirty="0">
                <a:latin typeface="Montserrat" charset="0"/>
              </a:rPr>
              <a:t>the values of </a:t>
            </a:r>
            <a:r>
              <a:rPr lang="en-US" dirty="0" smtClean="0">
                <a:latin typeface="Montserrat" charset="0"/>
              </a:rPr>
              <a:t>testing datasets </a:t>
            </a:r>
            <a:r>
              <a:rPr lang="en-US" dirty="0">
                <a:latin typeface="Montserrat" charset="0"/>
              </a:rPr>
              <a:t>in </a:t>
            </a:r>
            <a:r>
              <a:rPr lang="en-US" dirty="0" smtClean="0">
                <a:latin typeface="Montserrat" charset="0"/>
              </a:rPr>
              <a:t>pandas </a:t>
            </a:r>
            <a:r>
              <a:rPr lang="en-US" dirty="0" err="1">
                <a:latin typeface="Montserrat" charset="0"/>
              </a:rPr>
              <a:t>dataframe</a:t>
            </a:r>
            <a:endParaRPr lang="en-US" dirty="0" smtClean="0">
              <a:latin typeface="Montserrat" charset="0"/>
            </a:endParaRPr>
          </a:p>
          <a:p>
            <a:pPr algn="just"/>
            <a:r>
              <a:rPr lang="en-US" b="1" dirty="0" smtClean="0">
                <a:latin typeface="Montserrat" charset="0"/>
              </a:rPr>
              <a:t>IMPLEMENTATION </a:t>
            </a:r>
            <a:r>
              <a:rPr lang="en-US" dirty="0" smtClean="0">
                <a:latin typeface="Montserrat" charset="0"/>
              </a:rPr>
              <a:t>of KNN algorithm</a:t>
            </a:r>
          </a:p>
          <a:p>
            <a:pPr algn="just"/>
            <a:r>
              <a:rPr lang="en-US" b="1" dirty="0" smtClean="0">
                <a:latin typeface="Montserrat" charset="0"/>
              </a:rPr>
              <a:t>RUN </a:t>
            </a:r>
            <a:r>
              <a:rPr lang="en-US" dirty="0" smtClean="0">
                <a:latin typeface="Montserrat" charset="0"/>
              </a:rPr>
              <a:t>input function to collected user symptoms</a:t>
            </a:r>
          </a:p>
          <a:p>
            <a:pPr algn="just"/>
            <a:r>
              <a:rPr lang="en-US" b="1" dirty="0" smtClean="0">
                <a:latin typeface="Montserrat" charset="0"/>
              </a:rPr>
              <a:t>VALIDATION </a:t>
            </a:r>
            <a:r>
              <a:rPr lang="en-US" dirty="0" smtClean="0">
                <a:latin typeface="Montserrat" charset="0"/>
              </a:rPr>
              <a:t>for the program</a:t>
            </a:r>
            <a:endParaRPr lang="en-US" b="1" dirty="0" smtClean="0">
              <a:latin typeface="Montserrat" charset="0"/>
            </a:endParaRPr>
          </a:p>
          <a:p>
            <a:pPr algn="just"/>
            <a:r>
              <a:rPr lang="en-US" b="1" dirty="0" smtClean="0">
                <a:latin typeface="Montserrat" charset="0"/>
              </a:rPr>
              <a:t>PREDICT </a:t>
            </a:r>
            <a:r>
              <a:rPr lang="en-US" dirty="0" smtClean="0">
                <a:latin typeface="Montserrat" charset="0"/>
              </a:rPr>
              <a:t>the disease when five symptoms entered</a:t>
            </a:r>
          </a:p>
          <a:p>
            <a:pPr algn="just"/>
            <a:r>
              <a:rPr lang="en-US" b="1" dirty="0" smtClean="0">
                <a:latin typeface="Montserrat" charset="0"/>
              </a:rPr>
              <a:t>OUPUT </a:t>
            </a:r>
            <a:r>
              <a:rPr lang="en-US" dirty="0" smtClean="0">
                <a:latin typeface="Montserrat" charset="0"/>
              </a:rPr>
              <a:t>of the program</a:t>
            </a:r>
          </a:p>
        </p:txBody>
      </p:sp>
      <p:sp>
        <p:nvSpPr>
          <p:cNvPr id="9" name="Google Shape;795;p38"/>
          <p:cNvSpPr txBox="1"/>
          <p:nvPr/>
        </p:nvSpPr>
        <p:spPr>
          <a:xfrm flipH="1">
            <a:off x="1676400" y="1165514"/>
            <a:ext cx="609600" cy="2919846"/>
          </a:xfrm>
          <a:prstGeom prst="rect">
            <a:avLst/>
          </a:prstGeom>
          <a:solidFill>
            <a:schemeClr val="accent2"/>
          </a:solidFill>
          <a:ln>
            <a:noFill/>
          </a:ln>
        </p:spPr>
        <p:txBody>
          <a:bodyPr spcFirstLastPara="1" wrap="square" lIns="91425" tIns="91425" rIns="91425" bIns="91425" anchor="t" anchorCtr="0">
            <a:noAutofit/>
          </a:bodyPr>
          <a:lstStyle/>
          <a:p>
            <a:pPr algn="just"/>
            <a:endParaRPr lang="en-US" sz="1200" dirty="0">
              <a:latin typeface="Montserrat" charset="0"/>
            </a:endParaRPr>
          </a:p>
        </p:txBody>
      </p:sp>
    </p:spTree>
    <p:extLst>
      <p:ext uri="{BB962C8B-B14F-4D97-AF65-F5344CB8AC3E}">
        <p14:creationId xmlns:p14="http://schemas.microsoft.com/office/powerpoint/2010/main" val="4225466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35"/>
          <p:cNvSpPr txBox="1">
            <a:spLocks noGrp="1"/>
          </p:cNvSpPr>
          <p:nvPr>
            <p:ph type="title"/>
          </p:nvPr>
        </p:nvSpPr>
        <p:spPr>
          <a:xfrm>
            <a:off x="2848846" y="209550"/>
            <a:ext cx="2133600" cy="619800"/>
          </a:xfrm>
          <a:prstGeom prst="rect">
            <a:avLst/>
          </a:prstGeom>
        </p:spPr>
        <p:txBody>
          <a:bodyPr spcFirstLastPara="1" wrap="square" lIns="91425" tIns="91425" rIns="91425" bIns="91425" anchor="ctr" anchorCtr="0">
            <a:noAutofit/>
          </a:bodyPr>
          <a:lstStyle/>
          <a:p>
            <a:r>
              <a:rPr lang="en-US" sz="2400" dirty="0" smtClean="0"/>
              <a:t>Flow Chart</a:t>
            </a:r>
            <a:endParaRPr lang="en-US" sz="2400" dirty="0"/>
          </a:p>
        </p:txBody>
      </p:sp>
      <p:sp>
        <p:nvSpPr>
          <p:cNvPr id="8" name="Google Shape;795;p38"/>
          <p:cNvSpPr txBox="1"/>
          <p:nvPr/>
        </p:nvSpPr>
        <p:spPr>
          <a:xfrm flipH="1">
            <a:off x="1600200" y="819150"/>
            <a:ext cx="6400799" cy="533400"/>
          </a:xfrm>
          <a:prstGeom prst="rect">
            <a:avLst/>
          </a:prstGeom>
          <a:solidFill>
            <a:schemeClr val="accent2"/>
          </a:solidFill>
          <a:ln>
            <a:noFill/>
          </a:ln>
        </p:spPr>
        <p:txBody>
          <a:bodyPr spcFirstLastPara="1" wrap="square" lIns="91425" tIns="91425" rIns="91425" bIns="91425" anchor="t" anchorCtr="0">
            <a:noAutofit/>
          </a:bodyPr>
          <a:lstStyle/>
          <a:p>
            <a:pPr algn="just"/>
            <a:endParaRPr lang="en-US" dirty="0" smtClean="0">
              <a:latin typeface="Montserrat" charset="0"/>
            </a:endParaRPr>
          </a:p>
        </p:txBody>
      </p:sp>
      <p:sp>
        <p:nvSpPr>
          <p:cNvPr id="10" name="Google Shape;795;p38"/>
          <p:cNvSpPr txBox="1"/>
          <p:nvPr/>
        </p:nvSpPr>
        <p:spPr>
          <a:xfrm flipH="1">
            <a:off x="1447800" y="3714749"/>
            <a:ext cx="6400799" cy="533400"/>
          </a:xfrm>
          <a:prstGeom prst="rect">
            <a:avLst/>
          </a:prstGeom>
          <a:solidFill>
            <a:schemeClr val="accent2"/>
          </a:solidFill>
          <a:ln>
            <a:noFill/>
          </a:ln>
        </p:spPr>
        <p:txBody>
          <a:bodyPr spcFirstLastPara="1" wrap="square" lIns="91425" tIns="91425" rIns="91425" bIns="91425" anchor="t" anchorCtr="0">
            <a:noAutofit/>
          </a:bodyPr>
          <a:lstStyle/>
          <a:p>
            <a:pPr algn="just"/>
            <a:endParaRPr lang="en-US" dirty="0" smtClean="0">
              <a:latin typeface="Montserrat" charset="0"/>
            </a:endParaRPr>
          </a:p>
        </p:txBody>
      </p:sp>
      <p:sp>
        <p:nvSpPr>
          <p:cNvPr id="11" name="Google Shape;795;p38"/>
          <p:cNvSpPr txBox="1"/>
          <p:nvPr/>
        </p:nvSpPr>
        <p:spPr>
          <a:xfrm flipH="1">
            <a:off x="1623848" y="971550"/>
            <a:ext cx="6400799" cy="533400"/>
          </a:xfrm>
          <a:prstGeom prst="rect">
            <a:avLst/>
          </a:prstGeom>
          <a:solidFill>
            <a:schemeClr val="accent2"/>
          </a:solidFill>
          <a:ln>
            <a:noFill/>
          </a:ln>
        </p:spPr>
        <p:txBody>
          <a:bodyPr spcFirstLastPara="1" wrap="square" lIns="91425" tIns="91425" rIns="91425" bIns="91425" anchor="t" anchorCtr="0">
            <a:noAutofit/>
          </a:bodyPr>
          <a:lstStyle/>
          <a:p>
            <a:pPr algn="just"/>
            <a:endParaRPr lang="en-US" dirty="0" smtClean="0">
              <a:latin typeface="Montserrat" charset="0"/>
            </a:endParaRPr>
          </a:p>
        </p:txBody>
      </p:sp>
      <p:pic>
        <p:nvPicPr>
          <p:cNvPr id="10244" name="Picture 4" descr="C:\Users\nepal\Downloads\flowchart.drawio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38250"/>
            <a:ext cx="7772400" cy="2743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9997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41"/>
        <p:cNvGrpSpPr/>
        <p:nvPr/>
      </p:nvGrpSpPr>
      <p:grpSpPr>
        <a:xfrm>
          <a:off x="0" y="0"/>
          <a:ext cx="0" cy="0"/>
          <a:chOff x="0" y="0"/>
          <a:chExt cx="0" cy="0"/>
        </a:xfrm>
      </p:grpSpPr>
      <p:sp>
        <p:nvSpPr>
          <p:cNvPr id="2742" name="Google Shape;2742;p52"/>
          <p:cNvSpPr txBox="1">
            <a:spLocks noGrp="1"/>
          </p:cNvSpPr>
          <p:nvPr>
            <p:ph type="title" idx="6"/>
          </p:nvPr>
        </p:nvSpPr>
        <p:spPr>
          <a:xfrm>
            <a:off x="762000" y="128517"/>
            <a:ext cx="2727900" cy="57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Conclusions</a:t>
            </a:r>
            <a:endParaRPr dirty="0"/>
          </a:p>
        </p:txBody>
      </p:sp>
      <p:sp>
        <p:nvSpPr>
          <p:cNvPr id="15" name="Google Shape;795;p38"/>
          <p:cNvSpPr txBox="1"/>
          <p:nvPr/>
        </p:nvSpPr>
        <p:spPr>
          <a:xfrm flipH="1">
            <a:off x="1371600" y="881913"/>
            <a:ext cx="6858000" cy="3909669"/>
          </a:xfrm>
          <a:prstGeom prst="rect">
            <a:avLst/>
          </a:prstGeom>
          <a:solidFill>
            <a:schemeClr val="accent2"/>
          </a:solidFill>
          <a:ln>
            <a:noFill/>
          </a:ln>
        </p:spPr>
        <p:txBody>
          <a:bodyPr spcFirstLastPara="1" wrap="square" lIns="91425" tIns="91425" rIns="91425" bIns="91425" anchor="t" anchorCtr="0">
            <a:noAutofit/>
          </a:bodyPr>
          <a:lstStyle/>
          <a:p>
            <a:pPr algn="just">
              <a:lnSpc>
                <a:spcPct val="150000"/>
              </a:lnSpc>
            </a:pPr>
            <a:r>
              <a:rPr lang="en-US" dirty="0" smtClean="0">
                <a:latin typeface="Montserrat" charset="0"/>
              </a:rPr>
              <a:t>This presentation was </a:t>
            </a:r>
            <a:r>
              <a:rPr lang="en-US" dirty="0">
                <a:latin typeface="Montserrat" charset="0"/>
              </a:rPr>
              <a:t>all about </a:t>
            </a:r>
            <a:r>
              <a:rPr lang="en-US" dirty="0" smtClean="0">
                <a:latin typeface="Montserrat" charset="0"/>
              </a:rPr>
              <a:t>how an </a:t>
            </a:r>
            <a:r>
              <a:rPr lang="en-US" dirty="0">
                <a:latin typeface="Montserrat" charset="0"/>
              </a:rPr>
              <a:t>ML model </a:t>
            </a:r>
            <a:r>
              <a:rPr lang="en-US" dirty="0" smtClean="0">
                <a:latin typeface="Montserrat" charset="0"/>
              </a:rPr>
              <a:t>was developed using </a:t>
            </a:r>
            <a:r>
              <a:rPr lang="en-US" dirty="0" err="1" smtClean="0">
                <a:latin typeface="Montserrat" charset="0"/>
              </a:rPr>
              <a:t>Jupyter</a:t>
            </a:r>
            <a:r>
              <a:rPr lang="en-US" dirty="0" smtClean="0">
                <a:latin typeface="Montserrat" charset="0"/>
              </a:rPr>
              <a:t> Notebook. </a:t>
            </a:r>
            <a:r>
              <a:rPr lang="en-US" dirty="0">
                <a:latin typeface="Montserrat" charset="0"/>
              </a:rPr>
              <a:t>We were provided with list of material via Google Classroom app to learn and understand about Artificial Intelligence and the algorithms to use in the model. So, based on the knowledge of algorithms from lecture and workshop sessions, this AI application was </a:t>
            </a:r>
            <a:r>
              <a:rPr lang="en-US" dirty="0" smtClean="0">
                <a:latin typeface="Montserrat" charset="0"/>
              </a:rPr>
              <a:t>developed. The topic </a:t>
            </a:r>
            <a:r>
              <a:rPr lang="en-US" dirty="0">
                <a:latin typeface="Montserrat" charset="0"/>
              </a:rPr>
              <a:t>was about an ML model which should be able to detect diseases based on the symptoms provided by the users as input. This </a:t>
            </a:r>
            <a:r>
              <a:rPr lang="en-US" dirty="0" smtClean="0">
                <a:latin typeface="Montserrat" charset="0"/>
              </a:rPr>
              <a:t>presentation includes </a:t>
            </a:r>
            <a:r>
              <a:rPr lang="en-US" dirty="0">
                <a:latin typeface="Montserrat" charset="0"/>
              </a:rPr>
              <a:t>the prototype of the machine leaning model application. </a:t>
            </a:r>
            <a:r>
              <a:rPr lang="en-US" dirty="0" smtClean="0">
                <a:latin typeface="Montserrat" charset="0"/>
              </a:rPr>
              <a:t>An </a:t>
            </a:r>
            <a:r>
              <a:rPr lang="en-US" dirty="0">
                <a:latin typeface="Montserrat" charset="0"/>
              </a:rPr>
              <a:t>AI application to predict the disease of the user based on the symptoms has many advantages in the field of medical sections. Also, this </a:t>
            </a:r>
            <a:r>
              <a:rPr lang="en-US" dirty="0" smtClean="0">
                <a:latin typeface="Montserrat" charset="0"/>
              </a:rPr>
              <a:t>presentation includes </a:t>
            </a:r>
            <a:r>
              <a:rPr lang="en-US" dirty="0">
                <a:latin typeface="Montserrat" charset="0"/>
              </a:rPr>
              <a:t>the details of the algorithms and how these algorithms are implemented in a machine learning </a:t>
            </a:r>
            <a:r>
              <a:rPr lang="en-US" dirty="0" smtClean="0">
                <a:latin typeface="Montserrat" charset="0"/>
              </a:rPr>
              <a:t>model</a:t>
            </a:r>
            <a:r>
              <a:rPr lang="en-US" dirty="0">
                <a:latin typeface="Montserrat" charset="0"/>
              </a:rPr>
              <a:t>.</a:t>
            </a:r>
            <a:endParaRPr lang="en-US" dirty="0">
              <a:solidFill>
                <a:schemeClr val="accent1">
                  <a:lumMod val="75000"/>
                </a:schemeClr>
              </a:solidFill>
              <a:latin typeface="Montserrat"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52"/>
        <p:cNvGrpSpPr/>
        <p:nvPr/>
      </p:nvGrpSpPr>
      <p:grpSpPr>
        <a:xfrm>
          <a:off x="0" y="0"/>
          <a:ext cx="0" cy="0"/>
          <a:chOff x="0" y="0"/>
          <a:chExt cx="0" cy="0"/>
        </a:xfrm>
      </p:grpSpPr>
      <p:sp>
        <p:nvSpPr>
          <p:cNvPr id="2753" name="Google Shape;2753;p53"/>
          <p:cNvSpPr txBox="1">
            <a:spLocks noGrp="1"/>
          </p:cNvSpPr>
          <p:nvPr>
            <p:ph type="title"/>
          </p:nvPr>
        </p:nvSpPr>
        <p:spPr>
          <a:xfrm>
            <a:off x="894974" y="823125"/>
            <a:ext cx="2991225" cy="69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Thank You</a:t>
            </a:r>
            <a:endParaRPr dirty="0"/>
          </a:p>
        </p:txBody>
      </p:sp>
      <p:pic>
        <p:nvPicPr>
          <p:cNvPr id="2754" name="Google Shape;2754;p53"/>
          <p:cNvPicPr preferRelativeResize="0"/>
          <p:nvPr/>
        </p:nvPicPr>
        <p:blipFill rotWithShape="1">
          <a:blip r:embed="rId3">
            <a:alphaModFix/>
          </a:blip>
          <a:srcRect l="14994" r="15001"/>
          <a:stretch/>
        </p:blipFill>
        <p:spPr>
          <a:xfrm>
            <a:off x="4879725" y="720000"/>
            <a:ext cx="3889800" cy="3704400"/>
          </a:xfrm>
          <a:prstGeom prst="rect">
            <a:avLst/>
          </a:prstGeom>
          <a:noFill/>
          <a:ln>
            <a:noFill/>
          </a:ln>
        </p:spPr>
      </p:pic>
      <p:grpSp>
        <p:nvGrpSpPr>
          <p:cNvPr id="2755" name="Google Shape;2755;p53"/>
          <p:cNvGrpSpPr/>
          <p:nvPr/>
        </p:nvGrpSpPr>
        <p:grpSpPr>
          <a:xfrm>
            <a:off x="-6" y="4633276"/>
            <a:ext cx="3482976" cy="334783"/>
            <a:chOff x="-79178" y="4632327"/>
            <a:chExt cx="4182751" cy="402045"/>
          </a:xfrm>
        </p:grpSpPr>
        <p:sp>
          <p:nvSpPr>
            <p:cNvPr id="2756" name="Google Shape;2756;p53"/>
            <p:cNvSpPr/>
            <p:nvPr/>
          </p:nvSpPr>
          <p:spPr>
            <a:xfrm rot="10800000">
              <a:off x="192473" y="463831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3"/>
            <p:cNvSpPr/>
            <p:nvPr/>
          </p:nvSpPr>
          <p:spPr>
            <a:xfrm rot="10800000">
              <a:off x="-79178" y="463831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3"/>
            <p:cNvSpPr/>
            <p:nvPr/>
          </p:nvSpPr>
          <p:spPr>
            <a:xfrm rot="10800000">
              <a:off x="192473" y="4926373"/>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3"/>
            <p:cNvSpPr/>
            <p:nvPr/>
          </p:nvSpPr>
          <p:spPr>
            <a:xfrm rot="10800000">
              <a:off x="-79178" y="4926373"/>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3"/>
            <p:cNvSpPr/>
            <p:nvPr/>
          </p:nvSpPr>
          <p:spPr>
            <a:xfrm rot="10800000">
              <a:off x="735773" y="463489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3"/>
            <p:cNvSpPr/>
            <p:nvPr/>
          </p:nvSpPr>
          <p:spPr>
            <a:xfrm rot="10800000">
              <a:off x="464122" y="463489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3"/>
            <p:cNvSpPr/>
            <p:nvPr/>
          </p:nvSpPr>
          <p:spPr>
            <a:xfrm rot="10800000">
              <a:off x="735773" y="4922948"/>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3"/>
            <p:cNvSpPr/>
            <p:nvPr/>
          </p:nvSpPr>
          <p:spPr>
            <a:xfrm rot="10800000">
              <a:off x="464122" y="4922948"/>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3"/>
            <p:cNvSpPr/>
            <p:nvPr/>
          </p:nvSpPr>
          <p:spPr>
            <a:xfrm rot="10800000">
              <a:off x="1279073" y="4636602"/>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3"/>
            <p:cNvSpPr/>
            <p:nvPr/>
          </p:nvSpPr>
          <p:spPr>
            <a:xfrm rot="10800000">
              <a:off x="1007422" y="4636602"/>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3"/>
            <p:cNvSpPr/>
            <p:nvPr/>
          </p:nvSpPr>
          <p:spPr>
            <a:xfrm rot="10800000">
              <a:off x="1279073" y="492466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3"/>
            <p:cNvSpPr/>
            <p:nvPr/>
          </p:nvSpPr>
          <p:spPr>
            <a:xfrm rot="10800000">
              <a:off x="1007422" y="492466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3"/>
            <p:cNvSpPr/>
            <p:nvPr/>
          </p:nvSpPr>
          <p:spPr>
            <a:xfrm rot="10800000">
              <a:off x="1822373" y="4633177"/>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3"/>
            <p:cNvSpPr/>
            <p:nvPr/>
          </p:nvSpPr>
          <p:spPr>
            <a:xfrm rot="10800000">
              <a:off x="1550722" y="4633177"/>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3"/>
            <p:cNvSpPr/>
            <p:nvPr/>
          </p:nvSpPr>
          <p:spPr>
            <a:xfrm rot="10800000">
              <a:off x="1822373" y="492123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3"/>
            <p:cNvSpPr/>
            <p:nvPr/>
          </p:nvSpPr>
          <p:spPr>
            <a:xfrm rot="10800000">
              <a:off x="1550722" y="492123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3"/>
            <p:cNvSpPr/>
            <p:nvPr/>
          </p:nvSpPr>
          <p:spPr>
            <a:xfrm rot="10800000">
              <a:off x="2365673" y="463746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3"/>
            <p:cNvSpPr/>
            <p:nvPr/>
          </p:nvSpPr>
          <p:spPr>
            <a:xfrm rot="10800000">
              <a:off x="2094022" y="463746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3"/>
            <p:cNvSpPr/>
            <p:nvPr/>
          </p:nvSpPr>
          <p:spPr>
            <a:xfrm rot="10800000">
              <a:off x="2365673" y="4925523"/>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3"/>
            <p:cNvSpPr/>
            <p:nvPr/>
          </p:nvSpPr>
          <p:spPr>
            <a:xfrm rot="10800000">
              <a:off x="2094022" y="4925523"/>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3"/>
            <p:cNvSpPr/>
            <p:nvPr/>
          </p:nvSpPr>
          <p:spPr>
            <a:xfrm rot="10800000">
              <a:off x="2908973" y="463404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3"/>
            <p:cNvSpPr/>
            <p:nvPr/>
          </p:nvSpPr>
          <p:spPr>
            <a:xfrm rot="10800000">
              <a:off x="2637322" y="463404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3"/>
            <p:cNvSpPr/>
            <p:nvPr/>
          </p:nvSpPr>
          <p:spPr>
            <a:xfrm rot="10800000">
              <a:off x="2908973" y="4922098"/>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3"/>
            <p:cNvSpPr/>
            <p:nvPr/>
          </p:nvSpPr>
          <p:spPr>
            <a:xfrm rot="10800000">
              <a:off x="2637322" y="4922098"/>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3"/>
            <p:cNvSpPr/>
            <p:nvPr/>
          </p:nvSpPr>
          <p:spPr>
            <a:xfrm rot="10800000">
              <a:off x="3452273" y="4635752"/>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3"/>
            <p:cNvSpPr/>
            <p:nvPr/>
          </p:nvSpPr>
          <p:spPr>
            <a:xfrm rot="10800000">
              <a:off x="3180622" y="4635752"/>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3"/>
            <p:cNvSpPr/>
            <p:nvPr/>
          </p:nvSpPr>
          <p:spPr>
            <a:xfrm rot="10800000">
              <a:off x="3452273" y="492381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3"/>
            <p:cNvSpPr/>
            <p:nvPr/>
          </p:nvSpPr>
          <p:spPr>
            <a:xfrm rot="10800000">
              <a:off x="3180622" y="4923810"/>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3"/>
            <p:cNvSpPr/>
            <p:nvPr/>
          </p:nvSpPr>
          <p:spPr>
            <a:xfrm rot="10800000">
              <a:off x="3995573" y="4632327"/>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3"/>
            <p:cNvSpPr/>
            <p:nvPr/>
          </p:nvSpPr>
          <p:spPr>
            <a:xfrm rot="10800000">
              <a:off x="3723922" y="4632327"/>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3"/>
            <p:cNvSpPr/>
            <p:nvPr/>
          </p:nvSpPr>
          <p:spPr>
            <a:xfrm rot="10800000">
              <a:off x="3995573" y="492038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3"/>
            <p:cNvSpPr/>
            <p:nvPr/>
          </p:nvSpPr>
          <p:spPr>
            <a:xfrm rot="10800000">
              <a:off x="3723922" y="4920385"/>
              <a:ext cx="108000" cy="10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8" name="Google Shape;2788;p53"/>
          <p:cNvGrpSpPr/>
          <p:nvPr/>
        </p:nvGrpSpPr>
        <p:grpSpPr>
          <a:xfrm>
            <a:off x="1986777" y="2629455"/>
            <a:ext cx="357581" cy="357581"/>
            <a:chOff x="1379798" y="1723250"/>
            <a:chExt cx="397887" cy="397887"/>
          </a:xfrm>
        </p:grpSpPr>
        <p:sp>
          <p:nvSpPr>
            <p:cNvPr id="2789" name="Google Shape;2789;p53"/>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3"/>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3"/>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3"/>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3" name="Google Shape;2793;p53"/>
          <p:cNvGrpSpPr/>
          <p:nvPr/>
        </p:nvGrpSpPr>
        <p:grpSpPr>
          <a:xfrm>
            <a:off x="1007071" y="2629455"/>
            <a:ext cx="357599" cy="357581"/>
            <a:chOff x="266768" y="1721375"/>
            <a:chExt cx="397907" cy="397887"/>
          </a:xfrm>
        </p:grpSpPr>
        <p:sp>
          <p:nvSpPr>
            <p:cNvPr id="2794" name="Google Shape;2794;p53"/>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3"/>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6" name="Google Shape;2796;p53"/>
          <p:cNvGrpSpPr/>
          <p:nvPr/>
        </p:nvGrpSpPr>
        <p:grpSpPr>
          <a:xfrm>
            <a:off x="1496943" y="2629455"/>
            <a:ext cx="357562" cy="357581"/>
            <a:chOff x="864491" y="1723250"/>
            <a:chExt cx="397866" cy="397887"/>
          </a:xfrm>
        </p:grpSpPr>
        <p:sp>
          <p:nvSpPr>
            <p:cNvPr id="2797" name="Google Shape;2797;p53"/>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3"/>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3"/>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0" name="Google Shape;2800;p53"/>
          <p:cNvSpPr txBox="1">
            <a:spLocks noGrp="1"/>
          </p:cNvSpPr>
          <p:nvPr>
            <p:ph type="subTitle" idx="2"/>
          </p:nvPr>
        </p:nvSpPr>
        <p:spPr>
          <a:xfrm>
            <a:off x="901075" y="1444825"/>
            <a:ext cx="3395400" cy="974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82B2D"/>
              </a:buClr>
              <a:buSzPts val="1100"/>
              <a:buFont typeface="Arial"/>
              <a:buNone/>
            </a:pPr>
            <a:r>
              <a:rPr lang="en" dirty="0">
                <a:latin typeface="Montserrat"/>
                <a:ea typeface="Montserrat"/>
                <a:cs typeface="Montserrat"/>
                <a:sym typeface="Montserrat"/>
              </a:rPr>
              <a:t>Do you have any questions? </a:t>
            </a:r>
            <a:endParaRPr lang="en" dirty="0">
              <a:uFill>
                <a:noFill/>
              </a:uFill>
              <a:latin typeface="Montserrat"/>
              <a:ea typeface="Montserrat"/>
              <a:cs typeface="Montserrat"/>
              <a:sym typeface="Montserrat"/>
            </a:endParaRPr>
          </a:p>
          <a:p>
            <a:pPr marL="0" lvl="0" indent="0" algn="l" rtl="0">
              <a:spcBef>
                <a:spcPts val="0"/>
              </a:spcBef>
              <a:spcAft>
                <a:spcPts val="0"/>
              </a:spcAft>
              <a:buClr>
                <a:srgbClr val="282B2D"/>
              </a:buClr>
              <a:buSzPts val="1100"/>
              <a:buFont typeface="Arial"/>
              <a:buNone/>
            </a:pPr>
            <a:r>
              <a:rPr lang="en" dirty="0" smtClean="0">
                <a:uFill>
                  <a:noFill/>
                </a:uFill>
                <a:latin typeface="Montserrat"/>
                <a:ea typeface="Montserrat"/>
                <a:cs typeface="Montserrat"/>
                <a:sym typeface="Montserrat"/>
              </a:rPr>
              <a:t>prashannagc00@gmail.com</a:t>
            </a:r>
            <a:endParaRPr dirty="0">
              <a:latin typeface="Montserrat"/>
              <a:ea typeface="Montserrat"/>
              <a:cs typeface="Montserrat"/>
              <a:sym typeface="Montserrat"/>
            </a:endParaRPr>
          </a:p>
          <a:p>
            <a:pPr marL="0" lvl="0" indent="0" algn="l" rtl="0">
              <a:spcBef>
                <a:spcPts val="1000"/>
              </a:spcBef>
              <a:spcAft>
                <a:spcPts val="0"/>
              </a:spcAft>
              <a:buClr>
                <a:srgbClr val="282B2D"/>
              </a:buClr>
              <a:buSzPts val="1100"/>
              <a:buFont typeface="Arial"/>
              <a:buNone/>
            </a:pPr>
            <a:r>
              <a:rPr lang="en" sz="1200" dirty="0" smtClean="0">
                <a:latin typeface="Montserrat"/>
                <a:ea typeface="Montserrat"/>
                <a:cs typeface="Montserrat"/>
                <a:sym typeface="Montserrat"/>
              </a:rPr>
              <a:t>+977 9840308399</a:t>
            </a:r>
            <a:endParaRPr sz="1200" dirty="0">
              <a:latin typeface="Montserrat"/>
              <a:ea typeface="Montserrat"/>
              <a:cs typeface="Montserrat"/>
              <a:sym typeface="Montserrat"/>
            </a:endParaRPr>
          </a:p>
        </p:txBody>
      </p:sp>
      <p:sp>
        <p:nvSpPr>
          <p:cNvPr id="55" name="Google Shape;795;p38"/>
          <p:cNvSpPr txBox="1"/>
          <p:nvPr/>
        </p:nvSpPr>
        <p:spPr>
          <a:xfrm flipH="1">
            <a:off x="316129" y="3181350"/>
            <a:ext cx="4179669" cy="1243050"/>
          </a:xfrm>
          <a:prstGeom prst="rect">
            <a:avLst/>
          </a:prstGeom>
          <a:solidFill>
            <a:schemeClr val="accent2"/>
          </a:solidFill>
          <a:ln>
            <a:noFill/>
          </a:ln>
        </p:spPr>
        <p:txBody>
          <a:bodyPr spcFirstLastPara="1" wrap="square" lIns="91425" tIns="91425" rIns="91425" bIns="91425" anchor="t" anchorCtr="0">
            <a:noAutofit/>
          </a:bodyPr>
          <a:lstStyle/>
          <a:p>
            <a:pPr algn="ctr"/>
            <a:endParaRPr lang="en-US" sz="2000" b="1" dirty="0" smtClean="0">
              <a:latin typeface="Montserrat" charset="0"/>
            </a:endParaRPr>
          </a:p>
          <a:p>
            <a:pPr algn="ctr"/>
            <a:r>
              <a:rPr lang="en-US" sz="2000" b="1" dirty="0" smtClean="0">
                <a:solidFill>
                  <a:schemeClr val="accent1">
                    <a:lumMod val="75000"/>
                  </a:schemeClr>
                </a:solidFill>
                <a:latin typeface="Montserrat" charset="0"/>
              </a:rPr>
              <a:t>END OF THE SLIDES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34"/>
          <p:cNvSpPr txBox="1">
            <a:spLocks noGrp="1"/>
          </p:cNvSpPr>
          <p:nvPr>
            <p:ph type="title"/>
          </p:nvPr>
        </p:nvSpPr>
        <p:spPr>
          <a:xfrm>
            <a:off x="2209800" y="361950"/>
            <a:ext cx="41148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smtClean="0"/>
              <a:t>Project Description</a:t>
            </a:r>
            <a:endParaRPr sz="3500" dirty="0"/>
          </a:p>
        </p:txBody>
      </p:sp>
      <p:sp>
        <p:nvSpPr>
          <p:cNvPr id="6" name="Google Shape;795;p38"/>
          <p:cNvSpPr txBox="1"/>
          <p:nvPr/>
        </p:nvSpPr>
        <p:spPr>
          <a:xfrm flipH="1">
            <a:off x="1295400" y="1047750"/>
            <a:ext cx="6705600" cy="3047999"/>
          </a:xfrm>
          <a:prstGeom prst="rect">
            <a:avLst/>
          </a:prstGeom>
          <a:solidFill>
            <a:schemeClr val="accent2"/>
          </a:solidFill>
          <a:ln>
            <a:noFill/>
          </a:ln>
        </p:spPr>
        <p:txBody>
          <a:bodyPr spcFirstLastPara="1" wrap="square" lIns="91425" tIns="91425" rIns="91425" bIns="91425" anchor="t" anchorCtr="0">
            <a:noAutofit/>
          </a:bodyPr>
          <a:lstStyle/>
          <a:p>
            <a:pPr marL="0" indent="0" algn="just">
              <a:lnSpc>
                <a:spcPct val="150000"/>
              </a:lnSpc>
            </a:pPr>
            <a:r>
              <a:rPr lang="en-US" dirty="0" smtClean="0">
                <a:solidFill>
                  <a:schemeClr val="accent1">
                    <a:lumMod val="75000"/>
                  </a:schemeClr>
                </a:solidFill>
                <a:latin typeface="Montserrat" charset="0"/>
              </a:rPr>
              <a:t> Nowadays, people are always looking online for any kind of challenges people are facing. In the medical section as well, people are researching through the web before for medical issues or to gather any heath related information. So, this system build is to reduce the time consumption of people trying to figure out about the health issues they are facing. If a system can predict what disease might be the reason for the user to face certain symptoms  then this will help people to learn about their health issue immediately before consulting a medical expert. Hospitals can also analyze well on the disease more quickly and save some precious time.</a:t>
            </a:r>
          </a:p>
          <a:p>
            <a:pPr lvl="0" algn="just">
              <a:lnSpc>
                <a:spcPct val="150000"/>
              </a:lnSpc>
            </a:pPr>
            <a:r>
              <a:rPr lang="en-US" dirty="0" smtClean="0">
                <a:solidFill>
                  <a:schemeClr val="accent1">
                    <a:lumMod val="75000"/>
                  </a:schemeClr>
                </a:solidFill>
                <a:latin typeface="Montserrat" charset="0"/>
              </a:rPr>
              <a:t>.</a:t>
            </a:r>
          </a:p>
          <a:p>
            <a:pPr marL="0" lvl="0" indent="0" algn="ctr" rtl="0">
              <a:lnSpc>
                <a:spcPct val="150000"/>
              </a:lnSpc>
              <a:spcBef>
                <a:spcPts val="0"/>
              </a:spcBef>
              <a:spcAft>
                <a:spcPts val="1600"/>
              </a:spcAft>
              <a:buNone/>
            </a:pPr>
            <a:endParaRPr b="1" dirty="0">
              <a:solidFill>
                <a:schemeClr val="accent1">
                  <a:lumMod val="75000"/>
                </a:schemeClr>
              </a:solidFill>
              <a:latin typeface="Montserrat" charset="0"/>
              <a:ea typeface="Oswald"/>
              <a:cs typeface="Oswald"/>
              <a:sym typeface="Oswa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pic>
        <p:nvPicPr>
          <p:cNvPr id="1033" name="Picture 9" descr="C:\Users\nepal\AppData\Local\Microsoft\Windows\INetCache\IE\0WM3D09O\Workshop%20-%20Unveiling%20the%20secret%20through%20machine%20learning_larg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431" y="1200150"/>
            <a:ext cx="4045027" cy="2893534"/>
          </a:xfrm>
          <a:prstGeom prst="rect">
            <a:avLst/>
          </a:prstGeom>
          <a:noFill/>
          <a:extLst>
            <a:ext uri="{909E8E84-426E-40DD-AFC4-6F175D3DCCD1}">
              <a14:hiddenFill xmlns:a14="http://schemas.microsoft.com/office/drawing/2010/main">
                <a:solidFill>
                  <a:srgbClr val="FFFFFF"/>
                </a:solidFill>
              </a14:hiddenFill>
            </a:ext>
          </a:extLst>
        </p:spPr>
      </p:pic>
      <p:sp>
        <p:nvSpPr>
          <p:cNvPr id="742" name="Google Shape;742;p35"/>
          <p:cNvSpPr txBox="1">
            <a:spLocks noGrp="1"/>
          </p:cNvSpPr>
          <p:nvPr>
            <p:ph type="title"/>
          </p:nvPr>
        </p:nvSpPr>
        <p:spPr>
          <a:xfrm>
            <a:off x="762000" y="285750"/>
            <a:ext cx="5682300" cy="61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smtClean="0"/>
              <a:t>Introduction to Artificial Intelligence</a:t>
            </a:r>
            <a:endParaRPr sz="2800" dirty="0"/>
          </a:p>
        </p:txBody>
      </p:sp>
      <p:sp>
        <p:nvSpPr>
          <p:cNvPr id="9" name="Title 8"/>
          <p:cNvSpPr>
            <a:spLocks noGrp="1"/>
          </p:cNvSpPr>
          <p:nvPr>
            <p:ph type="title" idx="2"/>
          </p:nvPr>
        </p:nvSpPr>
        <p:spPr/>
        <p:txBody>
          <a:bodyPr/>
          <a:lstStyle/>
          <a:p>
            <a:endParaRPr lang="en-US"/>
          </a:p>
        </p:txBody>
      </p:sp>
      <p:sp>
        <p:nvSpPr>
          <p:cNvPr id="5" name="Google Shape;795;p38"/>
          <p:cNvSpPr txBox="1"/>
          <p:nvPr/>
        </p:nvSpPr>
        <p:spPr>
          <a:xfrm flipH="1">
            <a:off x="3306896" y="1200150"/>
            <a:ext cx="5486400" cy="2895600"/>
          </a:xfrm>
          <a:prstGeom prst="rect">
            <a:avLst/>
          </a:prstGeom>
          <a:solidFill>
            <a:schemeClr val="accent2"/>
          </a:solidFill>
          <a:ln>
            <a:noFill/>
          </a:ln>
        </p:spPr>
        <p:txBody>
          <a:bodyPr spcFirstLastPara="1" wrap="square" lIns="91425" tIns="91425" rIns="91425" bIns="91425" anchor="t" anchorCtr="0">
            <a:noAutofit/>
          </a:bodyPr>
          <a:lstStyle/>
          <a:p>
            <a:pPr marL="285750" indent="-285750" algn="just">
              <a:lnSpc>
                <a:spcPct val="150000"/>
              </a:lnSpc>
              <a:buFont typeface="Arial" pitchFamily="34" charset="0"/>
              <a:buChar char="•"/>
            </a:pPr>
            <a:r>
              <a:rPr lang="en-US" dirty="0">
                <a:solidFill>
                  <a:schemeClr val="accent1">
                    <a:lumMod val="75000"/>
                  </a:schemeClr>
                </a:solidFill>
                <a:latin typeface="Montserrat" charset="0"/>
              </a:rPr>
              <a:t>Artificial </a:t>
            </a:r>
            <a:r>
              <a:rPr lang="en-US" dirty="0" smtClean="0">
                <a:solidFill>
                  <a:schemeClr val="accent1">
                    <a:lumMod val="75000"/>
                  </a:schemeClr>
                </a:solidFill>
                <a:latin typeface="Montserrat" charset="0"/>
              </a:rPr>
              <a:t>intelligence(AI</a:t>
            </a:r>
            <a:r>
              <a:rPr lang="en-US" dirty="0">
                <a:solidFill>
                  <a:schemeClr val="accent1">
                    <a:lumMod val="75000"/>
                  </a:schemeClr>
                </a:solidFill>
                <a:latin typeface="Montserrat" charset="0"/>
              </a:rPr>
              <a:t>) is the basis for mimicking human intelligence processes through the creation and application of algorithms built into a dynamic computing environment</a:t>
            </a:r>
            <a:r>
              <a:rPr lang="en-US" dirty="0" smtClean="0">
                <a:solidFill>
                  <a:schemeClr val="accent1">
                    <a:lumMod val="75000"/>
                  </a:schemeClr>
                </a:solidFill>
                <a:latin typeface="Montserrat" charset="0"/>
              </a:rPr>
              <a:t>.</a:t>
            </a:r>
          </a:p>
          <a:p>
            <a:pPr marL="285750" indent="-285750" algn="just">
              <a:lnSpc>
                <a:spcPct val="150000"/>
              </a:lnSpc>
              <a:buFont typeface="Arial" pitchFamily="34" charset="0"/>
              <a:buChar char="•"/>
            </a:pPr>
            <a:r>
              <a:rPr lang="en-US" dirty="0" smtClean="0">
                <a:solidFill>
                  <a:schemeClr val="accent1">
                    <a:lumMod val="75000"/>
                  </a:schemeClr>
                </a:solidFill>
                <a:latin typeface="Montserrat" charset="0"/>
              </a:rPr>
              <a:t>Using AI, computers can be trained to process large amounts of data and recognizing patterns in the data.</a:t>
            </a:r>
          </a:p>
          <a:p>
            <a:pPr marL="285750" indent="-285750" algn="just">
              <a:lnSpc>
                <a:spcPct val="150000"/>
              </a:lnSpc>
              <a:buFont typeface="Arial" pitchFamily="34" charset="0"/>
              <a:buChar char="•"/>
            </a:pPr>
            <a:r>
              <a:rPr lang="en-US" dirty="0" smtClean="0">
                <a:solidFill>
                  <a:schemeClr val="accent1">
                    <a:lumMod val="75000"/>
                  </a:schemeClr>
                </a:solidFill>
                <a:latin typeface="Montserrat" charset="0"/>
              </a:rPr>
              <a:t>AI </a:t>
            </a:r>
            <a:r>
              <a:rPr lang="en-US" dirty="0">
                <a:solidFill>
                  <a:schemeClr val="accent1">
                    <a:lumMod val="75000"/>
                  </a:schemeClr>
                </a:solidFill>
                <a:latin typeface="Montserrat" charset="0"/>
              </a:rPr>
              <a:t>adapts through progressive learning </a:t>
            </a:r>
            <a:r>
              <a:rPr lang="en-US" dirty="0" smtClean="0">
                <a:solidFill>
                  <a:schemeClr val="accent1">
                    <a:lumMod val="75000"/>
                  </a:schemeClr>
                </a:solidFill>
                <a:latin typeface="Montserrat" charset="0"/>
              </a:rPr>
              <a:t>algorithms.</a:t>
            </a:r>
          </a:p>
          <a:p>
            <a:pPr marL="285750" indent="-285750" algn="just">
              <a:lnSpc>
                <a:spcPct val="150000"/>
              </a:lnSpc>
              <a:buFont typeface="Arial" pitchFamily="34" charset="0"/>
              <a:buChar char="•"/>
            </a:pPr>
            <a:r>
              <a:rPr lang="en-US" dirty="0">
                <a:solidFill>
                  <a:schemeClr val="accent1">
                    <a:lumMod val="75000"/>
                  </a:schemeClr>
                </a:solidFill>
                <a:latin typeface="Montserrat" charset="0"/>
              </a:rPr>
              <a:t>AI analyzes more and deeper </a:t>
            </a:r>
            <a:r>
              <a:rPr lang="en-US" dirty="0" smtClean="0">
                <a:solidFill>
                  <a:schemeClr val="accent1">
                    <a:lumMod val="75000"/>
                  </a:schemeClr>
                </a:solidFill>
                <a:latin typeface="Montserrat" charset="0"/>
              </a:rPr>
              <a:t>data to achieve </a:t>
            </a:r>
            <a:r>
              <a:rPr lang="en-US" dirty="0">
                <a:solidFill>
                  <a:schemeClr val="accent1">
                    <a:lumMod val="75000"/>
                  </a:schemeClr>
                </a:solidFill>
                <a:latin typeface="Montserrat" charset="0"/>
              </a:rPr>
              <a:t>incredible </a:t>
            </a:r>
            <a:r>
              <a:rPr lang="en-US" dirty="0" smtClean="0">
                <a:solidFill>
                  <a:schemeClr val="accent1">
                    <a:lumMod val="75000"/>
                  </a:schemeClr>
                </a:solidFill>
                <a:latin typeface="Montserrat" charset="0"/>
              </a:rPr>
              <a:t>accuracy.</a:t>
            </a:r>
            <a:r>
              <a:rPr lang="en-US" dirty="0">
                <a:solidFill>
                  <a:schemeClr val="accent1">
                    <a:lumMod val="75000"/>
                  </a:schemeClr>
                </a:solidFill>
                <a:latin typeface="Montserrat" charset="0"/>
              </a:rPr>
              <a:t> </a:t>
            </a:r>
            <a:endParaRPr dirty="0">
              <a:solidFill>
                <a:schemeClr val="accent1">
                  <a:lumMod val="75000"/>
                </a:schemeClr>
              </a:solidFill>
              <a:latin typeface="Montserrat" charset="0"/>
              <a:ea typeface="Oswald"/>
              <a:cs typeface="Oswald"/>
              <a:sym typeface="Oswald"/>
            </a:endParaRPr>
          </a:p>
        </p:txBody>
      </p:sp>
    </p:spTree>
    <p:extLst>
      <p:ext uri="{BB962C8B-B14F-4D97-AF65-F5344CB8AC3E}">
        <p14:creationId xmlns:p14="http://schemas.microsoft.com/office/powerpoint/2010/main" val="21388423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pic>
        <p:nvPicPr>
          <p:cNvPr id="1032" name="Picture 8" descr="C:\Users\nepal\AppData\Local\Microsoft\Windows\INetCache\IE\WV3J8OVQ\30212411048_2a1d7200e2_b[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581" y="1280940"/>
            <a:ext cx="4535736" cy="2590800"/>
          </a:xfrm>
          <a:prstGeom prst="rect">
            <a:avLst/>
          </a:prstGeom>
          <a:noFill/>
          <a:extLst>
            <a:ext uri="{909E8E84-426E-40DD-AFC4-6F175D3DCCD1}">
              <a14:hiddenFill xmlns:a14="http://schemas.microsoft.com/office/drawing/2010/main">
                <a:solidFill>
                  <a:srgbClr val="FFFFFF"/>
                </a:solidFill>
              </a14:hiddenFill>
            </a:ext>
          </a:extLst>
        </p:spPr>
      </p:pic>
      <p:sp>
        <p:nvSpPr>
          <p:cNvPr id="742" name="Google Shape;742;p35"/>
          <p:cNvSpPr txBox="1">
            <a:spLocks noGrp="1"/>
          </p:cNvSpPr>
          <p:nvPr>
            <p:ph type="title"/>
          </p:nvPr>
        </p:nvSpPr>
        <p:spPr>
          <a:xfrm>
            <a:off x="1094025" y="285750"/>
            <a:ext cx="5889150" cy="61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smtClean="0"/>
              <a:t>Introduction to Machine Learning</a:t>
            </a:r>
            <a:endParaRPr sz="2800" dirty="0"/>
          </a:p>
        </p:txBody>
      </p:sp>
      <p:sp>
        <p:nvSpPr>
          <p:cNvPr id="5" name="Google Shape;795;p38"/>
          <p:cNvSpPr txBox="1"/>
          <p:nvPr/>
        </p:nvSpPr>
        <p:spPr>
          <a:xfrm flipH="1">
            <a:off x="762000" y="1162050"/>
            <a:ext cx="5996160" cy="2971800"/>
          </a:xfrm>
          <a:prstGeom prst="rect">
            <a:avLst/>
          </a:prstGeom>
          <a:solidFill>
            <a:schemeClr val="accent2"/>
          </a:solidFill>
          <a:ln>
            <a:noFill/>
          </a:ln>
        </p:spPr>
        <p:txBody>
          <a:bodyPr spcFirstLastPara="1" wrap="square" lIns="91425" tIns="91425" rIns="91425" bIns="91425" anchor="t" anchorCtr="0">
            <a:noAutofit/>
          </a:bodyPr>
          <a:lstStyle/>
          <a:p>
            <a:pPr marL="285750" indent="-285750" algn="just">
              <a:lnSpc>
                <a:spcPct val="150000"/>
              </a:lnSpc>
              <a:buFont typeface="Arial" pitchFamily="34" charset="0"/>
              <a:buChar char="•"/>
            </a:pPr>
            <a:r>
              <a:rPr lang="en-US" dirty="0">
                <a:latin typeface="Montserrat" charset="0"/>
              </a:rPr>
              <a:t>Machine Learning is a branch of computer </a:t>
            </a:r>
            <a:r>
              <a:rPr lang="en-US" dirty="0" smtClean="0">
                <a:latin typeface="Montserrat" charset="0"/>
              </a:rPr>
              <a:t>science </a:t>
            </a:r>
            <a:r>
              <a:rPr lang="en-US" dirty="0">
                <a:latin typeface="Montserrat" charset="0"/>
              </a:rPr>
              <a:t>and artificial intelligence where the study of algorithms and data trains a computer without being explicitly programmed</a:t>
            </a:r>
            <a:r>
              <a:rPr lang="en-US" dirty="0" smtClean="0">
                <a:latin typeface="Montserrat" charset="0"/>
              </a:rPr>
              <a:t>.</a:t>
            </a:r>
          </a:p>
          <a:p>
            <a:pPr marL="285750" indent="-285750" algn="just">
              <a:lnSpc>
                <a:spcPct val="150000"/>
              </a:lnSpc>
              <a:buFont typeface="Arial" pitchFamily="34" charset="0"/>
              <a:buChar char="•"/>
            </a:pPr>
            <a:r>
              <a:rPr lang="en-US" dirty="0">
                <a:latin typeface="Montserrat" charset="0"/>
              </a:rPr>
              <a:t>It provides the machine with an ability to learn from the experience of its own </a:t>
            </a:r>
            <a:r>
              <a:rPr lang="en-US" dirty="0" smtClean="0">
                <a:latin typeface="Montserrat" charset="0"/>
              </a:rPr>
              <a:t>program.</a:t>
            </a:r>
          </a:p>
          <a:p>
            <a:pPr marL="285750" indent="-285750" algn="just">
              <a:lnSpc>
                <a:spcPct val="150000"/>
              </a:lnSpc>
              <a:buFont typeface="Arial" pitchFamily="34" charset="0"/>
              <a:buChar char="•"/>
            </a:pPr>
            <a:r>
              <a:rPr lang="en-US" dirty="0">
                <a:latin typeface="Montserrat" charset="0"/>
              </a:rPr>
              <a:t>The process involves various quality datasets and correct choice of algorithm during the training phase of computer machine but later the learning phase of the machine is automated depending on the </a:t>
            </a:r>
            <a:r>
              <a:rPr lang="en-US" dirty="0" smtClean="0">
                <a:latin typeface="Montserrat" charset="0"/>
              </a:rPr>
              <a:t>system.</a:t>
            </a:r>
            <a:endParaRPr b="1" dirty="0">
              <a:solidFill>
                <a:schemeClr val="accent1">
                  <a:lumMod val="75000"/>
                </a:schemeClr>
              </a:solidFill>
              <a:latin typeface="Montserrat" charset="0"/>
              <a:ea typeface="Oswald"/>
              <a:cs typeface="Oswald"/>
              <a:sym typeface="Oswald"/>
            </a:endParaRPr>
          </a:p>
        </p:txBody>
      </p:sp>
    </p:spTree>
    <p:extLst>
      <p:ext uri="{BB962C8B-B14F-4D97-AF65-F5344CB8AC3E}">
        <p14:creationId xmlns:p14="http://schemas.microsoft.com/office/powerpoint/2010/main" val="34864109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6"/>
        <p:cNvGrpSpPr/>
        <p:nvPr/>
      </p:nvGrpSpPr>
      <p:grpSpPr>
        <a:xfrm>
          <a:off x="0" y="0"/>
          <a:ext cx="0" cy="0"/>
          <a:chOff x="0" y="0"/>
          <a:chExt cx="0" cy="0"/>
        </a:xfrm>
      </p:grpSpPr>
      <p:sp>
        <p:nvSpPr>
          <p:cNvPr id="817" name="Google Shape;817;p39"/>
          <p:cNvSpPr txBox="1">
            <a:spLocks noGrp="1"/>
          </p:cNvSpPr>
          <p:nvPr>
            <p:ph type="title"/>
          </p:nvPr>
        </p:nvSpPr>
        <p:spPr>
          <a:xfrm>
            <a:off x="762000" y="361950"/>
            <a:ext cx="5290800" cy="57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Why Supervised Learning?</a:t>
            </a:r>
            <a:endParaRPr dirty="0"/>
          </a:p>
        </p:txBody>
      </p:sp>
      <p:sp>
        <p:nvSpPr>
          <p:cNvPr id="818" name="Google Shape;818;p39"/>
          <p:cNvSpPr txBox="1">
            <a:spLocks noGrp="1"/>
          </p:cNvSpPr>
          <p:nvPr>
            <p:ph type="body" idx="1"/>
          </p:nvPr>
        </p:nvSpPr>
        <p:spPr>
          <a:xfrm>
            <a:off x="1371600" y="1421493"/>
            <a:ext cx="6477000" cy="3969657"/>
          </a:xfrm>
          <a:prstGeom prst="rect">
            <a:avLst/>
          </a:prstGeom>
          <a:solidFill>
            <a:schemeClr val="accent2"/>
          </a:solidFill>
        </p:spPr>
        <p:txBody>
          <a:bodyPr spcFirstLastPara="1" wrap="square" lIns="91425" tIns="91425" rIns="91425" bIns="91425" anchor="t" anchorCtr="0">
            <a:noAutofit/>
          </a:bodyPr>
          <a:lstStyle/>
          <a:p>
            <a:pPr algn="just">
              <a:lnSpc>
                <a:spcPct val="150000"/>
              </a:lnSpc>
            </a:pPr>
            <a:r>
              <a:rPr lang="en-US" dirty="0" smtClean="0"/>
              <a:t>Because it makes the ML model to collect labeled </a:t>
            </a:r>
            <a:r>
              <a:rPr lang="en-US" dirty="0"/>
              <a:t>data points </a:t>
            </a:r>
            <a:r>
              <a:rPr lang="en-US" dirty="0" smtClean="0"/>
              <a:t>which helps to train the </a:t>
            </a:r>
            <a:r>
              <a:rPr lang="en-US" dirty="0"/>
              <a:t>system </a:t>
            </a:r>
            <a:r>
              <a:rPr lang="en-US" dirty="0" smtClean="0"/>
              <a:t>in a way that it gathers input and learns itself </a:t>
            </a:r>
            <a:r>
              <a:rPr lang="en-US" dirty="0"/>
              <a:t>from its previous ML deployment and </a:t>
            </a:r>
            <a:r>
              <a:rPr lang="en-US" dirty="0" smtClean="0"/>
              <a:t>generates </a:t>
            </a:r>
            <a:r>
              <a:rPr lang="en-US" dirty="0"/>
              <a:t>an </a:t>
            </a:r>
            <a:r>
              <a:rPr lang="en-US" dirty="0" smtClean="0"/>
              <a:t>output.</a:t>
            </a:r>
          </a:p>
          <a:p>
            <a:pPr algn="just">
              <a:lnSpc>
                <a:spcPct val="150000"/>
              </a:lnSpc>
            </a:pPr>
            <a:r>
              <a:rPr lang="en-US" dirty="0" smtClean="0"/>
              <a:t>Because it provides both </a:t>
            </a:r>
            <a:r>
              <a:rPr lang="en-US" dirty="0"/>
              <a:t>input and output data to the </a:t>
            </a:r>
            <a:r>
              <a:rPr lang="en-US" dirty="0" smtClean="0"/>
              <a:t>ML model </a:t>
            </a:r>
            <a:r>
              <a:rPr lang="en-US" dirty="0"/>
              <a:t>which are later identified as mapping function by the supervised learning </a:t>
            </a:r>
            <a:r>
              <a:rPr lang="en-US" dirty="0" smtClean="0"/>
              <a:t>algorithm.</a:t>
            </a:r>
          </a:p>
          <a:p>
            <a:pPr algn="just">
              <a:lnSpc>
                <a:spcPct val="150000"/>
              </a:lnSpc>
            </a:pPr>
            <a:r>
              <a:rPr lang="en-US" dirty="0" smtClean="0"/>
              <a:t>Because it </a:t>
            </a:r>
            <a:r>
              <a:rPr lang="en-US" dirty="0" smtClean="0"/>
              <a:t>directly </a:t>
            </a:r>
            <a:r>
              <a:rPr lang="en-US" dirty="0" smtClean="0"/>
              <a:t>deals </a:t>
            </a:r>
            <a:r>
              <a:rPr lang="en-US" dirty="0"/>
              <a:t>with either structured or semi structured data </a:t>
            </a:r>
            <a:r>
              <a:rPr lang="en-US" dirty="0" smtClean="0"/>
              <a:t>and doesn't </a:t>
            </a:r>
            <a:r>
              <a:rPr lang="en-US" dirty="0"/>
              <a:t>need to </a:t>
            </a:r>
            <a:r>
              <a:rPr lang="en-US" dirty="0" smtClean="0"/>
              <a:t>stimulate </a:t>
            </a:r>
            <a:r>
              <a:rPr lang="en-US" dirty="0"/>
              <a:t>human </a:t>
            </a:r>
            <a:r>
              <a:rPr lang="en-US" dirty="0" smtClean="0"/>
              <a:t>behavior </a:t>
            </a:r>
            <a:r>
              <a:rPr lang="en-US" dirty="0"/>
              <a:t>in solving </a:t>
            </a:r>
            <a:r>
              <a:rPr lang="en-US" dirty="0" smtClean="0"/>
              <a:t>complexity.</a:t>
            </a: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35"/>
          <p:cNvSpPr txBox="1">
            <a:spLocks noGrp="1"/>
          </p:cNvSpPr>
          <p:nvPr>
            <p:ph type="title"/>
          </p:nvPr>
        </p:nvSpPr>
        <p:spPr>
          <a:xfrm>
            <a:off x="1094025" y="285750"/>
            <a:ext cx="5889150" cy="61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smtClean="0"/>
              <a:t>Research Evidences</a:t>
            </a:r>
            <a:endParaRPr sz="2800" dirty="0"/>
          </a:p>
        </p:txBody>
      </p:sp>
      <p:sp>
        <p:nvSpPr>
          <p:cNvPr id="5" name="Google Shape;795;p38"/>
          <p:cNvSpPr txBox="1"/>
          <p:nvPr/>
        </p:nvSpPr>
        <p:spPr>
          <a:xfrm flipH="1">
            <a:off x="762000" y="1047750"/>
            <a:ext cx="4724400" cy="3200400"/>
          </a:xfrm>
          <a:prstGeom prst="rect">
            <a:avLst/>
          </a:prstGeom>
          <a:solidFill>
            <a:schemeClr val="accent2"/>
          </a:solidFill>
          <a:ln>
            <a:noFill/>
          </a:ln>
        </p:spPr>
        <p:txBody>
          <a:bodyPr spcFirstLastPara="1" wrap="square" lIns="91425" tIns="91425" rIns="91425" bIns="91425" anchor="t" anchorCtr="0">
            <a:noAutofit/>
          </a:bodyPr>
          <a:lstStyle/>
          <a:p>
            <a:pPr algn="just">
              <a:lnSpc>
                <a:spcPct val="150000"/>
              </a:lnSpc>
            </a:pPr>
            <a:r>
              <a:rPr lang="en-US" b="1" dirty="0" smtClean="0">
                <a:solidFill>
                  <a:schemeClr val="accent1">
                    <a:lumMod val="75000"/>
                  </a:schemeClr>
                </a:solidFill>
                <a:latin typeface="Montserrat" charset="0"/>
                <a:ea typeface="Oswald"/>
                <a:cs typeface="Oswald"/>
                <a:sym typeface="Oswald"/>
              </a:rPr>
              <a:t>General Disease Prediction Based on     Symptoms (Provided by Patient)</a:t>
            </a:r>
          </a:p>
          <a:p>
            <a:pPr algn="just">
              <a:lnSpc>
                <a:spcPct val="150000"/>
              </a:lnSpc>
            </a:pPr>
            <a:r>
              <a:rPr lang="en-US" sz="1200" dirty="0" smtClean="0">
                <a:solidFill>
                  <a:schemeClr val="accent1">
                    <a:lumMod val="75000"/>
                  </a:schemeClr>
                </a:solidFill>
                <a:latin typeface="Montserrat" charset="0"/>
                <a:ea typeface="Oswald"/>
                <a:cs typeface="Oswald"/>
                <a:sym typeface="Oswald"/>
              </a:rPr>
              <a:t>This research paper includes research on     general disease prediction based on symptoms. </a:t>
            </a:r>
            <a:r>
              <a:rPr lang="en-US" sz="1200" dirty="0" smtClean="0">
                <a:latin typeface="Montserrat" charset="0"/>
              </a:rPr>
              <a:t>This research </a:t>
            </a:r>
            <a:r>
              <a:rPr lang="en-US" sz="1200" dirty="0">
                <a:latin typeface="Montserrat" charset="0"/>
              </a:rPr>
              <a:t>helped</a:t>
            </a:r>
            <a:r>
              <a:rPr lang="en-US" sz="1200" dirty="0" smtClean="0">
                <a:latin typeface="Montserrat" charset="0"/>
              </a:rPr>
              <a:t> me to study about the application </a:t>
            </a:r>
            <a:r>
              <a:rPr lang="en-US" sz="1200" dirty="0">
                <a:latin typeface="Montserrat" charset="0"/>
              </a:rPr>
              <a:t>of machine learning algorithms in prediction and early detection of diseases. </a:t>
            </a:r>
            <a:r>
              <a:rPr lang="en-US" sz="1200" dirty="0" smtClean="0">
                <a:latin typeface="Montserrat" charset="0"/>
              </a:rPr>
              <a:t>The ML model </a:t>
            </a:r>
            <a:r>
              <a:rPr lang="en-US" sz="1200" dirty="0">
                <a:latin typeface="Montserrat" charset="0"/>
              </a:rPr>
              <a:t>built according </a:t>
            </a:r>
            <a:r>
              <a:rPr lang="en-US" sz="1200" dirty="0" smtClean="0">
                <a:latin typeface="Montserrat" charset="0"/>
              </a:rPr>
              <a:t>to </a:t>
            </a:r>
            <a:r>
              <a:rPr lang="en-US" sz="1200" dirty="0">
                <a:latin typeface="Montserrat" charset="0"/>
              </a:rPr>
              <a:t>several typical calculating algorithms, the scheming accuracy of </a:t>
            </a:r>
            <a:r>
              <a:rPr lang="en-US" sz="1200" dirty="0" smtClean="0">
                <a:latin typeface="Montserrat" charset="0"/>
              </a:rPr>
              <a:t>this algorithm in this research was 94.8%.</a:t>
            </a:r>
            <a:r>
              <a:rPr lang="en-US" sz="1200" dirty="0">
                <a:latin typeface="Montserrat" charset="0"/>
              </a:rPr>
              <a:t> with an regular speed which is quicker than that of the </a:t>
            </a:r>
            <a:r>
              <a:rPr lang="en-US" sz="1200" dirty="0" err="1" smtClean="0">
                <a:latin typeface="Montserrat" charset="0"/>
              </a:rPr>
              <a:t>uni</a:t>
            </a:r>
            <a:r>
              <a:rPr lang="en-US" sz="1200" dirty="0" smtClean="0">
                <a:latin typeface="Montserrat" charset="0"/>
              </a:rPr>
              <a:t>-modal </a:t>
            </a:r>
            <a:r>
              <a:rPr lang="en-US" sz="1200" dirty="0">
                <a:latin typeface="Montserrat" charset="0"/>
              </a:rPr>
              <a:t>disease risk prediction algorithm and produces report.</a:t>
            </a:r>
            <a:r>
              <a:rPr lang="en-US" dirty="0" smtClean="0">
                <a:solidFill>
                  <a:schemeClr val="accent1">
                    <a:lumMod val="75000"/>
                  </a:schemeClr>
                </a:solidFill>
                <a:latin typeface="Montserrat" charset="0"/>
                <a:ea typeface="Oswald"/>
                <a:cs typeface="Oswald"/>
                <a:sym typeface="Oswald"/>
              </a:rPr>
              <a:t>	</a:t>
            </a:r>
          </a:p>
          <a:p>
            <a:pPr algn="just">
              <a:lnSpc>
                <a:spcPct val="150000"/>
              </a:lnSpc>
            </a:pPr>
            <a:r>
              <a:rPr lang="en-US" dirty="0">
                <a:solidFill>
                  <a:schemeClr val="accent1">
                    <a:lumMod val="75000"/>
                  </a:schemeClr>
                </a:solidFill>
                <a:latin typeface="Montserrat" charset="0"/>
                <a:ea typeface="Oswald"/>
                <a:cs typeface="Oswald"/>
                <a:sym typeface="Oswald"/>
              </a:rPr>
              <a:t>	</a:t>
            </a:r>
            <a:r>
              <a:rPr lang="en-US" dirty="0" smtClean="0">
                <a:solidFill>
                  <a:schemeClr val="accent1">
                    <a:lumMod val="75000"/>
                  </a:schemeClr>
                </a:solidFill>
                <a:latin typeface="Montserrat" charset="0"/>
                <a:ea typeface="Oswald"/>
                <a:cs typeface="Oswald"/>
                <a:sym typeface="Oswald"/>
              </a:rPr>
              <a:t>	</a:t>
            </a:r>
          </a:p>
          <a:p>
            <a:pPr algn="just">
              <a:lnSpc>
                <a:spcPct val="150000"/>
              </a:lnSpc>
            </a:pPr>
            <a:endParaRPr lang="en-US" dirty="0" smtClean="0">
              <a:solidFill>
                <a:schemeClr val="accent1">
                  <a:lumMod val="75000"/>
                </a:schemeClr>
              </a:solidFill>
              <a:latin typeface="Montserrat" charset="0"/>
              <a:ea typeface="Oswald"/>
              <a:cs typeface="Oswald"/>
              <a:sym typeface="Oswald"/>
            </a:endParaRPr>
          </a:p>
          <a:p>
            <a:pPr algn="just">
              <a:lnSpc>
                <a:spcPct val="150000"/>
              </a:lnSpc>
            </a:pPr>
            <a:endParaRPr dirty="0">
              <a:solidFill>
                <a:schemeClr val="accent1">
                  <a:lumMod val="75000"/>
                </a:schemeClr>
              </a:solidFill>
              <a:latin typeface="Montserrat" charset="0"/>
              <a:ea typeface="Oswald"/>
              <a:cs typeface="Oswald"/>
              <a:sym typeface="Oswald"/>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023504"/>
            <a:ext cx="2748464" cy="3611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Google Shape;795;p38"/>
          <p:cNvSpPr txBox="1"/>
          <p:nvPr/>
        </p:nvSpPr>
        <p:spPr>
          <a:xfrm flipH="1">
            <a:off x="5486400" y="1200150"/>
            <a:ext cx="152400" cy="3200400"/>
          </a:xfrm>
          <a:prstGeom prst="rect">
            <a:avLst/>
          </a:prstGeom>
          <a:solidFill>
            <a:schemeClr val="accent2"/>
          </a:solidFill>
          <a:ln>
            <a:noFill/>
          </a:ln>
        </p:spPr>
        <p:txBody>
          <a:bodyPr spcFirstLastPara="1" wrap="square" lIns="91425" tIns="91425" rIns="91425" bIns="91425" anchor="t" anchorCtr="0">
            <a:noAutofit/>
          </a:bodyPr>
          <a:lstStyle/>
          <a:p>
            <a:pPr algn="just">
              <a:lnSpc>
                <a:spcPct val="150000"/>
              </a:lnSpc>
            </a:pPr>
            <a:endParaRPr dirty="0">
              <a:solidFill>
                <a:schemeClr val="accent1">
                  <a:lumMod val="75000"/>
                </a:schemeClr>
              </a:solidFill>
              <a:latin typeface="Montserrat" charset="0"/>
              <a:ea typeface="Oswald"/>
              <a:cs typeface="Oswald"/>
              <a:sym typeface="Oswald"/>
            </a:endParaRPr>
          </a:p>
        </p:txBody>
      </p:sp>
    </p:spTree>
    <p:extLst>
      <p:ext uri="{BB962C8B-B14F-4D97-AF65-F5344CB8AC3E}">
        <p14:creationId xmlns:p14="http://schemas.microsoft.com/office/powerpoint/2010/main" val="5290593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35"/>
          <p:cNvSpPr txBox="1">
            <a:spLocks noGrp="1"/>
          </p:cNvSpPr>
          <p:nvPr>
            <p:ph type="title"/>
          </p:nvPr>
        </p:nvSpPr>
        <p:spPr>
          <a:xfrm>
            <a:off x="1094025" y="285750"/>
            <a:ext cx="5889150" cy="61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smtClean="0"/>
              <a:t>Research Evidences</a:t>
            </a:r>
            <a:endParaRPr sz="2800" dirty="0"/>
          </a:p>
        </p:txBody>
      </p:sp>
      <p:sp>
        <p:nvSpPr>
          <p:cNvPr id="5" name="Google Shape;795;p38"/>
          <p:cNvSpPr txBox="1"/>
          <p:nvPr/>
        </p:nvSpPr>
        <p:spPr>
          <a:xfrm flipH="1">
            <a:off x="762000" y="1047750"/>
            <a:ext cx="4724400" cy="3048000"/>
          </a:xfrm>
          <a:prstGeom prst="rect">
            <a:avLst/>
          </a:prstGeom>
          <a:solidFill>
            <a:schemeClr val="accent2"/>
          </a:solidFill>
          <a:ln>
            <a:noFill/>
          </a:ln>
        </p:spPr>
        <p:txBody>
          <a:bodyPr spcFirstLastPara="1" wrap="square" lIns="91425" tIns="91425" rIns="91425" bIns="91425" anchor="t" anchorCtr="0">
            <a:noAutofit/>
          </a:bodyPr>
          <a:lstStyle/>
          <a:p>
            <a:pPr algn="just">
              <a:lnSpc>
                <a:spcPct val="150000"/>
              </a:lnSpc>
            </a:pPr>
            <a:r>
              <a:rPr lang="en-US" b="1" dirty="0" smtClean="0">
                <a:solidFill>
                  <a:schemeClr val="accent1">
                    <a:lumMod val="75000"/>
                  </a:schemeClr>
                </a:solidFill>
                <a:latin typeface="Montserrat" charset="0"/>
              </a:rPr>
              <a:t>Identification </a:t>
            </a:r>
            <a:r>
              <a:rPr lang="en-US" b="1" dirty="0">
                <a:solidFill>
                  <a:schemeClr val="accent1">
                    <a:lumMod val="75000"/>
                  </a:schemeClr>
                </a:solidFill>
                <a:latin typeface="Montserrat" charset="0"/>
              </a:rPr>
              <a:t>of Disease Prediction </a:t>
            </a:r>
            <a:r>
              <a:rPr lang="en-US" b="1" dirty="0" smtClean="0">
                <a:solidFill>
                  <a:schemeClr val="accent1">
                    <a:lumMod val="75000"/>
                  </a:schemeClr>
                </a:solidFill>
                <a:latin typeface="Montserrat" charset="0"/>
              </a:rPr>
              <a:t>Based </a:t>
            </a:r>
            <a:r>
              <a:rPr lang="en-US" b="1" dirty="0">
                <a:solidFill>
                  <a:schemeClr val="accent1">
                    <a:lumMod val="75000"/>
                  </a:schemeClr>
                </a:solidFill>
                <a:latin typeface="Montserrat" charset="0"/>
              </a:rPr>
              <a:t>on Symptoms Using Machine </a:t>
            </a:r>
            <a:r>
              <a:rPr lang="en-US" b="1" dirty="0" smtClean="0">
                <a:solidFill>
                  <a:schemeClr val="accent1">
                    <a:lumMod val="75000"/>
                  </a:schemeClr>
                </a:solidFill>
                <a:latin typeface="Montserrat" charset="0"/>
              </a:rPr>
              <a:t>Learning</a:t>
            </a:r>
          </a:p>
          <a:p>
            <a:pPr algn="just">
              <a:lnSpc>
                <a:spcPct val="150000"/>
              </a:lnSpc>
            </a:pPr>
            <a:r>
              <a:rPr lang="en-US" sz="1200" dirty="0" smtClean="0">
                <a:solidFill>
                  <a:schemeClr val="accent1">
                    <a:lumMod val="75000"/>
                  </a:schemeClr>
                </a:solidFill>
                <a:latin typeface="Montserrat" charset="0"/>
                <a:ea typeface="Oswald"/>
                <a:cs typeface="Oswald"/>
                <a:sym typeface="Oswald"/>
              </a:rPr>
              <a:t>From this research paper, I studied about the development of application with the techniques of machine learning for disease prediction. A sample data of 4920 patients was collected and 41 diseases were collected for the prediction. </a:t>
            </a:r>
            <a:r>
              <a:rPr lang="en-US" sz="1200" dirty="0" smtClean="0">
                <a:solidFill>
                  <a:schemeClr val="accent1">
                    <a:lumMod val="75000"/>
                  </a:schemeClr>
                </a:solidFill>
                <a:latin typeface="Montserrat" charset="0"/>
                <a:ea typeface="Oswald"/>
              </a:rPr>
              <a:t>I learned about the </a:t>
            </a:r>
            <a:r>
              <a:rPr lang="en-US" sz="1200" dirty="0" smtClean="0">
                <a:solidFill>
                  <a:schemeClr val="accent1">
                    <a:lumMod val="75000"/>
                  </a:schemeClr>
                </a:solidFill>
                <a:latin typeface="Montserrat" charset="0"/>
              </a:rPr>
              <a:t>various </a:t>
            </a:r>
            <a:r>
              <a:rPr lang="en-US" sz="1200" dirty="0">
                <a:solidFill>
                  <a:schemeClr val="accent1">
                    <a:lumMod val="75000"/>
                  </a:schemeClr>
                </a:solidFill>
                <a:latin typeface="Montserrat" charset="0"/>
              </a:rPr>
              <a:t>visual representation of data collected and results achieved</a:t>
            </a:r>
            <a:r>
              <a:rPr lang="en-US" sz="1200" dirty="0" smtClean="0">
                <a:solidFill>
                  <a:schemeClr val="accent1">
                    <a:lumMod val="75000"/>
                  </a:schemeClr>
                </a:solidFill>
                <a:latin typeface="Montserrat" charset="0"/>
              </a:rPr>
              <a:t>. Since, this datasets had less number of data for training the model so the supervised learning of ML was implemented in this project.</a:t>
            </a:r>
            <a:endParaRPr lang="en-US" sz="1200" dirty="0" smtClean="0">
              <a:solidFill>
                <a:schemeClr val="accent1">
                  <a:lumMod val="75000"/>
                </a:schemeClr>
              </a:solidFill>
              <a:latin typeface="Montserrat" charset="0"/>
              <a:ea typeface="Oswald"/>
              <a:cs typeface="Oswald"/>
              <a:sym typeface="Oswald"/>
            </a:endParaRPr>
          </a:p>
          <a:p>
            <a:pPr algn="just">
              <a:lnSpc>
                <a:spcPct val="150000"/>
              </a:lnSpc>
            </a:pPr>
            <a:endParaRPr dirty="0">
              <a:solidFill>
                <a:schemeClr val="accent1">
                  <a:lumMod val="75000"/>
                </a:schemeClr>
              </a:solidFill>
              <a:latin typeface="Montserrat" charset="0"/>
              <a:ea typeface="Oswald"/>
              <a:cs typeface="Oswald"/>
              <a:sym typeface="Oswald"/>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971550"/>
            <a:ext cx="2779548"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Google Shape;795;p38"/>
          <p:cNvSpPr txBox="1"/>
          <p:nvPr/>
        </p:nvSpPr>
        <p:spPr>
          <a:xfrm flipH="1">
            <a:off x="5486400" y="1047750"/>
            <a:ext cx="228600" cy="3200400"/>
          </a:xfrm>
          <a:prstGeom prst="rect">
            <a:avLst/>
          </a:prstGeom>
          <a:solidFill>
            <a:schemeClr val="accent2"/>
          </a:solidFill>
          <a:ln>
            <a:noFill/>
          </a:ln>
        </p:spPr>
        <p:txBody>
          <a:bodyPr spcFirstLastPara="1" wrap="square" lIns="91425" tIns="91425" rIns="91425" bIns="91425" anchor="t" anchorCtr="0">
            <a:noAutofit/>
          </a:bodyPr>
          <a:lstStyle/>
          <a:p>
            <a:pPr algn="just">
              <a:lnSpc>
                <a:spcPct val="150000"/>
              </a:lnSpc>
            </a:pPr>
            <a:endParaRPr dirty="0">
              <a:solidFill>
                <a:schemeClr val="accent1">
                  <a:lumMod val="75000"/>
                </a:schemeClr>
              </a:solidFill>
              <a:latin typeface="Montserrat" charset="0"/>
              <a:ea typeface="Oswald"/>
              <a:cs typeface="Oswald"/>
              <a:sym typeface="Oswald"/>
            </a:endParaRPr>
          </a:p>
        </p:txBody>
      </p:sp>
    </p:spTree>
    <p:extLst>
      <p:ext uri="{BB962C8B-B14F-4D97-AF65-F5344CB8AC3E}">
        <p14:creationId xmlns:p14="http://schemas.microsoft.com/office/powerpoint/2010/main" val="37825294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35"/>
          <p:cNvSpPr txBox="1">
            <a:spLocks noGrp="1"/>
          </p:cNvSpPr>
          <p:nvPr>
            <p:ph type="title"/>
          </p:nvPr>
        </p:nvSpPr>
        <p:spPr>
          <a:xfrm>
            <a:off x="1143000" y="209550"/>
            <a:ext cx="6080788" cy="61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smtClean="0"/>
              <a:t>Research Evidences (Some Screenshots)</a:t>
            </a:r>
            <a:endParaRPr sz="24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036583"/>
            <a:ext cx="2457418" cy="3276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1132" y="1036584"/>
            <a:ext cx="2441966"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7752" y="1015792"/>
            <a:ext cx="2298013" cy="3276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Google Shape;795;p38"/>
          <p:cNvSpPr txBox="1"/>
          <p:nvPr/>
        </p:nvSpPr>
        <p:spPr>
          <a:xfrm flipH="1">
            <a:off x="3200400" y="1047750"/>
            <a:ext cx="110731" cy="3200400"/>
          </a:xfrm>
          <a:prstGeom prst="rect">
            <a:avLst/>
          </a:prstGeom>
          <a:solidFill>
            <a:schemeClr val="accent2"/>
          </a:solidFill>
          <a:ln>
            <a:noFill/>
          </a:ln>
        </p:spPr>
        <p:txBody>
          <a:bodyPr spcFirstLastPara="1" wrap="square" lIns="91425" tIns="91425" rIns="91425" bIns="91425" anchor="t" anchorCtr="0">
            <a:noAutofit/>
          </a:bodyPr>
          <a:lstStyle/>
          <a:p>
            <a:pPr algn="just">
              <a:lnSpc>
                <a:spcPct val="150000"/>
              </a:lnSpc>
            </a:pPr>
            <a:endParaRPr dirty="0">
              <a:solidFill>
                <a:schemeClr val="accent1">
                  <a:lumMod val="75000"/>
                </a:schemeClr>
              </a:solidFill>
              <a:latin typeface="Montserrat" charset="0"/>
              <a:ea typeface="Oswald"/>
              <a:cs typeface="Oswald"/>
              <a:sym typeface="Oswald"/>
            </a:endParaRPr>
          </a:p>
        </p:txBody>
      </p:sp>
      <p:sp>
        <p:nvSpPr>
          <p:cNvPr id="9" name="Google Shape;795;p38"/>
          <p:cNvSpPr txBox="1"/>
          <p:nvPr/>
        </p:nvSpPr>
        <p:spPr>
          <a:xfrm flipH="1">
            <a:off x="5753097" y="895350"/>
            <a:ext cx="114301" cy="3200400"/>
          </a:xfrm>
          <a:prstGeom prst="rect">
            <a:avLst/>
          </a:prstGeom>
          <a:solidFill>
            <a:schemeClr val="accent2"/>
          </a:solidFill>
          <a:ln>
            <a:noFill/>
          </a:ln>
        </p:spPr>
        <p:txBody>
          <a:bodyPr spcFirstLastPara="1" wrap="square" lIns="91425" tIns="91425" rIns="91425" bIns="91425" anchor="t" anchorCtr="0">
            <a:noAutofit/>
          </a:bodyPr>
          <a:lstStyle/>
          <a:p>
            <a:pPr algn="just">
              <a:lnSpc>
                <a:spcPct val="150000"/>
              </a:lnSpc>
            </a:pPr>
            <a:endParaRPr dirty="0">
              <a:solidFill>
                <a:schemeClr val="accent1">
                  <a:lumMod val="75000"/>
                </a:schemeClr>
              </a:solidFill>
              <a:latin typeface="Montserrat" charset="0"/>
              <a:ea typeface="Oswald"/>
              <a:cs typeface="Oswald"/>
              <a:sym typeface="Oswald"/>
            </a:endParaRPr>
          </a:p>
        </p:txBody>
      </p:sp>
    </p:spTree>
    <p:extLst>
      <p:ext uri="{BB962C8B-B14F-4D97-AF65-F5344CB8AC3E}">
        <p14:creationId xmlns:p14="http://schemas.microsoft.com/office/powerpoint/2010/main" val="20920786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International politics thesis by Slidesgo">
  <a:themeElements>
    <a:clrScheme name="Simple Light">
      <a:dk1>
        <a:srgbClr val="2B2D42"/>
      </a:dk1>
      <a:lt1>
        <a:srgbClr val="EDF2F4"/>
      </a:lt1>
      <a:dk2>
        <a:srgbClr val="FFFFFF"/>
      </a:dk2>
      <a:lt2>
        <a:srgbClr val="7E899C"/>
      </a:lt2>
      <a:accent1>
        <a:srgbClr val="2B2D42"/>
      </a:accent1>
      <a:accent2>
        <a:srgbClr val="EDF2F4"/>
      </a:accent2>
      <a:accent3>
        <a:srgbClr val="E06666"/>
      </a:accent3>
      <a:accent4>
        <a:srgbClr val="2B2D42"/>
      </a:accent4>
      <a:accent5>
        <a:srgbClr val="E06666"/>
      </a:accent5>
      <a:accent6>
        <a:srgbClr val="7E899C"/>
      </a:accent6>
      <a:hlink>
        <a:srgbClr val="2B2D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1218</TotalTime>
  <Words>1694</Words>
  <Application>Microsoft Office PowerPoint</Application>
  <PresentationFormat>On-screen Show (16:9)</PresentationFormat>
  <Paragraphs>105</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Open Sans</vt:lpstr>
      <vt:lpstr>Oswald</vt:lpstr>
      <vt:lpstr>Montserrat</vt:lpstr>
      <vt:lpstr>Calibri</vt:lpstr>
      <vt:lpstr>International politics thesis by Slidesgo</vt:lpstr>
      <vt:lpstr>DISEASE PREDICTION SYSTEM</vt:lpstr>
      <vt:lpstr>Table of contents</vt:lpstr>
      <vt:lpstr>Project Description</vt:lpstr>
      <vt:lpstr>Introduction to Artificial Intelligence</vt:lpstr>
      <vt:lpstr>Introduction to Machine Learning</vt:lpstr>
      <vt:lpstr>Why Supervised Learning?</vt:lpstr>
      <vt:lpstr>Research Evidences</vt:lpstr>
      <vt:lpstr>Research Evidences</vt:lpstr>
      <vt:lpstr>Research Evidences (Some Screenshots)</vt:lpstr>
      <vt:lpstr>Reasons for the Topic Selection</vt:lpstr>
      <vt:lpstr>Explanation of Solution</vt:lpstr>
      <vt:lpstr>How the Application works?</vt:lpstr>
      <vt:lpstr>PowerPoint Presentation</vt:lpstr>
      <vt:lpstr>PowerPoint Presentation</vt:lpstr>
      <vt:lpstr>PowerPoint Presentation</vt:lpstr>
      <vt:lpstr>PowerPoint Presentation</vt:lpstr>
      <vt:lpstr>PowerPoint Presentation</vt:lpstr>
      <vt:lpstr>PowerPoint Presentation</vt:lpstr>
      <vt:lpstr>Scattering the Matrix</vt:lpstr>
      <vt:lpstr>PowerPoint Presentation</vt:lpstr>
      <vt:lpstr>Implementation of KNN algorithm</vt:lpstr>
      <vt:lpstr>Achieved Results [ User Input Fields ]</vt:lpstr>
      <vt:lpstr>Achieved Results [ Prediction Step ] </vt:lpstr>
      <vt:lpstr>Achieved Results [Output ] </vt:lpstr>
      <vt:lpstr>How does it solve real world problems?</vt:lpstr>
      <vt:lpstr>Pseudo Code</vt:lpstr>
      <vt:lpstr>Flow Chart</vt:lpstr>
      <vt:lpstr>Conclusions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 SYSTEM</dc:title>
  <dc:creator>Prashanna G.C</dc:creator>
  <cp:lastModifiedBy>Windows User</cp:lastModifiedBy>
  <cp:revision>50</cp:revision>
  <dcterms:modified xsi:type="dcterms:W3CDTF">2022-01-26T09:38:30Z</dcterms:modified>
</cp:coreProperties>
</file>