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6" r:id="rId2"/>
    <p:sldId id="257" r:id="rId3"/>
    <p:sldId id="262" r:id="rId4"/>
    <p:sldId id="263" r:id="rId5"/>
    <p:sldId id="258" r:id="rId6"/>
    <p:sldId id="264" r:id="rId7"/>
    <p:sldId id="265" r:id="rId8"/>
    <p:sldId id="259" r:id="rId9"/>
    <p:sldId id="260" r:id="rId10"/>
    <p:sldId id="261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72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313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310" r:id="rId46"/>
    <p:sldId id="312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28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222C-3E1F-44BF-A55C-5531BFD0ECF8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D0E33-E2FB-417E-A593-C585C866A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ECEC-DA1D-4C44-975B-1585C06224FB}" type="datetime1">
              <a:rPr lang="en-US" smtClean="0"/>
              <a:pPr/>
              <a:t>5/19/2022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C48C878-2DF8-4585-89A3-2C5A6DD818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144C-9C44-4EA3-8804-40DDCD1F0E6F}" type="datetime1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F763-BBA8-4B8B-9788-8AC96776BE2D}" type="datetime1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076E-5030-4A9F-AC0E-9995486686B3}" type="datetime1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5ED1-0B86-401C-BEB7-8FFCDA7CBF8E}" type="datetime1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C48C878-2DF8-4585-89A3-2C5A6DD818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8866-9BF9-4406-A016-0DF38DD7F240}" type="datetime1">
              <a:rPr lang="en-US" smtClean="0"/>
              <a:pPr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2C98-C5F4-4D50-A06E-7EF22F9FB098}" type="datetime1">
              <a:rPr lang="en-US" smtClean="0"/>
              <a:pPr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B0CA-880B-418B-89F1-3DD16132BC5F}" type="datetime1">
              <a:rPr lang="en-US" smtClean="0"/>
              <a:pPr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6A04-A99B-4258-8BBB-2B75F09A8D11}" type="datetime1">
              <a:rPr lang="en-US" smtClean="0"/>
              <a:pPr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7B4D-99AC-4E12-9391-3AE40A7D47BE}" type="datetime1">
              <a:rPr lang="en-US" smtClean="0"/>
              <a:pPr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DE89-25E5-4892-BA04-66B4FFBCA8EC}" type="datetime1">
              <a:rPr lang="en-US" smtClean="0"/>
              <a:pPr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C48C878-2DF8-4585-89A3-2C5A6DD818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EC9060D-6C76-41ED-88CD-26186AB1E208}" type="datetime1">
              <a:rPr lang="en-US" smtClean="0"/>
              <a:pPr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C48C878-2DF8-4585-89A3-2C5A6DD818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1200" y="4724400"/>
            <a:ext cx="2819400" cy="1295400"/>
          </a:xfrm>
        </p:spPr>
        <p:txBody>
          <a:bodyPr/>
          <a:lstStyle/>
          <a:p>
            <a:pPr algn="l"/>
            <a:r>
              <a:rPr lang="en-US" dirty="0" smtClean="0"/>
              <a:t>Prepared By:</a:t>
            </a:r>
          </a:p>
          <a:p>
            <a:pPr algn="l"/>
            <a:r>
              <a:rPr lang="en-US" dirty="0" smtClean="0"/>
              <a:t>Ghanashyam BK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Unit III</a:t>
            </a:r>
            <a:br>
              <a:rPr smtClean="0"/>
            </a:br>
            <a:r>
              <a:rPr smtClean="0"/>
              <a:t>Regular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Algebraic Rules for Regular Expressions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Commutativity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Commutative of operator means we can switch the order of its operands and get the same result.</a:t>
            </a:r>
          </a:p>
          <a:p>
            <a:pPr lvl="1"/>
            <a:r>
              <a:rPr lang="en-US" dirty="0" smtClean="0"/>
              <a:t>The union of regular expression is commutative but concatenation of regular expression is not commutative.</a:t>
            </a:r>
          </a:p>
          <a:p>
            <a:r>
              <a:rPr lang="en-US" b="1" dirty="0" err="1" smtClean="0"/>
              <a:t>Associativity</a:t>
            </a:r>
            <a:r>
              <a:rPr lang="en-US" b="1" dirty="0" smtClean="0"/>
              <a:t>: </a:t>
            </a:r>
          </a:p>
          <a:p>
            <a:pPr lvl="1"/>
            <a:r>
              <a:rPr lang="en-US" dirty="0" smtClean="0"/>
              <a:t>The unions as well as concatenation of regular expressions are associative. </a:t>
            </a:r>
          </a:p>
          <a:p>
            <a:pPr lvl="1"/>
            <a:r>
              <a:rPr lang="en-US" dirty="0" smtClean="0"/>
              <a:t>i.e. if t, r, s are regular expressions representing regular languages L(t),L(r) and L(s) then,</a:t>
            </a:r>
          </a:p>
          <a:p>
            <a:pPr lvl="2"/>
            <a:r>
              <a:rPr lang="en-US" dirty="0" smtClean="0"/>
              <a:t> t+(</a:t>
            </a:r>
            <a:r>
              <a:rPr lang="en-US" dirty="0" err="1" smtClean="0"/>
              <a:t>r+s</a:t>
            </a:r>
            <a:r>
              <a:rPr lang="en-US" dirty="0" smtClean="0"/>
              <a:t>) = (</a:t>
            </a:r>
            <a:r>
              <a:rPr lang="en-US" dirty="0" err="1" smtClean="0"/>
              <a:t>t+r</a:t>
            </a:r>
            <a:r>
              <a:rPr lang="en-US" dirty="0" smtClean="0"/>
              <a:t>)+s and t.(</a:t>
            </a:r>
            <a:r>
              <a:rPr lang="en-US" dirty="0" err="1" smtClean="0"/>
              <a:t>r.s</a:t>
            </a:r>
            <a:r>
              <a:rPr lang="en-US" dirty="0" smtClean="0"/>
              <a:t>) = (</a:t>
            </a:r>
            <a:r>
              <a:rPr lang="en-US" dirty="0" err="1" smtClean="0"/>
              <a:t>t.r</a:t>
            </a:r>
            <a:r>
              <a:rPr lang="en-US" dirty="0" smtClean="0"/>
              <a:t>).s</a:t>
            </a: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Algebraic Rules for Regular Expressions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Distributive law:</a:t>
            </a:r>
          </a:p>
          <a:p>
            <a:pPr lvl="1"/>
            <a:r>
              <a:rPr lang="en-US" dirty="0" smtClean="0"/>
              <a:t>For any regular expression </a:t>
            </a:r>
            <a:r>
              <a:rPr lang="en-US" dirty="0" err="1" smtClean="0"/>
              <a:t>r,s,t</a:t>
            </a:r>
            <a:r>
              <a:rPr lang="en-US" dirty="0" smtClean="0"/>
              <a:t> representing regular language L(r), L(s) and L(t) then, </a:t>
            </a:r>
          </a:p>
          <a:p>
            <a:pPr lvl="1"/>
            <a:r>
              <a:rPr lang="en-US" dirty="0" smtClean="0"/>
              <a:t>r(</a:t>
            </a:r>
            <a:r>
              <a:rPr lang="en-US" dirty="0" err="1" smtClean="0"/>
              <a:t>s+t</a:t>
            </a:r>
            <a:r>
              <a:rPr lang="en-US" dirty="0" smtClean="0"/>
              <a:t>) = </a:t>
            </a:r>
            <a:r>
              <a:rPr lang="en-US" dirty="0" err="1" smtClean="0"/>
              <a:t>rs+rt</a:t>
            </a:r>
            <a:r>
              <a:rPr lang="en-US" dirty="0" smtClean="0"/>
              <a:t> ------ left distribution.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s+t</a:t>
            </a:r>
            <a:r>
              <a:rPr lang="en-US" dirty="0" smtClean="0"/>
              <a:t>)r = </a:t>
            </a:r>
            <a:r>
              <a:rPr lang="en-US" dirty="0" err="1" smtClean="0"/>
              <a:t>sr+tr</a:t>
            </a:r>
            <a:r>
              <a:rPr lang="en-US" dirty="0" smtClean="0"/>
              <a:t> ------ right distribution</a:t>
            </a:r>
          </a:p>
          <a:p>
            <a:r>
              <a:rPr lang="en-US" b="1" dirty="0" smtClean="0"/>
              <a:t>Identity law:</a:t>
            </a:r>
          </a:p>
          <a:p>
            <a:pPr lvl="1"/>
            <a:r>
              <a:rPr lang="en-US" dirty="0" smtClean="0"/>
              <a:t>Φ is identity for union. i.e. for any regular expression r representing regular expression L(r). </a:t>
            </a:r>
          </a:p>
          <a:p>
            <a:pPr lvl="1"/>
            <a:r>
              <a:rPr lang="pt-BR" dirty="0" smtClean="0"/>
              <a:t>r + Φ = Φ + r = r  i.e. Φ U r = r. </a:t>
            </a:r>
          </a:p>
          <a:p>
            <a:pPr lvl="1"/>
            <a:r>
              <a:rPr lang="en-US" dirty="0" smtClean="0"/>
              <a:t>Є is identity for concatenation. i.e. </a:t>
            </a:r>
            <a:r>
              <a:rPr lang="en-US" dirty="0" err="1" smtClean="0"/>
              <a:t>Є.r</a:t>
            </a:r>
            <a:r>
              <a:rPr lang="en-US" dirty="0" smtClean="0"/>
              <a:t> = r = r. Є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Algebraic Rules for Regular Expressions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Annihilator:</a:t>
            </a:r>
          </a:p>
          <a:p>
            <a:pPr lvl="1"/>
            <a:r>
              <a:rPr lang="en-US" dirty="0" smtClean="0"/>
              <a:t>An annihilator for an operator is a value such that when the operator is applied to the annihilator and some other value, the result is annihilator.</a:t>
            </a:r>
          </a:p>
          <a:p>
            <a:pPr lvl="1"/>
            <a:r>
              <a:rPr lang="en-US" dirty="0" smtClean="0"/>
              <a:t>Φ is annihilator for concatenation. </a:t>
            </a:r>
          </a:p>
          <a:p>
            <a:pPr lvl="1"/>
            <a:r>
              <a:rPr lang="en-US" dirty="0" smtClean="0"/>
              <a:t>i.e. </a:t>
            </a:r>
            <a:r>
              <a:rPr lang="el-GR" dirty="0" smtClean="0"/>
              <a:t>Φ.</a:t>
            </a:r>
            <a:r>
              <a:rPr lang="en-US" dirty="0" smtClean="0"/>
              <a:t>r = r.</a:t>
            </a:r>
            <a:r>
              <a:rPr lang="el-GR" dirty="0" smtClean="0"/>
              <a:t>Φ = Φ</a:t>
            </a:r>
            <a:endParaRPr lang="en-US" dirty="0" smtClean="0"/>
          </a:p>
          <a:p>
            <a:r>
              <a:rPr lang="en-US" b="1" dirty="0" smtClean="0"/>
              <a:t>Idempotent law of union: </a:t>
            </a:r>
          </a:p>
          <a:p>
            <a:pPr lvl="1"/>
            <a:r>
              <a:rPr lang="en-US" dirty="0" smtClean="0"/>
              <a:t>For any regular expression r representing the regular language L(r), r + r = r.</a:t>
            </a:r>
          </a:p>
          <a:p>
            <a:pPr lvl="1"/>
            <a:r>
              <a:rPr lang="en-US" dirty="0" smtClean="0"/>
              <a:t>This is the idempotent law of union.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Algebraic Rules for Regular Expressions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Law of closure:</a:t>
            </a:r>
          </a:p>
          <a:p>
            <a:pPr lvl="1"/>
            <a:r>
              <a:rPr lang="en-US" dirty="0" smtClean="0"/>
              <a:t>for any regular expression r, representing the regular language L(r),then</a:t>
            </a:r>
          </a:p>
          <a:p>
            <a:pPr lvl="1"/>
            <a:r>
              <a:rPr lang="en-US" dirty="0" smtClean="0"/>
              <a:t>(r*)*=r*</a:t>
            </a:r>
          </a:p>
          <a:p>
            <a:pPr lvl="1"/>
            <a:r>
              <a:rPr lang="en-US" dirty="0" smtClean="0"/>
              <a:t>Closure of Φ = Φ* = Є </a:t>
            </a:r>
          </a:p>
          <a:p>
            <a:pPr lvl="1"/>
            <a:r>
              <a:rPr lang="en-US" dirty="0" smtClean="0"/>
              <a:t>Closure of Є = Є* = Є </a:t>
            </a:r>
          </a:p>
          <a:p>
            <a:pPr lvl="1"/>
            <a:r>
              <a:rPr lang="en-US" dirty="0" smtClean="0"/>
              <a:t>Positive closure of r, r+ = </a:t>
            </a:r>
            <a:r>
              <a:rPr lang="en-US" dirty="0" err="1" smtClean="0"/>
              <a:t>rr</a:t>
            </a:r>
            <a:r>
              <a:rPr lang="en-US" dirty="0" smtClean="0"/>
              <a:t>*.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 Examples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Σ = {0, 1}, then some regular expressions over Σ are:</a:t>
            </a:r>
          </a:p>
          <a:p>
            <a:r>
              <a:rPr lang="en-US" dirty="0" smtClean="0"/>
              <a:t>0*10* is RE that represents language {</a:t>
            </a:r>
            <a:r>
              <a:rPr lang="en-US" dirty="0" err="1" smtClean="0"/>
              <a:t>w|w</a:t>
            </a:r>
            <a:r>
              <a:rPr lang="en-US" dirty="0" smtClean="0"/>
              <a:t> contains a single 1}</a:t>
            </a:r>
          </a:p>
          <a:p>
            <a:r>
              <a:rPr lang="en-US" dirty="0" smtClean="0"/>
              <a:t>Σ * 1Σ* is RE for language{</a:t>
            </a:r>
            <a:r>
              <a:rPr lang="en-US" dirty="0" err="1" smtClean="0"/>
              <a:t>w|w</a:t>
            </a:r>
            <a:r>
              <a:rPr lang="en-US" dirty="0" smtClean="0"/>
              <a:t> contains at least single 1}</a:t>
            </a:r>
          </a:p>
          <a:p>
            <a:r>
              <a:rPr lang="en-US" dirty="0" smtClean="0"/>
              <a:t>Σ*001 Σ* = {</a:t>
            </a:r>
            <a:r>
              <a:rPr lang="en-US" dirty="0" err="1" smtClean="0"/>
              <a:t>w|w</a:t>
            </a:r>
            <a:r>
              <a:rPr lang="en-US" dirty="0" smtClean="0"/>
              <a:t> contains the string 001 as substring}</a:t>
            </a:r>
          </a:p>
          <a:p>
            <a:r>
              <a:rPr lang="en-US" dirty="0" smtClean="0"/>
              <a:t>(Σ </a:t>
            </a:r>
            <a:r>
              <a:rPr lang="en-US" dirty="0" err="1" smtClean="0"/>
              <a:t>Σ</a:t>
            </a:r>
            <a:r>
              <a:rPr lang="en-US" dirty="0" smtClean="0"/>
              <a:t>)* or ((0+1)*.(0+1)*) is RE for {</a:t>
            </a:r>
            <a:r>
              <a:rPr lang="en-US" dirty="0" err="1" smtClean="0"/>
              <a:t>w|w</a:t>
            </a:r>
            <a:r>
              <a:rPr lang="en-US" dirty="0" smtClean="0"/>
              <a:t> is string of even length}</a:t>
            </a:r>
          </a:p>
          <a:p>
            <a:r>
              <a:rPr lang="en-US" dirty="0" smtClean="0"/>
              <a:t>1*(01*01*)* is RE for {</a:t>
            </a:r>
            <a:r>
              <a:rPr lang="en-US" dirty="0" err="1" smtClean="0"/>
              <a:t>w|w</a:t>
            </a:r>
            <a:r>
              <a:rPr lang="en-US" dirty="0" smtClean="0"/>
              <a:t> is string containing even number of zeros}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Examples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0*10*10*10* is RE for {</a:t>
            </a:r>
            <a:r>
              <a:rPr lang="en-US" dirty="0" err="1" smtClean="0"/>
              <a:t>w|w</a:t>
            </a:r>
            <a:r>
              <a:rPr lang="en-US" dirty="0" smtClean="0"/>
              <a:t> is a string with exactly three 1’s} </a:t>
            </a:r>
          </a:p>
          <a:p>
            <a:r>
              <a:rPr lang="en-US" dirty="0" smtClean="0"/>
              <a:t>For string that have substring either 001 or 100, the regular expression is (1+0)*.001.(1+0)*+(1+0)*.(100).(1+0)*</a:t>
            </a:r>
          </a:p>
          <a:p>
            <a:r>
              <a:rPr lang="en-US" dirty="0" smtClean="0"/>
              <a:t>For strings that have at most two 0’s with in it, the regular expression is 1*.(0+Є).1*.(0+Є).1*</a:t>
            </a:r>
          </a:p>
          <a:p>
            <a:r>
              <a:rPr lang="en-US" dirty="0" smtClean="0"/>
              <a:t>For the strings ending with 11, the regular expression is (1+0)*.(11)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Finite Automata and Regular expression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order to show that the RE define the same class of language as Finite automata, we must show that:</a:t>
            </a:r>
          </a:p>
          <a:p>
            <a:pPr lvl="1"/>
            <a:r>
              <a:rPr lang="en-US" dirty="0" smtClean="0"/>
              <a:t>Any language define by one of these finite automata is also defined by RE.</a:t>
            </a:r>
          </a:p>
          <a:p>
            <a:pPr lvl="1"/>
            <a:r>
              <a:rPr lang="en-US" dirty="0" smtClean="0"/>
              <a:t>Every language defined by RE is also defined by any of these finite automata.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Reduction of Regular Expression to ε – NFA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can show that every language L(R) for some RE R, is also a language L(E) for some epsilon NFA.</a:t>
            </a:r>
          </a:p>
          <a:p>
            <a:r>
              <a:rPr lang="en-US" dirty="0" smtClean="0"/>
              <a:t>This say that both RE and epsilon-NFA are equivalent in terms of language representation. </a:t>
            </a:r>
          </a:p>
          <a:p>
            <a:pPr>
              <a:buNone/>
            </a:pPr>
            <a:r>
              <a:rPr lang="en-US" b="1" dirty="0" smtClean="0"/>
              <a:t>Theorem 1</a:t>
            </a:r>
          </a:p>
          <a:p>
            <a:r>
              <a:rPr lang="en-US" dirty="0" smtClean="0"/>
              <a:t>For any regular expression r, there is an Є-NFA that accepts the same language represented by r.</a:t>
            </a:r>
          </a:p>
          <a:p>
            <a:pPr>
              <a:buNone/>
            </a:pPr>
            <a:r>
              <a:rPr lang="en-US" b="1" dirty="0" smtClean="0"/>
              <a:t>Proof:</a:t>
            </a:r>
            <a:r>
              <a:rPr lang="en-US" dirty="0" smtClean="0"/>
              <a:t> </a:t>
            </a:r>
          </a:p>
          <a:p>
            <a:r>
              <a:rPr lang="en-US" dirty="0" smtClean="0"/>
              <a:t>Let L =L(r) be the language for regular expression r, now we have to show there is an Є-NFA E such that L (E) =L.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Reduction of Regular Expression to ε – NFA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057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proof can be done through structural induction on r, following the recursive definition of regular expressions.</a:t>
            </a:r>
          </a:p>
          <a:p>
            <a:r>
              <a:rPr lang="en-US" dirty="0" smtClean="0"/>
              <a:t>For this we know Φ, Є, ‘a’ are the regular expressions representing languages {Φ}; an empty language, {Є};language for empty strings and {a} respectively.</a:t>
            </a:r>
          </a:p>
          <a:p>
            <a:r>
              <a:rPr lang="en-US" dirty="0" smtClean="0"/>
              <a:t>The Є-NFA accepting these languages can be constructed as;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505200"/>
            <a:ext cx="78486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343400"/>
            <a:ext cx="80676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" y="5181600"/>
            <a:ext cx="79629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219200" y="6172200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Forms the basic steps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Reduction of Regular Expression to ε – NFA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Now the induction parts are shown below</a:t>
            </a:r>
          </a:p>
          <a:p>
            <a:r>
              <a:rPr lang="en-US" dirty="0" smtClean="0"/>
              <a:t>Let r be a regular expression representing language L(r) and r1,r2 be regular expressions for languages L(r1) and L(r2), </a:t>
            </a:r>
          </a:p>
          <a:p>
            <a:r>
              <a:rPr lang="en-US" b="1" dirty="0" smtClean="0"/>
              <a:t>For union ‘+’: </a:t>
            </a:r>
            <a:r>
              <a:rPr lang="en-US" dirty="0" smtClean="0"/>
              <a:t>From basis step we can construct Є-NFA’s for r1 and r2. Let the Є-NFA’s be M1 and M2 respectively 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667125"/>
            <a:ext cx="731520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those algebraic expressions used for representing regular languages, the languages accepted by finite automaton.</a:t>
            </a:r>
          </a:p>
          <a:p>
            <a:r>
              <a:rPr lang="en-US" dirty="0" smtClean="0"/>
              <a:t>offer a declarative way to express the strings we want to accept.</a:t>
            </a:r>
          </a:p>
          <a:p>
            <a:r>
              <a:rPr lang="en-US" dirty="0" smtClean="0"/>
              <a:t>Many system uses regular expression as input language.</a:t>
            </a:r>
          </a:p>
          <a:p>
            <a:pPr lvl="1"/>
            <a:r>
              <a:rPr lang="en-US" dirty="0" smtClean="0"/>
              <a:t>Search commands such as UNIX </a:t>
            </a:r>
            <a:r>
              <a:rPr lang="en-US" dirty="0" err="1" smtClean="0"/>
              <a:t>grep</a:t>
            </a:r>
            <a:endParaRPr lang="en-US" dirty="0" smtClean="0"/>
          </a:p>
          <a:p>
            <a:pPr lvl="1"/>
            <a:r>
              <a:rPr lang="en-US" dirty="0" smtClean="0"/>
              <a:t>Lexical analyzer generator such as LEX or FLEX. </a:t>
            </a:r>
          </a:p>
          <a:p>
            <a:pPr lvl="1"/>
            <a:r>
              <a:rPr lang="en-US" dirty="0" smtClean="0"/>
              <a:t>Lexical analyzer is a component of compiler that breaks the source program into logical unit called tokens.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Reduction of Regular Expression to ε – NFA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Then, r=r1+r2 can be constructed as: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language of this automaton is L(r1) U L(r2) which is also the language represented by expression r1+r2.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For concatenation ‘.’ : </a:t>
            </a:r>
            <a:r>
              <a:rPr lang="en-US" dirty="0" smtClean="0"/>
              <a:t>Now, r = r1.r2 can be constructed as;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399" y="1905001"/>
            <a:ext cx="685800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2250" y="5111750"/>
            <a:ext cx="63563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Reduction of Regular Expression to ε – NFA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Here, the path from starting to accepting state go first through the automaton for r1, where it must follow a path labeled by a string in L(r1), and</a:t>
            </a:r>
          </a:p>
          <a:p>
            <a:r>
              <a:rPr lang="en-US" dirty="0" smtClean="0"/>
              <a:t>then through the automaton for r2, where it follows a path labeled by a string in L(r2). </a:t>
            </a:r>
          </a:p>
          <a:p>
            <a:r>
              <a:rPr lang="en-US" dirty="0" smtClean="0"/>
              <a:t>Thus, the language accepted by above automaton is L(r1).L(r2).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Reduction of Regular Expression to ε – NFA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For *(</a:t>
            </a:r>
            <a:r>
              <a:rPr lang="en-US" b="1" dirty="0" err="1" smtClean="0"/>
              <a:t>Kleen</a:t>
            </a:r>
            <a:r>
              <a:rPr lang="en-US" b="1" dirty="0" smtClean="0"/>
              <a:t> closure)</a:t>
            </a:r>
          </a:p>
          <a:p>
            <a:r>
              <a:rPr lang="en-US" dirty="0" smtClean="0"/>
              <a:t>Now, r* Can be constructed as;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Clearly language of this Є-NFA is L(r*) as it can also just Є as well as string in L(r), L(r)L(r), L(r)L(r)L(r) and so on. Thus covering all strings in L(r*).</a:t>
            </a:r>
          </a:p>
          <a:p>
            <a:r>
              <a:rPr lang="en-US" dirty="0" smtClean="0"/>
              <a:t>This completes the proof.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0663" y="2438400"/>
            <a:ext cx="61626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(Conversion from RE to Є-NFA)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regular expression (1+0) the Є-NFA is: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(0+1)*, the Є-NFA is: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63" y="2057400"/>
            <a:ext cx="70008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8300" y="4057650"/>
            <a:ext cx="58674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(Conversion from RE to Є-NFA)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regular expression (00+1)*10 the Є-NFA is as: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Now,Find</a:t>
            </a:r>
            <a:r>
              <a:rPr lang="en-US" dirty="0" smtClean="0"/>
              <a:t> Є-NFA for whole regular expression (0+1)*1(0+1)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0950" y="2057400"/>
            <a:ext cx="69786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Equivalence of Regular Expression and Finite Automata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Discussed in class.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Conversion of DFA to Regular Expression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Arden’s Theorem:</a:t>
            </a:r>
          </a:p>
          <a:p>
            <a:r>
              <a:rPr lang="en-US" dirty="0" smtClean="0"/>
              <a:t>Let p and q be the regular expressions over the alphabet Σ, if p does not contain any empty string then r = q + </a:t>
            </a:r>
            <a:r>
              <a:rPr lang="en-US" dirty="0" err="1" smtClean="0"/>
              <a:t>rp</a:t>
            </a:r>
            <a:r>
              <a:rPr lang="en-US" dirty="0" smtClean="0"/>
              <a:t> has a unique solution r = </a:t>
            </a:r>
            <a:r>
              <a:rPr lang="en-US" dirty="0" err="1" smtClean="0"/>
              <a:t>qp</a:t>
            </a:r>
            <a:r>
              <a:rPr lang="en-US" dirty="0" smtClean="0"/>
              <a:t>*. </a:t>
            </a:r>
          </a:p>
          <a:p>
            <a:r>
              <a:rPr lang="en-US" b="1" u="sng" dirty="0" smtClean="0"/>
              <a:t>Proof:</a:t>
            </a:r>
          </a:p>
          <a:p>
            <a:r>
              <a:rPr lang="en-US" dirty="0" smtClean="0"/>
              <a:t>Here, r = q + </a:t>
            </a:r>
            <a:r>
              <a:rPr lang="en-US" dirty="0" err="1" smtClean="0"/>
              <a:t>rp</a:t>
            </a:r>
            <a:r>
              <a:rPr lang="en-US" dirty="0" smtClean="0"/>
              <a:t> ………………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Let us put the value of r = q + </a:t>
            </a:r>
            <a:r>
              <a:rPr lang="en-US" dirty="0" err="1" smtClean="0"/>
              <a:t>rp</a:t>
            </a:r>
            <a:r>
              <a:rPr lang="en-US" dirty="0" smtClean="0"/>
              <a:t> on the right hand side of the relation (</a:t>
            </a:r>
            <a:r>
              <a:rPr lang="en-US" dirty="0" err="1" smtClean="0"/>
              <a:t>i</a:t>
            </a:r>
            <a:r>
              <a:rPr lang="en-US" dirty="0" smtClean="0"/>
              <a:t>), so;</a:t>
            </a:r>
          </a:p>
          <a:p>
            <a:r>
              <a:rPr lang="pt-BR" dirty="0" smtClean="0"/>
              <a:t>r = q + (q + rp)p </a:t>
            </a:r>
          </a:p>
          <a:p>
            <a:r>
              <a:rPr lang="pt-BR" dirty="0" smtClean="0"/>
              <a:t>r = q + qp + rp2………………(ii)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Conversion of DFA to Regular Expression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Again putting value of r = q + </a:t>
            </a:r>
            <a:r>
              <a:rPr lang="en-US" dirty="0" err="1" smtClean="0"/>
              <a:t>rp</a:t>
            </a:r>
            <a:r>
              <a:rPr lang="en-US" dirty="0" smtClean="0"/>
              <a:t> in relation (ii), we get;</a:t>
            </a:r>
          </a:p>
          <a:p>
            <a:pPr lvl="1">
              <a:buNone/>
            </a:pPr>
            <a:r>
              <a:rPr lang="pt-BR" dirty="0" smtClean="0"/>
              <a:t>r = q + qp + (q +rp) p2</a:t>
            </a:r>
          </a:p>
          <a:p>
            <a:pPr lvl="1">
              <a:buNone/>
            </a:pPr>
            <a:r>
              <a:rPr lang="pt-BR" dirty="0" smtClean="0"/>
              <a:t>r = q+ qp + qp2 + rp3………………</a:t>
            </a:r>
          </a:p>
          <a:p>
            <a:pPr>
              <a:buNone/>
            </a:pPr>
            <a:r>
              <a:rPr lang="en-US" dirty="0" smtClean="0"/>
              <a:t>Continuing in the same way, we will get as; </a:t>
            </a:r>
          </a:p>
          <a:p>
            <a:pPr lvl="1">
              <a:buNone/>
            </a:pPr>
            <a:r>
              <a:rPr lang="pt-BR" dirty="0" smtClean="0"/>
              <a:t>r = q + qp + qp2 + qp3………………..</a:t>
            </a:r>
          </a:p>
          <a:p>
            <a:pPr lvl="1">
              <a:buNone/>
            </a:pPr>
            <a:r>
              <a:rPr lang="pt-BR" dirty="0" smtClean="0"/>
              <a:t>r = q(Є + p + p2 +p3 +…………………..</a:t>
            </a:r>
          </a:p>
          <a:p>
            <a:pPr>
              <a:buNone/>
            </a:pPr>
            <a:r>
              <a:rPr lang="en-US" dirty="0" smtClean="0"/>
              <a:t>Thus r = </a:t>
            </a:r>
            <a:r>
              <a:rPr lang="en-US" dirty="0" err="1" smtClean="0"/>
              <a:t>qp</a:t>
            </a:r>
            <a:r>
              <a:rPr lang="en-US" dirty="0" smtClean="0"/>
              <a:t>* Proved.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Conversion of DFA to Regular Expression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Use of Arden’s rule to find the regular expression for DFA:</a:t>
            </a:r>
          </a:p>
          <a:p>
            <a:r>
              <a:rPr lang="en-US" dirty="0" smtClean="0"/>
              <a:t>To convert the given DFA into a regular expression, here are some of the assumptions regarding the transition system:</a:t>
            </a:r>
          </a:p>
          <a:p>
            <a:pPr lvl="1"/>
            <a:r>
              <a:rPr lang="en-US" dirty="0" smtClean="0"/>
              <a:t>The transition diagram should not have the Є-transitions. </a:t>
            </a:r>
          </a:p>
          <a:p>
            <a:pPr lvl="1"/>
            <a:r>
              <a:rPr lang="en-US" dirty="0" smtClean="0"/>
              <a:t>There must be only one initial state.</a:t>
            </a:r>
          </a:p>
          <a:p>
            <a:pPr lvl="1"/>
            <a:r>
              <a:rPr lang="en-US" dirty="0" smtClean="0"/>
              <a:t>The vertices or the states in the DFA are as; </a:t>
            </a:r>
          </a:p>
          <a:p>
            <a:pPr lvl="2"/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,q</a:t>
            </a:r>
            <a:r>
              <a:rPr lang="en-US" baseline="-25000" dirty="0" smtClean="0"/>
              <a:t>2</a:t>
            </a:r>
            <a:r>
              <a:rPr lang="en-US" dirty="0" smtClean="0"/>
              <a:t>,……………..</a:t>
            </a:r>
            <a:r>
              <a:rPr lang="en-US" dirty="0" err="1" smtClean="0"/>
              <a:t>q</a:t>
            </a:r>
            <a:r>
              <a:rPr lang="en-US" baseline="-25000" dirty="0" err="1" smtClean="0"/>
              <a:t>n</a:t>
            </a:r>
            <a:r>
              <a:rPr lang="en-US" dirty="0" smtClean="0"/>
              <a:t> (Any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is final state)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Conversion of DFA to Regular Expression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W</a:t>
            </a:r>
            <a:r>
              <a:rPr lang="en-US" baseline="-25000" dirty="0" err="1" smtClean="0"/>
              <a:t>ij</a:t>
            </a:r>
            <a:r>
              <a:rPr lang="en-US" dirty="0" smtClean="0"/>
              <a:t> denotes the regular expression representing the set of labels of the </a:t>
            </a:r>
            <a:r>
              <a:rPr lang="en-US" dirty="0" err="1" smtClean="0"/>
              <a:t>edjes</a:t>
            </a:r>
            <a:r>
              <a:rPr lang="en-US" dirty="0" smtClean="0"/>
              <a:t> from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smtClean="0"/>
              <a:t> to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j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Thus we can write expressions as;</a:t>
            </a:r>
          </a:p>
          <a:p>
            <a:pPr lvl="1"/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=q</a:t>
            </a:r>
            <a:r>
              <a:rPr lang="en-US" baseline="-25000" dirty="0" smtClean="0"/>
              <a:t>1</a:t>
            </a:r>
            <a:r>
              <a:rPr lang="en-US" dirty="0" smtClean="0"/>
              <a:t>w</a:t>
            </a:r>
            <a:r>
              <a:rPr lang="en-US" baseline="-25000" dirty="0" smtClean="0"/>
              <a:t>11</a:t>
            </a:r>
            <a:r>
              <a:rPr lang="en-US" dirty="0" smtClean="0"/>
              <a:t>+q</a:t>
            </a:r>
            <a:r>
              <a:rPr lang="en-US" baseline="-25000" dirty="0" smtClean="0"/>
              <a:t>2</a:t>
            </a:r>
            <a:r>
              <a:rPr lang="en-US" dirty="0" smtClean="0"/>
              <a:t>w</a:t>
            </a:r>
            <a:r>
              <a:rPr lang="en-US" baseline="-25000" dirty="0" smtClean="0"/>
              <a:t>21</a:t>
            </a:r>
            <a:r>
              <a:rPr lang="en-US" dirty="0" smtClean="0"/>
              <a:t>+q</a:t>
            </a:r>
            <a:r>
              <a:rPr lang="en-US" baseline="-25000" dirty="0" smtClean="0"/>
              <a:t>3</a:t>
            </a:r>
            <a:r>
              <a:rPr lang="en-US" dirty="0" smtClean="0"/>
              <a:t>w</a:t>
            </a:r>
            <a:r>
              <a:rPr lang="en-US" baseline="-25000" dirty="0" smtClean="0"/>
              <a:t>31</a:t>
            </a:r>
            <a:r>
              <a:rPr lang="en-US" dirty="0" smtClean="0"/>
              <a:t>+………………q</a:t>
            </a:r>
            <a:r>
              <a:rPr lang="en-US" baseline="-25000" dirty="0" smtClean="0"/>
              <a:t>n</a:t>
            </a:r>
            <a:r>
              <a:rPr lang="en-US" dirty="0" smtClean="0"/>
              <a:t>w</a:t>
            </a:r>
            <a:r>
              <a:rPr lang="en-US" baseline="-25000" dirty="0" smtClean="0"/>
              <a:t>n1</a:t>
            </a:r>
            <a:r>
              <a:rPr lang="en-US" dirty="0" smtClean="0"/>
              <a:t>+</a:t>
            </a:r>
            <a:r>
              <a:rPr lang="az-Cyrl-AZ" dirty="0" smtClean="0"/>
              <a:t>Є </a:t>
            </a:r>
            <a:r>
              <a:rPr lang="en-US" dirty="0" smtClean="0"/>
              <a:t>q</a:t>
            </a:r>
            <a:r>
              <a:rPr lang="en-US" baseline="-25000" dirty="0" smtClean="0"/>
              <a:t>2</a:t>
            </a:r>
            <a:r>
              <a:rPr lang="en-US" dirty="0" smtClean="0"/>
              <a:t>=q</a:t>
            </a:r>
            <a:r>
              <a:rPr lang="en-US" baseline="-25000" dirty="0" smtClean="0"/>
              <a:t>1</a:t>
            </a:r>
            <a:r>
              <a:rPr lang="en-US" dirty="0" smtClean="0"/>
              <a:t>w</a:t>
            </a:r>
            <a:r>
              <a:rPr lang="en-US" baseline="-25000" dirty="0" smtClean="0"/>
              <a:t>12</a:t>
            </a:r>
            <a:r>
              <a:rPr lang="en-US" dirty="0" smtClean="0"/>
              <a:t>+q</a:t>
            </a:r>
            <a:r>
              <a:rPr lang="en-US" baseline="-25000" dirty="0" smtClean="0"/>
              <a:t>2</a:t>
            </a:r>
            <a:r>
              <a:rPr lang="en-US" dirty="0" smtClean="0"/>
              <a:t>w</a:t>
            </a:r>
            <a:r>
              <a:rPr lang="en-US" baseline="-25000" dirty="0" smtClean="0"/>
              <a:t>22</a:t>
            </a:r>
            <a:r>
              <a:rPr lang="en-US" dirty="0" smtClean="0"/>
              <a:t>+q</a:t>
            </a:r>
            <a:r>
              <a:rPr lang="en-US" baseline="-25000" dirty="0" smtClean="0"/>
              <a:t>3</a:t>
            </a:r>
            <a:r>
              <a:rPr lang="en-US" dirty="0" smtClean="0"/>
              <a:t>w</a:t>
            </a:r>
            <a:r>
              <a:rPr lang="en-US" baseline="-25000" dirty="0" smtClean="0"/>
              <a:t>32</a:t>
            </a:r>
            <a:r>
              <a:rPr lang="en-US" dirty="0" smtClean="0"/>
              <a:t>+………………+q</a:t>
            </a:r>
            <a:r>
              <a:rPr lang="en-US" baseline="-25000" dirty="0" smtClean="0"/>
              <a:t>n</a:t>
            </a:r>
            <a:r>
              <a:rPr lang="en-US" dirty="0" smtClean="0"/>
              <a:t>w</a:t>
            </a:r>
            <a:r>
              <a:rPr lang="en-US" baseline="-25000" dirty="0" smtClean="0"/>
              <a:t>n2</a:t>
            </a:r>
            <a:r>
              <a:rPr lang="en-US" dirty="0" smtClean="0"/>
              <a:t> q</a:t>
            </a:r>
            <a:r>
              <a:rPr lang="en-US" baseline="-25000" dirty="0" smtClean="0"/>
              <a:t>3</a:t>
            </a:r>
            <a:r>
              <a:rPr lang="en-US" dirty="0" smtClean="0"/>
              <a:t>=q</a:t>
            </a:r>
            <a:r>
              <a:rPr lang="en-US" baseline="-25000" dirty="0" smtClean="0"/>
              <a:t>1</a:t>
            </a:r>
            <a:r>
              <a:rPr lang="en-US" dirty="0" smtClean="0"/>
              <a:t>w</a:t>
            </a:r>
            <a:r>
              <a:rPr lang="en-US" baseline="-25000" dirty="0" smtClean="0"/>
              <a:t>13</a:t>
            </a:r>
            <a:r>
              <a:rPr lang="en-US" dirty="0" smtClean="0"/>
              <a:t>+q</a:t>
            </a:r>
            <a:r>
              <a:rPr lang="en-US" baseline="-25000" dirty="0" smtClean="0"/>
              <a:t>2</a:t>
            </a:r>
            <a:r>
              <a:rPr lang="en-US" dirty="0" smtClean="0"/>
              <a:t>w</a:t>
            </a:r>
            <a:r>
              <a:rPr lang="en-US" baseline="-25000" dirty="0" smtClean="0"/>
              <a:t>23</a:t>
            </a:r>
            <a:r>
              <a:rPr lang="en-US" dirty="0" smtClean="0"/>
              <a:t>+q</a:t>
            </a:r>
            <a:r>
              <a:rPr lang="en-US" baseline="-25000" dirty="0" smtClean="0"/>
              <a:t>3</a:t>
            </a:r>
            <a:r>
              <a:rPr lang="en-US" dirty="0" smtClean="0"/>
              <a:t>w</a:t>
            </a:r>
            <a:r>
              <a:rPr lang="en-US" baseline="-25000" dirty="0" smtClean="0"/>
              <a:t>33</a:t>
            </a:r>
            <a:r>
              <a:rPr lang="en-US" dirty="0" smtClean="0"/>
              <a:t>+………………+q</a:t>
            </a:r>
            <a:r>
              <a:rPr lang="en-US" baseline="-25000" dirty="0" smtClean="0"/>
              <a:t>n</a:t>
            </a:r>
            <a:r>
              <a:rPr lang="en-US" dirty="0" smtClean="0"/>
              <a:t>w</a:t>
            </a:r>
            <a:r>
              <a:rPr lang="en-US" baseline="-25000" dirty="0" smtClean="0"/>
              <a:t>n3</a:t>
            </a:r>
            <a:r>
              <a:rPr lang="en-US" dirty="0" smtClean="0"/>
              <a:t> ………………………………………………… …………………………………………………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n</a:t>
            </a:r>
            <a:r>
              <a:rPr lang="en-US" dirty="0" smtClean="0"/>
              <a:t>=q</a:t>
            </a:r>
            <a:r>
              <a:rPr lang="en-US" baseline="-25000" dirty="0" smtClean="0"/>
              <a:t>1</a:t>
            </a:r>
            <a:r>
              <a:rPr lang="en-US" dirty="0" smtClean="0"/>
              <a:t>w</a:t>
            </a:r>
            <a:r>
              <a:rPr lang="en-US" baseline="-25000" dirty="0" smtClean="0"/>
              <a:t>1n</a:t>
            </a:r>
            <a:r>
              <a:rPr lang="en-US" dirty="0" smtClean="0"/>
              <a:t>+q</a:t>
            </a:r>
            <a:r>
              <a:rPr lang="en-US" baseline="-25000" dirty="0" smtClean="0"/>
              <a:t>2</a:t>
            </a:r>
            <a:r>
              <a:rPr lang="en-US" dirty="0" smtClean="0"/>
              <a:t>w</a:t>
            </a:r>
            <a:r>
              <a:rPr lang="en-US" baseline="-25000" dirty="0" smtClean="0"/>
              <a:t>n2</a:t>
            </a:r>
            <a:r>
              <a:rPr lang="en-US" dirty="0" smtClean="0"/>
              <a:t>+q</a:t>
            </a:r>
            <a:r>
              <a:rPr lang="en-US" baseline="-25000" dirty="0" smtClean="0"/>
              <a:t>3</a:t>
            </a:r>
            <a:r>
              <a:rPr lang="en-US" dirty="0" smtClean="0"/>
              <a:t>w</a:t>
            </a:r>
            <a:r>
              <a:rPr lang="en-US" baseline="-25000" dirty="0" smtClean="0"/>
              <a:t>n3</a:t>
            </a:r>
            <a:r>
              <a:rPr lang="en-US" dirty="0" smtClean="0"/>
              <a:t>+………………………</a:t>
            </a:r>
            <a:r>
              <a:rPr lang="en-US" dirty="0" err="1" smtClean="0"/>
              <a:t>q</a:t>
            </a:r>
            <a:r>
              <a:rPr lang="en-US" baseline="-25000" dirty="0" err="1" smtClean="0"/>
              <a:t>n</a:t>
            </a:r>
            <a:r>
              <a:rPr lang="en-US" dirty="0" err="1" smtClean="0"/>
              <a:t>w</a:t>
            </a:r>
            <a:r>
              <a:rPr lang="en-US" baseline="-25000" dirty="0" err="1" smtClean="0"/>
              <a:t>nn</a:t>
            </a:r>
            <a:endParaRPr lang="en-US" baseline="-25000" dirty="0" smtClean="0"/>
          </a:p>
          <a:p>
            <a:r>
              <a:rPr lang="en-US" dirty="0" smtClean="0"/>
              <a:t>Solving these equations for </a:t>
            </a:r>
            <a:r>
              <a:rPr lang="en-US" dirty="0" err="1" smtClean="0"/>
              <a:t>qi</a:t>
            </a:r>
            <a:r>
              <a:rPr lang="en-US" dirty="0" smtClean="0"/>
              <a:t> in terms of </a:t>
            </a:r>
            <a:r>
              <a:rPr lang="en-US" dirty="0" err="1" smtClean="0"/>
              <a:t>wij</a:t>
            </a:r>
            <a:r>
              <a:rPr lang="en-US" dirty="0" smtClean="0"/>
              <a:t> gives the regular expression </a:t>
            </a:r>
            <a:r>
              <a:rPr lang="en-US" dirty="0" err="1" smtClean="0"/>
              <a:t>eqivalent</a:t>
            </a:r>
            <a:r>
              <a:rPr lang="en-US" dirty="0" smtClean="0"/>
              <a:t> to given DFA.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regular expression ‘r’ denotes a language L(r)</a:t>
            </a:r>
          </a:p>
          <a:p>
            <a:r>
              <a:rPr lang="en-US" dirty="0" smtClean="0"/>
              <a:t>The defining rules specify how L(r) is formed by combining in various ways</a:t>
            </a:r>
          </a:p>
          <a:p>
            <a:pPr>
              <a:buNone/>
            </a:pPr>
            <a:r>
              <a:rPr lang="en-US" b="1" dirty="0" smtClean="0"/>
              <a:t>Method:</a:t>
            </a:r>
          </a:p>
          <a:p>
            <a:r>
              <a:rPr lang="en-US" dirty="0" smtClean="0"/>
              <a:t>Let Σ be an alphabet, the regular expression over the alphabet Σ are defined inductively as follows:</a:t>
            </a:r>
          </a:p>
          <a:p>
            <a:pPr>
              <a:buNone/>
            </a:pPr>
            <a:r>
              <a:rPr lang="en-US" b="1" u="sng" dirty="0" smtClean="0"/>
              <a:t>Basic steps:</a:t>
            </a:r>
          </a:p>
          <a:p>
            <a:r>
              <a:rPr lang="en-US" dirty="0" smtClean="0"/>
              <a:t>Φ is a regular expression representing empty language.</a:t>
            </a:r>
          </a:p>
          <a:p>
            <a:r>
              <a:rPr lang="en-US" dirty="0" smtClean="0"/>
              <a:t>Є is a regular expression representing the language of empty strings. i.e.{Є}</a:t>
            </a:r>
          </a:p>
          <a:p>
            <a:r>
              <a:rPr lang="en-US" dirty="0" smtClean="0"/>
              <a:t>if  ‘a’ is a symbol in Σ, then ‘a’ is a regular expression representing the language {a}. 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Conversion of DFA to Regular Expression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Examples: Convert the following DFA into regular expression. 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Let the equations are:</a:t>
            </a:r>
          </a:p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= </a:t>
            </a:r>
            <a:r>
              <a:rPr lang="az-Cyrl-AZ" dirty="0" smtClean="0"/>
              <a:t>Є </a:t>
            </a:r>
            <a:r>
              <a:rPr lang="en-US" dirty="0" smtClean="0"/>
              <a:t> + q</a:t>
            </a:r>
            <a:r>
              <a:rPr lang="en-US" baseline="-25000" dirty="0" smtClean="0"/>
              <a:t>2</a:t>
            </a:r>
            <a:r>
              <a:rPr lang="en-US" dirty="0" smtClean="0"/>
              <a:t>1+q</a:t>
            </a:r>
            <a:r>
              <a:rPr lang="en-US" baseline="-25000" dirty="0" smtClean="0"/>
              <a:t>3</a:t>
            </a:r>
            <a:r>
              <a:rPr lang="en-US" dirty="0" smtClean="0"/>
              <a:t>0</a:t>
            </a:r>
            <a:r>
              <a:rPr lang="az-Cyrl-AZ" dirty="0" smtClean="0"/>
              <a:t>……….(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q</a:t>
            </a:r>
            <a:r>
              <a:rPr lang="en-US" baseline="-25000" dirty="0" smtClean="0"/>
              <a:t>2</a:t>
            </a:r>
            <a:r>
              <a:rPr lang="en-US" dirty="0" smtClean="0"/>
              <a:t>=q</a:t>
            </a:r>
            <a:r>
              <a:rPr lang="en-US" baseline="-25000" dirty="0" smtClean="0"/>
              <a:t>1</a:t>
            </a:r>
            <a:r>
              <a:rPr lang="en-US" dirty="0" smtClean="0"/>
              <a:t>0…………………(ii)</a:t>
            </a:r>
          </a:p>
          <a:p>
            <a:r>
              <a:rPr lang="en-US" dirty="0" smtClean="0"/>
              <a:t>q</a:t>
            </a:r>
            <a:r>
              <a:rPr lang="en-US" baseline="-25000" dirty="0" smtClean="0"/>
              <a:t>3</a:t>
            </a:r>
            <a:r>
              <a:rPr lang="en-US" dirty="0" smtClean="0"/>
              <a:t>=q</a:t>
            </a:r>
            <a:r>
              <a:rPr lang="en-US" baseline="-25000" dirty="0" smtClean="0"/>
              <a:t>1</a:t>
            </a:r>
            <a:r>
              <a:rPr lang="en-US" dirty="0" smtClean="0"/>
              <a:t>1…………………..(iii)</a:t>
            </a:r>
          </a:p>
          <a:p>
            <a:r>
              <a:rPr lang="en-US" dirty="0" smtClean="0"/>
              <a:t>q</a:t>
            </a:r>
            <a:r>
              <a:rPr lang="en-US" baseline="-25000" dirty="0" smtClean="0"/>
              <a:t>4</a:t>
            </a:r>
            <a:r>
              <a:rPr lang="en-US" dirty="0" smtClean="0"/>
              <a:t>=q</a:t>
            </a:r>
            <a:r>
              <a:rPr lang="en-US" baseline="-25000" dirty="0" smtClean="0"/>
              <a:t>2</a:t>
            </a:r>
            <a:r>
              <a:rPr lang="en-US" dirty="0" smtClean="0"/>
              <a:t>0+q</a:t>
            </a:r>
            <a:r>
              <a:rPr lang="en-US" baseline="-25000" dirty="0" smtClean="0"/>
              <a:t>3</a:t>
            </a:r>
            <a:r>
              <a:rPr lang="en-US" dirty="0" smtClean="0"/>
              <a:t>1+q</a:t>
            </a:r>
            <a:r>
              <a:rPr lang="en-US" baseline="-25000" dirty="0" smtClean="0"/>
              <a:t>4</a:t>
            </a:r>
            <a:r>
              <a:rPr lang="en-US" dirty="0" smtClean="0"/>
              <a:t>0+ q</a:t>
            </a:r>
            <a:r>
              <a:rPr lang="en-US" baseline="-25000" dirty="0" smtClean="0"/>
              <a:t>4</a:t>
            </a:r>
            <a:r>
              <a:rPr lang="en-US" dirty="0" smtClean="0"/>
              <a:t>1……(iv</a:t>
            </a:r>
            <a:endParaRPr lang="en-US" b="1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2028825"/>
            <a:ext cx="4343401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Conversion of DFA to Regular Expression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Putting the values of q2 and q3 in (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</a:p>
          <a:p>
            <a:pPr lvl="2">
              <a:buNone/>
            </a:pPr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=q</a:t>
            </a:r>
            <a:r>
              <a:rPr lang="en-US" baseline="-25000" dirty="0" smtClean="0"/>
              <a:t>1</a:t>
            </a:r>
            <a:r>
              <a:rPr lang="en-US" dirty="0" smtClean="0"/>
              <a:t>01+q</a:t>
            </a:r>
            <a:r>
              <a:rPr lang="en-US" baseline="-25000" dirty="0" smtClean="0"/>
              <a:t>1</a:t>
            </a:r>
            <a:r>
              <a:rPr lang="en-US" dirty="0" smtClean="0"/>
              <a:t>10+ </a:t>
            </a:r>
            <a:r>
              <a:rPr lang="az-Cyrl-AZ" dirty="0" smtClean="0"/>
              <a:t>Є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i.e.q</a:t>
            </a:r>
            <a:r>
              <a:rPr lang="en-US" baseline="-25000" dirty="0" smtClean="0"/>
              <a:t>1</a:t>
            </a:r>
            <a:r>
              <a:rPr lang="en-US" dirty="0" smtClean="0"/>
              <a:t>=q</a:t>
            </a:r>
            <a:r>
              <a:rPr lang="en-US" baseline="-25000" dirty="0" smtClean="0"/>
              <a:t>1</a:t>
            </a:r>
            <a:r>
              <a:rPr lang="en-US" dirty="0" smtClean="0"/>
              <a:t>(01+10)+ </a:t>
            </a:r>
            <a:r>
              <a:rPr lang="az-Cyrl-AZ" dirty="0" smtClean="0"/>
              <a:t>Є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i.e.q</a:t>
            </a:r>
            <a:r>
              <a:rPr lang="en-US" baseline="-25000" dirty="0" smtClean="0"/>
              <a:t>1</a:t>
            </a:r>
            <a:r>
              <a:rPr lang="en-US" dirty="0" smtClean="0"/>
              <a:t>= </a:t>
            </a:r>
            <a:r>
              <a:rPr lang="az-Cyrl-AZ" dirty="0" smtClean="0"/>
              <a:t>Є+</a:t>
            </a:r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(01+10) (since r = </a:t>
            </a:r>
            <a:r>
              <a:rPr lang="en-US" dirty="0" err="1" smtClean="0"/>
              <a:t>q+rp</a:t>
            </a:r>
            <a:r>
              <a:rPr lang="en-US" dirty="0" smtClean="0"/>
              <a:t>)</a:t>
            </a:r>
          </a:p>
          <a:p>
            <a:pPr lvl="2">
              <a:buNone/>
            </a:pPr>
            <a:r>
              <a:rPr lang="en-US" dirty="0" smtClean="0"/>
              <a:t>i.e. q</a:t>
            </a:r>
            <a:r>
              <a:rPr lang="en-US" baseline="-25000" dirty="0" smtClean="0"/>
              <a:t>1</a:t>
            </a:r>
            <a:r>
              <a:rPr lang="en-US" dirty="0" smtClean="0"/>
              <a:t>= </a:t>
            </a:r>
            <a:r>
              <a:rPr lang="az-Cyrl-AZ" dirty="0" smtClean="0"/>
              <a:t>Є(01+10)* (</a:t>
            </a:r>
            <a:r>
              <a:rPr lang="en-US" dirty="0" smtClean="0"/>
              <a:t>using Arden’s rule)</a:t>
            </a:r>
          </a:p>
          <a:p>
            <a:r>
              <a:rPr lang="en-US" dirty="0" smtClean="0"/>
              <a:t>Since, q1 is final state, the final regular expression for the DFA is </a:t>
            </a:r>
          </a:p>
          <a:p>
            <a:pPr lvl="2">
              <a:buNone/>
            </a:pPr>
            <a:r>
              <a:rPr lang="az-Cyrl-AZ" dirty="0" smtClean="0"/>
              <a:t>Є(01+10)*</a:t>
            </a:r>
            <a:endParaRPr lang="en-US" dirty="0" smtClean="0"/>
          </a:p>
          <a:p>
            <a:pPr lvl="2">
              <a:buNone/>
            </a:pPr>
            <a:r>
              <a:rPr lang="az-Cyrl-AZ" dirty="0" smtClean="0"/>
              <a:t> = (01+10)*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Excercises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Convert the following DFA into RE. 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57400"/>
            <a:ext cx="37242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962150"/>
            <a:ext cx="38100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199" y="4819650"/>
            <a:ext cx="6934201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Languages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Representations can be formal or informal.</a:t>
            </a:r>
          </a:p>
          <a:p>
            <a:r>
              <a:rPr lang="en-US" b="1" dirty="0" smtClean="0"/>
              <a:t>Example (formal): </a:t>
            </a:r>
            <a:r>
              <a:rPr lang="en-US" dirty="0" smtClean="0"/>
              <a:t>represent a language by a RE or DFA defining it. </a:t>
            </a:r>
          </a:p>
          <a:p>
            <a:r>
              <a:rPr lang="en-US" b="1" dirty="0" smtClean="0"/>
              <a:t>Example: (informal): </a:t>
            </a:r>
            <a:r>
              <a:rPr lang="en-US" dirty="0" smtClean="0"/>
              <a:t>a logical or prose statement about its strings:</a:t>
            </a:r>
          </a:p>
          <a:p>
            <a:pPr lvl="1"/>
            <a:r>
              <a:rPr lang="pt-BR" dirty="0" smtClean="0"/>
              <a:t>{0n1n | n is a nonnegative integer}</a:t>
            </a:r>
          </a:p>
          <a:p>
            <a:pPr lvl="1"/>
            <a:r>
              <a:rPr lang="en-US" dirty="0" smtClean="0"/>
              <a:t>The set of strings consisting of some number of 0’s followed by the same number of 1’s.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Regular Languages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Language classes have two important kinds of properties:</a:t>
            </a:r>
          </a:p>
          <a:p>
            <a:r>
              <a:rPr lang="en-US" b="1" dirty="0" smtClean="0"/>
              <a:t>Decision properties.</a:t>
            </a:r>
          </a:p>
          <a:p>
            <a:pPr lvl="1"/>
            <a:r>
              <a:rPr lang="en-US" dirty="0" smtClean="0"/>
              <a:t>A decision property for a class of languages is an algorithm that takes a formal description of a language (e.g., a DFA) and tells whether or not some property holds.</a:t>
            </a:r>
          </a:p>
          <a:p>
            <a:pPr lvl="1"/>
            <a:r>
              <a:rPr lang="en-US" dirty="0" smtClean="0"/>
              <a:t>Example: Is language L empty?</a:t>
            </a:r>
            <a:endParaRPr lang="en-US" b="1" dirty="0" smtClean="0"/>
          </a:p>
          <a:p>
            <a:r>
              <a:rPr lang="en-US" b="1" dirty="0" smtClean="0"/>
              <a:t>Closure properties.</a:t>
            </a:r>
          </a:p>
          <a:p>
            <a:pPr lvl="1"/>
            <a:r>
              <a:rPr lang="en-US" dirty="0" smtClean="0"/>
              <a:t>A closure property of a language class says that given languages in the class, an operator (e.g., union) produces another language in the same class.</a:t>
            </a:r>
          </a:p>
          <a:p>
            <a:pPr lvl="1"/>
            <a:r>
              <a:rPr lang="en-US" dirty="0" smtClean="0"/>
              <a:t>Example: the regular languages are obviously closed under union, concatenation, and (</a:t>
            </a:r>
            <a:r>
              <a:rPr lang="en-US" dirty="0" err="1" smtClean="0"/>
              <a:t>Kleene</a:t>
            </a:r>
            <a:r>
              <a:rPr lang="en-US" dirty="0" smtClean="0"/>
              <a:t>) </a:t>
            </a:r>
            <a:r>
              <a:rPr lang="en-US" dirty="0" err="1" smtClean="0"/>
              <a:t>closure.Use</a:t>
            </a:r>
            <a:r>
              <a:rPr lang="en-US" dirty="0" smtClean="0"/>
              <a:t> the RE representation of languages.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Pumping Lemma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shown that the class of language known as regular language has at least four different descriptions. </a:t>
            </a:r>
          </a:p>
          <a:p>
            <a:r>
              <a:rPr lang="en-US" dirty="0" smtClean="0"/>
              <a:t>They are the language accepted by DFA‟s, by NFA‟s, by Є-NFA, and defined by RE.</a:t>
            </a:r>
          </a:p>
          <a:p>
            <a:r>
              <a:rPr lang="en-US" dirty="0" smtClean="0"/>
              <a:t>Not every language is Regular.</a:t>
            </a:r>
          </a:p>
          <a:p>
            <a:r>
              <a:rPr lang="en-US" dirty="0" smtClean="0"/>
              <a:t>To show that a </a:t>
            </a:r>
            <a:r>
              <a:rPr lang="en-US" dirty="0" err="1" smtClean="0"/>
              <a:t>langauge</a:t>
            </a:r>
            <a:r>
              <a:rPr lang="en-US" dirty="0" smtClean="0"/>
              <a:t> is not regular, the </a:t>
            </a:r>
            <a:r>
              <a:rPr lang="en-US" dirty="0" err="1" smtClean="0"/>
              <a:t>powerfull</a:t>
            </a:r>
            <a:r>
              <a:rPr lang="en-US" dirty="0" smtClean="0"/>
              <a:t> technique used is known as </a:t>
            </a:r>
            <a:r>
              <a:rPr lang="en-US" b="1" dirty="0" smtClean="0"/>
              <a:t>Pumping Lemma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Pumping Lemma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Statement:</a:t>
            </a:r>
          </a:p>
          <a:p>
            <a:r>
              <a:rPr lang="en-US" dirty="0" smtClean="0"/>
              <a:t>Let L be a regular language. Then, there exists an integer constant n so that for any x ε L with |x| ≥ n, there are strings u, v, w such that x = </a:t>
            </a:r>
            <a:r>
              <a:rPr lang="en-US" dirty="0" err="1" smtClean="0"/>
              <a:t>uvw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v is not equal to Є</a:t>
            </a:r>
          </a:p>
          <a:p>
            <a:pPr lvl="1"/>
            <a:r>
              <a:rPr lang="en-US" dirty="0" smtClean="0"/>
              <a:t>|</a:t>
            </a:r>
            <a:r>
              <a:rPr lang="en-US" dirty="0" err="1" smtClean="0"/>
              <a:t>uv</a:t>
            </a:r>
            <a:r>
              <a:rPr lang="en-US" dirty="0" smtClean="0"/>
              <a:t>| ≤ n,</a:t>
            </a:r>
          </a:p>
          <a:p>
            <a:pPr lvl="1"/>
            <a:r>
              <a:rPr lang="en-US" dirty="0" smtClean="0"/>
              <a:t>|v| &gt; 0.</a:t>
            </a:r>
          </a:p>
          <a:p>
            <a:pPr lvl="1"/>
            <a:r>
              <a:rPr lang="en-US" dirty="0" smtClean="0"/>
              <a:t> Then </a:t>
            </a:r>
            <a:r>
              <a:rPr lang="en-US" dirty="0" err="1" smtClean="0"/>
              <a:t>uv</a:t>
            </a:r>
            <a:r>
              <a:rPr lang="en-US" baseline="30000" dirty="0" err="1" smtClean="0"/>
              <a:t>k</a:t>
            </a:r>
            <a:r>
              <a:rPr lang="en-US" dirty="0" err="1" smtClean="0"/>
              <a:t>w</a:t>
            </a:r>
            <a:r>
              <a:rPr lang="en-US" dirty="0" smtClean="0"/>
              <a:t> ε L for all k ≥ 0.</a:t>
            </a:r>
          </a:p>
          <a:p>
            <a:r>
              <a:rPr lang="en-US" b="1" dirty="0" smtClean="0"/>
              <a:t>Note: </a:t>
            </a:r>
            <a:r>
              <a:rPr lang="en-US" dirty="0" smtClean="0"/>
              <a:t>Here k is the string that can be pumped </a:t>
            </a:r>
            <a:r>
              <a:rPr lang="en-US" dirty="0" err="1" smtClean="0"/>
              <a:t>i.e</a:t>
            </a:r>
            <a:r>
              <a:rPr lang="en-US" dirty="0" smtClean="0"/>
              <a:t> repeating k any number of times or deleting it, keeps the resulting string in the language. 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Pumping Lemma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Proof:</a:t>
            </a:r>
          </a:p>
          <a:p>
            <a:r>
              <a:rPr lang="en-US" dirty="0" smtClean="0"/>
              <a:t>Suppose L is a regular language, then L is accepted by some DFA M. Let M has n states. Also L is infinite so M accepts some string x of length n or greater. Let length of x, |x| =m where m ≥ n. </a:t>
            </a:r>
          </a:p>
          <a:p>
            <a:r>
              <a:rPr lang="en-US" dirty="0" smtClean="0"/>
              <a:t>Now suppose;</a:t>
            </a:r>
          </a:p>
          <a:p>
            <a:pPr lvl="1"/>
            <a:r>
              <a:rPr lang="en-US" dirty="0" smtClean="0"/>
              <a:t>X = a</a:t>
            </a:r>
            <a:r>
              <a:rPr lang="en-US" baseline="-25000" dirty="0" smtClean="0"/>
              <a:t>1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………………a</a:t>
            </a:r>
            <a:r>
              <a:rPr lang="en-US" baseline="-25000" dirty="0" smtClean="0"/>
              <a:t>m</a:t>
            </a:r>
            <a:r>
              <a:rPr lang="en-US" dirty="0" smtClean="0"/>
              <a:t> where each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ε Σ be an input symbol to M. Now, consider for j = 1,………….n,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j</a:t>
            </a:r>
            <a:r>
              <a:rPr lang="en-US" dirty="0" smtClean="0"/>
              <a:t> be states of M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Pumping Lemma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276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Then,</a:t>
            </a:r>
          </a:p>
          <a:p>
            <a:pPr lvl="1"/>
            <a:r>
              <a:rPr lang="en-US" dirty="0" smtClean="0"/>
              <a:t>    (q</a:t>
            </a:r>
            <a:r>
              <a:rPr lang="en-US" baseline="-25000" dirty="0" smtClean="0"/>
              <a:t>0</a:t>
            </a:r>
            <a:r>
              <a:rPr lang="en-US" dirty="0" smtClean="0"/>
              <a:t>,x) = (q</a:t>
            </a:r>
            <a:r>
              <a:rPr lang="en-US" baseline="-25000" dirty="0" smtClean="0"/>
              <a:t>0</a:t>
            </a:r>
            <a:r>
              <a:rPr lang="en-US" dirty="0" smtClean="0"/>
              <a:t>,a</a:t>
            </a:r>
            <a:r>
              <a:rPr lang="en-US" baseline="-25000" dirty="0" smtClean="0"/>
              <a:t>1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………..a</a:t>
            </a:r>
            <a:r>
              <a:rPr lang="en-US" baseline="-25000" dirty="0" smtClean="0"/>
              <a:t>m</a:t>
            </a:r>
            <a:r>
              <a:rPr lang="en-US" dirty="0" smtClean="0"/>
              <a:t>)   [q</a:t>
            </a:r>
            <a:r>
              <a:rPr lang="en-US" baseline="-25000" dirty="0" smtClean="0"/>
              <a:t>0</a:t>
            </a:r>
            <a:r>
              <a:rPr lang="en-US" dirty="0" smtClean="0"/>
              <a:t> being start state of M]</a:t>
            </a:r>
          </a:p>
          <a:p>
            <a:pPr lvl="4">
              <a:buNone/>
            </a:pPr>
            <a:r>
              <a:rPr lang="en-US" dirty="0" smtClean="0"/>
              <a:t>  = (q</a:t>
            </a:r>
            <a:r>
              <a:rPr lang="en-US" baseline="-25000" dirty="0" smtClean="0"/>
              <a:t>1</a:t>
            </a:r>
            <a:r>
              <a:rPr lang="en-US" dirty="0" smtClean="0"/>
              <a:t>,a</a:t>
            </a:r>
            <a:r>
              <a:rPr lang="en-US" baseline="-25000" dirty="0" smtClean="0"/>
              <a:t>2</a:t>
            </a:r>
            <a:r>
              <a:rPr lang="en-US" dirty="0" smtClean="0"/>
              <a:t>………a</a:t>
            </a:r>
            <a:r>
              <a:rPr lang="en-US" baseline="-25000" dirty="0" smtClean="0"/>
              <a:t>m</a:t>
            </a:r>
            <a:r>
              <a:rPr lang="en-US" dirty="0" smtClean="0"/>
              <a:t>) </a:t>
            </a:r>
          </a:p>
          <a:p>
            <a:pPr lvl="4">
              <a:buNone/>
            </a:pPr>
            <a:r>
              <a:rPr lang="en-US" dirty="0" smtClean="0"/>
              <a:t>    =…………………</a:t>
            </a:r>
          </a:p>
          <a:p>
            <a:pPr lvl="4">
              <a:buNone/>
            </a:pPr>
            <a:r>
              <a:rPr lang="en-US" dirty="0" smtClean="0"/>
              <a:t>    =…………………</a:t>
            </a:r>
          </a:p>
          <a:p>
            <a:pPr lvl="4">
              <a:buNone/>
            </a:pPr>
            <a:r>
              <a:rPr lang="en-US" dirty="0" smtClean="0"/>
              <a:t>   = 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m</a:t>
            </a:r>
            <a:r>
              <a:rPr lang="en-US" dirty="0" err="1" smtClean="0"/>
              <a:t>,Є</a:t>
            </a:r>
            <a:r>
              <a:rPr lang="en-US" dirty="0" smtClean="0"/>
              <a:t>)         [</a:t>
            </a:r>
            <a:r>
              <a:rPr lang="en-US" dirty="0" err="1" smtClean="0"/>
              <a:t>q</a:t>
            </a:r>
            <a:r>
              <a:rPr lang="en-US" baseline="-25000" dirty="0" err="1" smtClean="0"/>
              <a:t>m</a:t>
            </a:r>
            <a:r>
              <a:rPr lang="en-US" dirty="0" smtClean="0"/>
              <a:t> being final state]</a:t>
            </a:r>
          </a:p>
          <a:p>
            <a:endParaRPr lang="en-US" dirty="0" smtClean="0"/>
          </a:p>
          <a:p>
            <a:r>
              <a:rPr lang="en-US" dirty="0" smtClean="0"/>
              <a:t>Since m ≥ n, and DFA M has only n states, so by pigeonhole principle, there exists some </a:t>
            </a:r>
            <a:r>
              <a:rPr lang="en-US" dirty="0" err="1" smtClean="0"/>
              <a:t>i</a:t>
            </a:r>
            <a:r>
              <a:rPr lang="en-US" dirty="0" smtClean="0"/>
              <a:t> and j; 0 ≤ </a:t>
            </a:r>
            <a:r>
              <a:rPr lang="en-US" dirty="0" err="1" smtClean="0"/>
              <a:t>i</a:t>
            </a:r>
            <a:r>
              <a:rPr lang="en-US" dirty="0" smtClean="0"/>
              <a:t> &lt; j ≤ m such that  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smtClean="0"/>
              <a:t> =</a:t>
            </a:r>
            <a:r>
              <a:rPr lang="en-US" dirty="0" err="1" smtClean="0"/>
              <a:t>q</a:t>
            </a:r>
            <a:r>
              <a:rPr lang="en-US" baseline="-25000" dirty="0" err="1" smtClean="0"/>
              <a:t>j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828800"/>
            <a:ext cx="2095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99" y="4724400"/>
            <a:ext cx="7162801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Pumping Lemma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Now we can break x=</a:t>
            </a:r>
            <a:r>
              <a:rPr lang="en-US" dirty="0" err="1" smtClean="0"/>
              <a:t>uvw</a:t>
            </a:r>
            <a:r>
              <a:rPr lang="en-US" dirty="0" smtClean="0"/>
              <a:t> as </a:t>
            </a:r>
          </a:p>
          <a:p>
            <a:pPr lvl="1"/>
            <a:r>
              <a:rPr lang="it-IT" dirty="0" smtClean="0"/>
              <a:t>u = a</a:t>
            </a:r>
            <a:r>
              <a:rPr lang="it-IT" baseline="-25000" dirty="0" smtClean="0"/>
              <a:t>1</a:t>
            </a:r>
            <a:r>
              <a:rPr lang="it-IT" dirty="0" smtClean="0"/>
              <a:t>a</a:t>
            </a:r>
            <a:r>
              <a:rPr lang="it-IT" baseline="-25000" dirty="0" smtClean="0"/>
              <a:t>2</a:t>
            </a:r>
            <a:r>
              <a:rPr lang="it-IT" dirty="0" smtClean="0"/>
              <a:t>…………..a</a:t>
            </a:r>
            <a:r>
              <a:rPr lang="it-IT" baseline="-25000" dirty="0" smtClean="0"/>
              <a:t>i</a:t>
            </a:r>
            <a:r>
              <a:rPr lang="it-IT" dirty="0" smtClean="0"/>
              <a:t> </a:t>
            </a:r>
          </a:p>
          <a:p>
            <a:pPr lvl="1"/>
            <a:r>
              <a:rPr lang="it-IT" dirty="0" smtClean="0"/>
              <a:t>v =a</a:t>
            </a:r>
            <a:r>
              <a:rPr lang="it-IT" baseline="-25000" dirty="0" smtClean="0"/>
              <a:t>i</a:t>
            </a:r>
            <a:r>
              <a:rPr lang="it-IT" dirty="0" smtClean="0"/>
              <a:t>+1……………a</a:t>
            </a:r>
            <a:r>
              <a:rPr lang="it-IT" baseline="-25000" dirty="0" smtClean="0"/>
              <a:t>j</a:t>
            </a:r>
            <a:r>
              <a:rPr lang="it-IT" dirty="0" smtClean="0"/>
              <a:t> </a:t>
            </a:r>
          </a:p>
          <a:p>
            <a:pPr lvl="1"/>
            <a:r>
              <a:rPr lang="it-IT" dirty="0" smtClean="0"/>
              <a:t>w =a</a:t>
            </a:r>
            <a:r>
              <a:rPr lang="it-IT" baseline="-25000" dirty="0" smtClean="0"/>
              <a:t>j</a:t>
            </a:r>
            <a:r>
              <a:rPr lang="it-IT" dirty="0" smtClean="0"/>
              <a:t>+1……………a</a:t>
            </a:r>
            <a:r>
              <a:rPr lang="it-IT" baseline="-25000" dirty="0" smtClean="0"/>
              <a:t>m</a:t>
            </a:r>
          </a:p>
          <a:p>
            <a:r>
              <a:rPr lang="en-US" dirty="0" smtClean="0"/>
              <a:t>i.e. string a</a:t>
            </a:r>
            <a:r>
              <a:rPr lang="en-US" baseline="-25000" dirty="0" smtClean="0"/>
              <a:t>i</a:t>
            </a:r>
            <a:r>
              <a:rPr lang="en-US" dirty="0" smtClean="0"/>
              <a:t>+1 ………………</a:t>
            </a:r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r>
              <a:rPr lang="en-US" dirty="0" smtClean="0"/>
              <a:t> takes M from state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smtClean="0"/>
              <a:t> back to itself since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j</a:t>
            </a:r>
            <a:r>
              <a:rPr lang="en-US" dirty="0" smtClean="0"/>
              <a:t>. So we can say M accepts a</a:t>
            </a:r>
            <a:r>
              <a:rPr lang="en-US" baseline="-25000" dirty="0" smtClean="0"/>
              <a:t>1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…………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(a</a:t>
            </a:r>
            <a:r>
              <a:rPr lang="en-US" baseline="-25000" dirty="0" smtClean="0"/>
              <a:t>i</a:t>
            </a:r>
            <a:r>
              <a:rPr lang="en-US" dirty="0" smtClean="0"/>
              <a:t>+1…………</a:t>
            </a:r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r>
              <a:rPr lang="en-US" dirty="0" smtClean="0"/>
              <a:t>)</a:t>
            </a:r>
            <a:r>
              <a:rPr lang="en-US" baseline="30000" dirty="0" smtClean="0"/>
              <a:t>k</a:t>
            </a:r>
            <a:r>
              <a:rPr lang="en-US" dirty="0" smtClean="0"/>
              <a:t> a</a:t>
            </a:r>
            <a:r>
              <a:rPr lang="en-US" baseline="-25000" dirty="0" smtClean="0"/>
              <a:t>j</a:t>
            </a:r>
            <a:r>
              <a:rPr lang="en-US" dirty="0" smtClean="0"/>
              <a:t>+1……………a</a:t>
            </a:r>
            <a:r>
              <a:rPr lang="en-US" baseline="-25000" dirty="0" smtClean="0"/>
              <a:t>m</a:t>
            </a:r>
            <a:r>
              <a:rPr lang="en-US" dirty="0" smtClean="0"/>
              <a:t> for all k≥0. </a:t>
            </a:r>
          </a:p>
          <a:p>
            <a:r>
              <a:rPr lang="en-US" dirty="0" smtClean="0"/>
              <a:t>Hence, </a:t>
            </a:r>
            <a:r>
              <a:rPr lang="en-US" dirty="0" err="1" smtClean="0"/>
              <a:t>uv</a:t>
            </a:r>
            <a:r>
              <a:rPr lang="en-US" baseline="30000" dirty="0" err="1" smtClean="0"/>
              <a:t>k</a:t>
            </a:r>
            <a:r>
              <a:rPr lang="en-US" dirty="0" err="1" smtClean="0"/>
              <a:t>w</a:t>
            </a:r>
            <a:r>
              <a:rPr lang="en-US" dirty="0" smtClean="0"/>
              <a:t> </a:t>
            </a:r>
            <a:r>
              <a:rPr lang="el-GR" dirty="0" smtClean="0"/>
              <a:t>ε </a:t>
            </a:r>
            <a:r>
              <a:rPr lang="en-US" dirty="0" smtClean="0"/>
              <a:t>L for all k≥0.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following operations over basic regular expression define the complex regular expression as:</a:t>
            </a:r>
          </a:p>
          <a:p>
            <a:r>
              <a:rPr lang="en-US" dirty="0" smtClean="0"/>
              <a:t>-if  ‘r’ and ‘s’ are the regular expressions representing the language L(r) and L(s) then</a:t>
            </a:r>
          </a:p>
          <a:p>
            <a:pPr lvl="1"/>
            <a:r>
              <a:rPr lang="en-US" dirty="0" smtClean="0"/>
              <a:t>r U s is a regular expression denoting the language L(r) U L(s).</a:t>
            </a:r>
          </a:p>
          <a:p>
            <a:pPr lvl="1"/>
            <a:r>
              <a:rPr lang="en-US" dirty="0" err="1" smtClean="0"/>
              <a:t>r.s</a:t>
            </a:r>
            <a:r>
              <a:rPr lang="en-US" dirty="0" smtClean="0"/>
              <a:t> is a regular expression denoting the language L(r).L(s). </a:t>
            </a:r>
          </a:p>
          <a:p>
            <a:pPr lvl="1"/>
            <a:r>
              <a:rPr lang="en-US" dirty="0" smtClean="0"/>
              <a:t>r* is a regular expression denoting the language (L(r))*.</a:t>
            </a:r>
          </a:p>
          <a:p>
            <a:pPr lvl="1"/>
            <a:r>
              <a:rPr lang="en-US" dirty="0" smtClean="0"/>
              <a:t>(r) is a regular expression denoting the language (L(r)). </a:t>
            </a:r>
          </a:p>
          <a:p>
            <a:r>
              <a:rPr lang="en-US" b="1" dirty="0" smtClean="0"/>
              <a:t>Note:</a:t>
            </a:r>
            <a:r>
              <a:rPr lang="en-US" dirty="0" smtClean="0"/>
              <a:t> any expression obtained from Φ, Є, a using above operation and parenthesis where required is a regular expression.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Pumping Lemma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prove any language is not a regular language.</a:t>
            </a:r>
          </a:p>
          <a:p>
            <a:r>
              <a:rPr lang="en-US" b="1" dirty="0" smtClean="0"/>
              <a:t>For example: Show that language, L={0r1r|r ≥0} is not a regular language. </a:t>
            </a:r>
          </a:p>
          <a:p>
            <a:pPr>
              <a:buNone/>
            </a:pPr>
            <a:r>
              <a:rPr lang="en-US" b="1" dirty="0" smtClean="0"/>
              <a:t>Solution: </a:t>
            </a:r>
          </a:p>
          <a:p>
            <a:r>
              <a:rPr lang="en-US" dirty="0" smtClean="0"/>
              <a:t>Let L is a regular language. Then by pumping lemma, there are strings u, v, w with v≥1 such that </a:t>
            </a:r>
            <a:r>
              <a:rPr lang="en-US" dirty="0" err="1" smtClean="0"/>
              <a:t>uv</a:t>
            </a:r>
            <a:r>
              <a:rPr lang="en-US" baseline="30000" dirty="0" err="1" smtClean="0"/>
              <a:t>k</a:t>
            </a:r>
            <a:r>
              <a:rPr lang="en-US" dirty="0" err="1" smtClean="0"/>
              <a:t>w</a:t>
            </a:r>
            <a:r>
              <a:rPr lang="en-US" dirty="0" smtClean="0"/>
              <a:t> ε L for k≥0.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Pumping Lemma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Case I:</a:t>
            </a:r>
          </a:p>
          <a:p>
            <a:r>
              <a:rPr lang="en-US" dirty="0" smtClean="0"/>
              <a:t>Let v contain 0’s only. Then,</a:t>
            </a:r>
          </a:p>
          <a:p>
            <a:pPr lvl="1"/>
            <a:r>
              <a:rPr lang="en-US" dirty="0" smtClean="0"/>
              <a:t> suppose u = 0</a:t>
            </a:r>
            <a:r>
              <a:rPr lang="en-US" baseline="30000" dirty="0" smtClean="0"/>
              <a:t>p</a:t>
            </a:r>
            <a:r>
              <a:rPr lang="en-US" dirty="0" smtClean="0"/>
              <a:t> , v = 0</a:t>
            </a:r>
            <a:r>
              <a:rPr lang="en-US" baseline="30000" dirty="0" smtClean="0"/>
              <a:t>q</a:t>
            </a:r>
            <a:r>
              <a:rPr lang="en-US" dirty="0" smtClean="0"/>
              <a:t> ,w = 0</a:t>
            </a:r>
            <a:r>
              <a:rPr lang="en-US" baseline="30000" dirty="0" smtClean="0"/>
              <a:t>r</a:t>
            </a:r>
            <a:r>
              <a:rPr lang="en-US" dirty="0" smtClean="0"/>
              <a:t>1</a:t>
            </a:r>
            <a:r>
              <a:rPr lang="en-US" baseline="30000" dirty="0" smtClean="0"/>
              <a:t>s</a:t>
            </a:r>
            <a:r>
              <a:rPr lang="en-US" dirty="0" smtClean="0"/>
              <a:t> ; </a:t>
            </a:r>
          </a:p>
          <a:p>
            <a:r>
              <a:rPr lang="en-US" dirty="0" smtClean="0"/>
              <a:t>Then we must have </a:t>
            </a:r>
            <a:r>
              <a:rPr lang="en-US" dirty="0" err="1" smtClean="0"/>
              <a:t>p+q+r</a:t>
            </a:r>
            <a:r>
              <a:rPr lang="en-US" dirty="0" smtClean="0"/>
              <a:t> = s (as we have 0</a:t>
            </a:r>
            <a:r>
              <a:rPr lang="en-US" baseline="30000" dirty="0" smtClean="0"/>
              <a:t>r</a:t>
            </a:r>
            <a:r>
              <a:rPr lang="en-US" dirty="0" smtClean="0"/>
              <a:t>1</a:t>
            </a:r>
            <a:r>
              <a:rPr lang="en-US" baseline="30000" dirty="0" smtClean="0"/>
              <a:t>r</a:t>
            </a:r>
            <a:r>
              <a:rPr lang="en-US" dirty="0" smtClean="0"/>
              <a:t> ) and q&gt;0</a:t>
            </a:r>
          </a:p>
          <a:p>
            <a:r>
              <a:rPr lang="en-US" dirty="0" smtClean="0"/>
              <a:t>Now, </a:t>
            </a:r>
            <a:r>
              <a:rPr lang="en-US" dirty="0" err="1" smtClean="0"/>
              <a:t>uv</a:t>
            </a:r>
            <a:r>
              <a:rPr lang="en-US" baseline="30000" dirty="0" err="1" smtClean="0"/>
              <a:t>k</a:t>
            </a:r>
            <a:r>
              <a:rPr lang="en-US" dirty="0" err="1" smtClean="0"/>
              <a:t>w</a:t>
            </a:r>
            <a:r>
              <a:rPr lang="en-US" dirty="0" smtClean="0"/>
              <a:t> = 0</a:t>
            </a:r>
            <a:r>
              <a:rPr lang="en-US" baseline="30000" dirty="0" smtClean="0"/>
              <a:t>p</a:t>
            </a:r>
            <a:r>
              <a:rPr lang="en-US" dirty="0" smtClean="0"/>
              <a:t>(0</a:t>
            </a:r>
            <a:r>
              <a:rPr lang="en-US" baseline="30000" dirty="0" smtClean="0"/>
              <a:t>q</a:t>
            </a:r>
            <a:r>
              <a:rPr lang="en-US" dirty="0" smtClean="0"/>
              <a:t>)</a:t>
            </a:r>
            <a:r>
              <a:rPr lang="en-US" baseline="30000" dirty="0" smtClean="0"/>
              <a:t>k</a:t>
            </a:r>
            <a:r>
              <a:rPr lang="en-US" dirty="0" smtClean="0"/>
              <a:t>0</a:t>
            </a:r>
            <a:r>
              <a:rPr lang="en-US" baseline="30000" dirty="0" smtClean="0"/>
              <a:t>r</a:t>
            </a:r>
            <a:r>
              <a:rPr lang="en-US" dirty="0" smtClean="0"/>
              <a:t>1</a:t>
            </a:r>
            <a:r>
              <a:rPr lang="en-US" baseline="30000" dirty="0" smtClean="0"/>
              <a:t>s</a:t>
            </a:r>
            <a:r>
              <a:rPr lang="en-US" dirty="0" smtClean="0"/>
              <a:t> = 0</a:t>
            </a:r>
            <a:r>
              <a:rPr lang="en-US" baseline="30000" dirty="0" smtClean="0"/>
              <a:t>p+qk+r</a:t>
            </a:r>
            <a:r>
              <a:rPr lang="en-US" dirty="0" smtClean="0"/>
              <a:t>1</a:t>
            </a:r>
            <a:r>
              <a:rPr lang="en-US" baseline="30000" dirty="0" smtClean="0"/>
              <a:t>s</a:t>
            </a:r>
            <a:r>
              <a:rPr lang="en-US" dirty="0" smtClean="0"/>
              <a:t> </a:t>
            </a:r>
          </a:p>
          <a:p>
            <a:r>
              <a:rPr lang="en-US" dirty="0" smtClean="0"/>
              <a:t>Only these strings in 0</a:t>
            </a:r>
            <a:r>
              <a:rPr lang="en-US" baseline="30000" dirty="0" smtClean="0"/>
              <a:t>p+qk+r</a:t>
            </a:r>
            <a:r>
              <a:rPr lang="en-US" dirty="0" smtClean="0"/>
              <a:t>1</a:t>
            </a:r>
            <a:r>
              <a:rPr lang="en-US" baseline="30000" dirty="0" smtClean="0"/>
              <a:t>s</a:t>
            </a:r>
            <a:r>
              <a:rPr lang="en-US" dirty="0" smtClean="0"/>
              <a:t> belongs to L for k=1 otherwise not. </a:t>
            </a:r>
          </a:p>
          <a:p>
            <a:r>
              <a:rPr lang="en-US" dirty="0" smtClean="0"/>
              <a:t>Hence we conclude that the language is not regular.  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Pumping Lemma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Case II</a:t>
            </a:r>
          </a:p>
          <a:p>
            <a:r>
              <a:rPr lang="en-US" dirty="0" smtClean="0"/>
              <a:t>Let v contains 1’s only. Then u= 0</a:t>
            </a:r>
            <a:r>
              <a:rPr lang="en-US" baseline="30000" dirty="0" smtClean="0"/>
              <a:t>p</a:t>
            </a:r>
            <a:r>
              <a:rPr lang="en-US" dirty="0" smtClean="0"/>
              <a:t>1</a:t>
            </a:r>
            <a:r>
              <a:rPr lang="en-US" baseline="30000" dirty="0" smtClean="0"/>
              <a:t>q </a:t>
            </a:r>
            <a:r>
              <a:rPr lang="en-US" dirty="0" smtClean="0"/>
              <a:t>, v = 1</a:t>
            </a:r>
            <a:r>
              <a:rPr lang="en-US" baseline="30000" dirty="0" smtClean="0"/>
              <a:t>r</a:t>
            </a:r>
            <a:r>
              <a:rPr lang="en-US" dirty="0" smtClean="0"/>
              <a:t> , w=1</a:t>
            </a:r>
            <a:r>
              <a:rPr lang="en-US" baseline="30000" dirty="0" smtClean="0"/>
              <a:t>s </a:t>
            </a:r>
          </a:p>
          <a:p>
            <a:r>
              <a:rPr lang="en-US" dirty="0" smtClean="0"/>
              <a:t>Then p= </a:t>
            </a:r>
            <a:r>
              <a:rPr lang="en-US" dirty="0" err="1" smtClean="0"/>
              <a:t>q+r+s</a:t>
            </a:r>
            <a:r>
              <a:rPr lang="en-US" dirty="0" smtClean="0"/>
              <a:t> and r&gt;0</a:t>
            </a:r>
          </a:p>
          <a:p>
            <a:r>
              <a:rPr lang="en-US" dirty="0" smtClean="0"/>
              <a:t>Now, 0</a:t>
            </a:r>
            <a:r>
              <a:rPr lang="en-US" baseline="30000" dirty="0" smtClean="0"/>
              <a:t>p</a:t>
            </a:r>
            <a:r>
              <a:rPr lang="en-US" dirty="0" smtClean="0"/>
              <a:t>1</a:t>
            </a:r>
            <a:r>
              <a:rPr lang="en-US" baseline="30000" dirty="0" smtClean="0"/>
              <a:t>q</a:t>
            </a:r>
            <a:r>
              <a:rPr lang="en-US" dirty="0" smtClean="0"/>
              <a:t>(1</a:t>
            </a:r>
            <a:r>
              <a:rPr lang="en-US" baseline="30000" dirty="0" smtClean="0"/>
              <a:t>r</a:t>
            </a:r>
            <a:r>
              <a:rPr lang="en-US" dirty="0" smtClean="0"/>
              <a:t>)</a:t>
            </a:r>
            <a:r>
              <a:rPr lang="en-US" baseline="30000" dirty="0" smtClean="0"/>
              <a:t>k</a:t>
            </a:r>
            <a:r>
              <a:rPr lang="en-US" dirty="0" smtClean="0"/>
              <a:t>1</a:t>
            </a:r>
            <a:r>
              <a:rPr lang="en-US" baseline="30000" dirty="0" smtClean="0"/>
              <a:t>s</a:t>
            </a:r>
            <a:r>
              <a:rPr lang="en-US" dirty="0" smtClean="0"/>
              <a:t> = 0</a:t>
            </a:r>
            <a:r>
              <a:rPr lang="en-US" baseline="30000" dirty="0" smtClean="0"/>
              <a:t>p</a:t>
            </a:r>
            <a:r>
              <a:rPr lang="en-US" dirty="0" smtClean="0"/>
              <a:t>1</a:t>
            </a:r>
            <a:r>
              <a:rPr lang="en-US" baseline="30000" dirty="0" smtClean="0"/>
              <a:t>q+rk+s</a:t>
            </a:r>
            <a:r>
              <a:rPr lang="en-US" dirty="0" smtClean="0"/>
              <a:t> </a:t>
            </a:r>
          </a:p>
          <a:p>
            <a:r>
              <a:rPr lang="en-US" dirty="0" smtClean="0"/>
              <a:t>Only those strings in 0</a:t>
            </a:r>
            <a:r>
              <a:rPr lang="en-US" baseline="30000" dirty="0" smtClean="0"/>
              <a:t>p</a:t>
            </a:r>
            <a:r>
              <a:rPr lang="en-US" dirty="0" smtClean="0"/>
              <a:t>1</a:t>
            </a:r>
            <a:r>
              <a:rPr lang="en-US" baseline="30000" dirty="0" smtClean="0"/>
              <a:t>q+rk+s</a:t>
            </a:r>
            <a:r>
              <a:rPr lang="en-US" dirty="0" smtClean="0"/>
              <a:t> belongs to L for k =1 otherwise not. </a:t>
            </a:r>
          </a:p>
          <a:p>
            <a:r>
              <a:rPr lang="en-US" dirty="0" smtClean="0"/>
              <a:t>Hence the language is not regular.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Pumping Lemma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Case III</a:t>
            </a:r>
          </a:p>
          <a:p>
            <a:r>
              <a:rPr lang="en-US" dirty="0" smtClean="0"/>
              <a:t>V contains 0’s and 1’s both. Then, suppose, </a:t>
            </a:r>
          </a:p>
          <a:p>
            <a:r>
              <a:rPr lang="en-US" dirty="0" smtClean="0"/>
              <a:t>u = 0</a:t>
            </a:r>
            <a:r>
              <a:rPr lang="en-US" baseline="30000" dirty="0" smtClean="0"/>
              <a:t>p</a:t>
            </a:r>
            <a:r>
              <a:rPr lang="en-US" dirty="0" smtClean="0"/>
              <a:t> , v = 0</a:t>
            </a:r>
            <a:r>
              <a:rPr lang="en-US" baseline="30000" dirty="0" smtClean="0"/>
              <a:t>q</a:t>
            </a:r>
            <a:r>
              <a:rPr lang="en-US" dirty="0" smtClean="0"/>
              <a:t>1</a:t>
            </a:r>
            <a:r>
              <a:rPr lang="en-US" baseline="30000" dirty="0" smtClean="0"/>
              <a:t>r</a:t>
            </a:r>
            <a:r>
              <a:rPr lang="en-US" dirty="0" smtClean="0"/>
              <a:t> , w = 1</a:t>
            </a:r>
            <a:r>
              <a:rPr lang="en-US" baseline="30000" dirty="0" smtClean="0"/>
              <a:t>s</a:t>
            </a:r>
            <a:r>
              <a:rPr lang="en-US" dirty="0" smtClean="0"/>
              <a:t> ; </a:t>
            </a:r>
          </a:p>
          <a:p>
            <a:r>
              <a:rPr lang="en-US" dirty="0" err="1" smtClean="0"/>
              <a:t>p+q</a:t>
            </a:r>
            <a:r>
              <a:rPr lang="en-US" dirty="0" smtClean="0"/>
              <a:t> = </a:t>
            </a:r>
            <a:r>
              <a:rPr lang="en-US" dirty="0" err="1" smtClean="0"/>
              <a:t>r+s</a:t>
            </a:r>
            <a:r>
              <a:rPr lang="en-US" dirty="0" smtClean="0"/>
              <a:t> and </a:t>
            </a:r>
            <a:r>
              <a:rPr lang="en-US" dirty="0" err="1" smtClean="0"/>
              <a:t>q+r</a:t>
            </a:r>
            <a:r>
              <a:rPr lang="en-US" dirty="0" smtClean="0"/>
              <a:t>&gt;0</a:t>
            </a:r>
          </a:p>
          <a:p>
            <a:r>
              <a:rPr lang="en-US" dirty="0" smtClean="0"/>
              <a:t>Now, </a:t>
            </a:r>
            <a:r>
              <a:rPr lang="en-US" dirty="0" err="1" smtClean="0"/>
              <a:t>uv</a:t>
            </a:r>
            <a:r>
              <a:rPr lang="en-US" baseline="30000" dirty="0" err="1" smtClean="0"/>
              <a:t>k</a:t>
            </a:r>
            <a:r>
              <a:rPr lang="en-US" dirty="0" err="1" smtClean="0"/>
              <a:t>w</a:t>
            </a:r>
            <a:r>
              <a:rPr lang="en-US" dirty="0" smtClean="0"/>
              <a:t> = 0</a:t>
            </a:r>
            <a:r>
              <a:rPr lang="en-US" baseline="30000" dirty="0" smtClean="0"/>
              <a:t>p</a:t>
            </a:r>
            <a:r>
              <a:rPr lang="en-US" dirty="0" smtClean="0"/>
              <a:t>(0</a:t>
            </a:r>
            <a:r>
              <a:rPr lang="en-US" baseline="30000" dirty="0" smtClean="0"/>
              <a:t>q</a:t>
            </a:r>
            <a:r>
              <a:rPr lang="en-US" dirty="0" smtClean="0"/>
              <a:t>1</a:t>
            </a:r>
            <a:r>
              <a:rPr lang="en-US" baseline="30000" dirty="0" smtClean="0"/>
              <a:t>r</a:t>
            </a:r>
            <a:r>
              <a:rPr lang="en-US" dirty="0" smtClean="0"/>
              <a:t>)</a:t>
            </a:r>
            <a:r>
              <a:rPr lang="en-US" baseline="30000" dirty="0" smtClean="0"/>
              <a:t>k</a:t>
            </a:r>
            <a:r>
              <a:rPr lang="en-US" dirty="0" smtClean="0"/>
              <a:t>1</a:t>
            </a:r>
            <a:r>
              <a:rPr lang="en-US" baseline="30000" dirty="0" smtClean="0"/>
              <a:t>s</a:t>
            </a:r>
            <a:r>
              <a:rPr lang="en-US" dirty="0" smtClean="0"/>
              <a:t> = 0</a:t>
            </a:r>
            <a:r>
              <a:rPr lang="en-US" baseline="30000" dirty="0" smtClean="0"/>
              <a:t>p+qk</a:t>
            </a:r>
            <a:r>
              <a:rPr lang="en-US" dirty="0" smtClean="0"/>
              <a:t>1</a:t>
            </a:r>
            <a:r>
              <a:rPr lang="en-US" baseline="30000" dirty="0" smtClean="0"/>
              <a:t>rk+s</a:t>
            </a:r>
            <a:r>
              <a:rPr lang="en-US" dirty="0" smtClean="0"/>
              <a:t> </a:t>
            </a:r>
          </a:p>
          <a:p>
            <a:r>
              <a:rPr lang="en-US" dirty="0" smtClean="0"/>
              <a:t>Only those strings in 0</a:t>
            </a:r>
            <a:r>
              <a:rPr lang="en-US" baseline="30000" dirty="0" smtClean="0"/>
              <a:t>p+qk</a:t>
            </a:r>
            <a:r>
              <a:rPr lang="en-US" dirty="0" smtClean="0"/>
              <a:t>1</a:t>
            </a:r>
            <a:r>
              <a:rPr lang="en-US" baseline="30000" dirty="0" smtClean="0"/>
              <a:t>rk+s</a:t>
            </a:r>
            <a:r>
              <a:rPr lang="en-US" dirty="0" smtClean="0"/>
              <a:t> belongs to L for k=1, otherwise not. (As it contains 0 after 1 for k&gt;1 in the string.) </a:t>
            </a:r>
          </a:p>
          <a:p>
            <a:r>
              <a:rPr lang="en-US" dirty="0" smtClean="0"/>
              <a:t>Hence the language is not regular.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Closure Properties of Regular Languages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union of two regular languages is regular</a:t>
            </a:r>
          </a:p>
          <a:p>
            <a:r>
              <a:rPr lang="en-US" dirty="0" smtClean="0"/>
              <a:t>The intersection of two regular languages is regular.</a:t>
            </a:r>
          </a:p>
          <a:p>
            <a:r>
              <a:rPr lang="en-US" dirty="0" smtClean="0"/>
              <a:t>The complement of a regular language is regular</a:t>
            </a:r>
          </a:p>
          <a:p>
            <a:r>
              <a:rPr lang="en-US" dirty="0" smtClean="0"/>
              <a:t>The difference of two regular language is regular.</a:t>
            </a:r>
          </a:p>
          <a:p>
            <a:r>
              <a:rPr lang="en-US" dirty="0" smtClean="0"/>
              <a:t>The reversal of  a regular language is regular.</a:t>
            </a:r>
          </a:p>
          <a:p>
            <a:r>
              <a:rPr lang="en-US" dirty="0" smtClean="0"/>
              <a:t>The closure (star) of a regular language is regular.</a:t>
            </a:r>
          </a:p>
          <a:p>
            <a:r>
              <a:rPr lang="en-US" dirty="0" smtClean="0"/>
              <a:t>The concatenation of a regular language is a regular.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Properties of Regular Languages over Union(U)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Theorem: If L and M are regular languages, then so is L </a:t>
            </a:r>
            <a:r>
              <a:rPr lang="en-US" b="1" dirty="0" smtClean="0">
                <a:latin typeface="+mj-lt"/>
              </a:rPr>
              <a:t>U </a:t>
            </a:r>
            <a:r>
              <a:rPr lang="en-US" b="1" dirty="0" smtClean="0"/>
              <a:t>M.</a:t>
            </a:r>
          </a:p>
          <a:p>
            <a:pPr>
              <a:buNone/>
            </a:pPr>
            <a:r>
              <a:rPr lang="en-US" b="1" dirty="0" smtClean="0"/>
              <a:t>Proof:</a:t>
            </a:r>
          </a:p>
          <a:p>
            <a:r>
              <a:rPr lang="en-US" dirty="0" smtClean="0"/>
              <a:t>Since, L and M are regular, they have regular expressions, </a:t>
            </a:r>
          </a:p>
          <a:p>
            <a:pPr lvl="1"/>
            <a:r>
              <a:rPr lang="en-US" dirty="0" smtClean="0"/>
              <a:t>Say L=L(R) and M = L(S). Then </a:t>
            </a:r>
          </a:p>
          <a:p>
            <a:pPr lvl="1"/>
            <a:r>
              <a:rPr lang="en-US" dirty="0" smtClean="0"/>
              <a:t>L </a:t>
            </a:r>
            <a:r>
              <a:rPr lang="en-US" dirty="0" smtClean="0">
                <a:latin typeface="+mj-lt"/>
              </a:rPr>
              <a:t>U</a:t>
            </a:r>
            <a:r>
              <a:rPr lang="en-US" dirty="0" smtClean="0"/>
              <a:t> M  = L(R+S) by the definition of the + operator for regular expressions.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Properties of Regular Languages over Complement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00200"/>
            <a:ext cx="7772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Minimization of Finite State Machines: Table Filling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a DFA M, that accepts a language L (M). Now, configure a DFA M’. During the course of minimization, it involves identifying the equivalent states and distinguishable states. </a:t>
            </a:r>
          </a:p>
          <a:p>
            <a:r>
              <a:rPr lang="en-US" b="1" dirty="0" smtClean="0"/>
              <a:t>Equivalent States: </a:t>
            </a:r>
            <a:r>
              <a:rPr lang="en-US" dirty="0" smtClean="0"/>
              <a:t>Two states p &amp; q are called equivalent states, denoted by p ≡ q if and only if for each input string x,                                                        (     (p, x) is a final state if and only if     (q, x) is a final state.</a:t>
            </a:r>
          </a:p>
          <a:p>
            <a:r>
              <a:rPr lang="en-US" b="1" dirty="0" smtClean="0"/>
              <a:t>Distinguishable state: </a:t>
            </a:r>
            <a:r>
              <a:rPr lang="en-US" dirty="0" smtClean="0"/>
              <a:t>Two states p &amp; q are said to be distinguishable states if (for any) there exists a string x, such that     (p, x) is a final state     (q, x) is not a final state.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5181600"/>
            <a:ext cx="2095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7850" y="5229225"/>
            <a:ext cx="2095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3933825"/>
            <a:ext cx="2095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933825"/>
            <a:ext cx="2095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Minimization of Finite State Machines: Table Filling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steps of the algorithm are; For identifying the pairs (p, q) with p ≠ q;</a:t>
            </a:r>
          </a:p>
          <a:p>
            <a:pPr lvl="1"/>
            <a:r>
              <a:rPr lang="en-US" dirty="0" smtClean="0"/>
              <a:t>List all the pairs of states for which p ≠ q. </a:t>
            </a:r>
          </a:p>
          <a:p>
            <a:pPr lvl="1"/>
            <a:r>
              <a:rPr lang="en-US" dirty="0" smtClean="0"/>
              <a:t>Make a sequence of passes through each pairs.</a:t>
            </a:r>
          </a:p>
          <a:p>
            <a:pPr lvl="1"/>
            <a:r>
              <a:rPr lang="en-US" dirty="0" smtClean="0"/>
              <a:t>On first pass, mark the pair for which exactly one element is final (F).</a:t>
            </a:r>
          </a:p>
          <a:p>
            <a:pPr lvl="1"/>
            <a:r>
              <a:rPr lang="en-US" dirty="0" smtClean="0"/>
              <a:t>On each sequence of pass, mark the pair (r, s) if for any a ε Σ, δ(r, a) = p and δ(s, a) = q and (p, q) is already marked.</a:t>
            </a:r>
          </a:p>
          <a:p>
            <a:pPr lvl="1"/>
            <a:r>
              <a:rPr lang="en-US" dirty="0" smtClean="0"/>
              <a:t>After a pass in which no new pairs are to be marked, stop </a:t>
            </a:r>
          </a:p>
          <a:p>
            <a:pPr lvl="1"/>
            <a:r>
              <a:rPr lang="en-US" dirty="0" smtClean="0"/>
              <a:t>Then marked pairs (p, q) are those for which p and q are not equivalent and unmarked pairs are those for which p ≡ q.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Minimization of Finite State Machines: Table Filling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05000"/>
            <a:ext cx="6858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Operators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Basically, there are three operators that are used to generate the languages that are regular</a:t>
            </a:r>
          </a:p>
          <a:p>
            <a:r>
              <a:rPr lang="en-US" b="1" dirty="0" smtClean="0"/>
              <a:t>Union (U / | /+): </a:t>
            </a:r>
            <a:r>
              <a:rPr lang="en-US" dirty="0" smtClean="0"/>
              <a:t>If L1 and L2 are any two regular languages then</a:t>
            </a:r>
          </a:p>
          <a:p>
            <a:pPr lvl="4">
              <a:buNone/>
            </a:pPr>
            <a:r>
              <a:rPr lang="en-US" dirty="0" smtClean="0"/>
              <a:t>L1UL2 ={s | s </a:t>
            </a:r>
            <a:r>
              <a:rPr lang="el-GR" dirty="0" smtClean="0"/>
              <a:t>ε </a:t>
            </a:r>
            <a:r>
              <a:rPr lang="en-US" dirty="0" smtClean="0"/>
              <a:t>L1, or s </a:t>
            </a:r>
            <a:r>
              <a:rPr lang="el-GR" dirty="0" smtClean="0"/>
              <a:t>ε </a:t>
            </a:r>
            <a:r>
              <a:rPr lang="en-US" dirty="0" smtClean="0"/>
              <a:t>L2 }</a:t>
            </a:r>
          </a:p>
          <a:p>
            <a:pPr lvl="1"/>
            <a:r>
              <a:rPr lang="en-US" dirty="0" smtClean="0"/>
              <a:t>For Example:</a:t>
            </a:r>
          </a:p>
          <a:p>
            <a:pPr lvl="2"/>
            <a:r>
              <a:rPr lang="en-US" dirty="0" smtClean="0"/>
              <a:t> L1 = {00, 11}, L2 = (Є, 10} then</a:t>
            </a:r>
          </a:p>
          <a:p>
            <a:pPr lvl="2"/>
            <a:r>
              <a:rPr lang="en-US" dirty="0" smtClean="0"/>
              <a:t> L1UL2 = {Є, 00, 11, 10} 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Minimization of Finite State Machines: Table Filling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Now to solve this problem first we should determine weather the pair is distinguishable or not. </a:t>
            </a:r>
            <a:r>
              <a:rPr lang="en-US" b="1" dirty="0" smtClean="0"/>
              <a:t> 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438400"/>
            <a:ext cx="45720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Minimization of Finite State Machines: Table Filling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For pair (b, a) </a:t>
            </a:r>
          </a:p>
          <a:p>
            <a:pPr lvl="1"/>
            <a:r>
              <a:rPr lang="en-US" dirty="0" smtClean="0"/>
              <a:t>(δ(b, 0 ), δ(a, 0)) = (g, h) – unmarked </a:t>
            </a:r>
          </a:p>
          <a:p>
            <a:pPr lvl="1"/>
            <a:r>
              <a:rPr lang="en-US" dirty="0" smtClean="0"/>
              <a:t>(δ(b, 1), δ(a, 1)) = (c, f) – marked </a:t>
            </a:r>
          </a:p>
          <a:p>
            <a:r>
              <a:rPr lang="en-US" b="1" dirty="0" smtClean="0"/>
              <a:t>For pair (d, a) </a:t>
            </a:r>
          </a:p>
          <a:p>
            <a:pPr lvl="1"/>
            <a:r>
              <a:rPr lang="en-US" dirty="0" smtClean="0"/>
              <a:t>(δ(d, 0), δ(a, 0)) = (c, b) – marked </a:t>
            </a:r>
          </a:p>
          <a:p>
            <a:pPr lvl="1"/>
            <a:r>
              <a:rPr lang="en-US" dirty="0" smtClean="0"/>
              <a:t>Therefore (d, a) is distinguishable. </a:t>
            </a:r>
          </a:p>
          <a:p>
            <a:r>
              <a:rPr lang="en-US" b="1" dirty="0" smtClean="0"/>
              <a:t>For pair (e, a) </a:t>
            </a:r>
          </a:p>
          <a:p>
            <a:pPr lvl="1"/>
            <a:r>
              <a:rPr lang="en-US" dirty="0" smtClean="0"/>
              <a:t>(</a:t>
            </a:r>
            <a:r>
              <a:rPr lang="el-GR" dirty="0" smtClean="0"/>
              <a:t>δ(</a:t>
            </a:r>
            <a:r>
              <a:rPr lang="en-US" dirty="0" smtClean="0"/>
              <a:t>e, 0), </a:t>
            </a:r>
            <a:r>
              <a:rPr lang="el-GR" dirty="0" smtClean="0"/>
              <a:t>δ(</a:t>
            </a:r>
            <a:r>
              <a:rPr lang="en-US" dirty="0" smtClean="0"/>
              <a:t>a, 0)) = (h, h) – unmarked.</a:t>
            </a:r>
          </a:p>
          <a:p>
            <a:pPr lvl="1"/>
            <a:r>
              <a:rPr lang="en-US" dirty="0" smtClean="0"/>
              <a:t>(</a:t>
            </a:r>
            <a:r>
              <a:rPr lang="el-GR" dirty="0" smtClean="0"/>
              <a:t>δ(</a:t>
            </a:r>
            <a:r>
              <a:rPr lang="en-US" dirty="0" smtClean="0"/>
              <a:t>e, 1), </a:t>
            </a:r>
            <a:r>
              <a:rPr lang="el-GR" dirty="0" smtClean="0"/>
              <a:t>δ(</a:t>
            </a:r>
            <a:r>
              <a:rPr lang="en-US" dirty="0" smtClean="0"/>
              <a:t>a, 1)) = (f, f) –unmarked.</a:t>
            </a:r>
          </a:p>
          <a:p>
            <a:pPr lvl="1"/>
            <a:r>
              <a:rPr lang="en-US" dirty="0" smtClean="0"/>
              <a:t>[(e, a) is not distinguishable)]</a:t>
            </a:r>
          </a:p>
          <a:p>
            <a:pPr lvl="7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Minimization of Finite State Machines: Table Filling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For pair (g, a) </a:t>
            </a:r>
          </a:p>
          <a:p>
            <a:pPr lvl="1"/>
            <a:r>
              <a:rPr lang="en-US" dirty="0" smtClean="0"/>
              <a:t>(δ(g, 0), δ( a, 0)) = (a, g) – unmarked. </a:t>
            </a:r>
          </a:p>
          <a:p>
            <a:pPr lvl="1"/>
            <a:r>
              <a:rPr lang="en-US" dirty="0" smtClean="0"/>
              <a:t>(δ(g, 1), δ(a, 1)) = (e, f) – unmarked</a:t>
            </a:r>
          </a:p>
          <a:p>
            <a:r>
              <a:rPr lang="en-US" b="1" dirty="0" smtClean="0"/>
              <a:t>For pair (h, a) </a:t>
            </a:r>
          </a:p>
          <a:p>
            <a:pPr lvl="1"/>
            <a:r>
              <a:rPr lang="en-US" dirty="0" smtClean="0"/>
              <a:t>(δ(h, 0), δ(a, 0)) = (g, h) –unmarked </a:t>
            </a:r>
          </a:p>
          <a:p>
            <a:pPr lvl="1"/>
            <a:r>
              <a:rPr lang="en-US" dirty="0" smtClean="0"/>
              <a:t>(δ(h, 1), δ(a 1) = (c, f) – marked </a:t>
            </a:r>
          </a:p>
          <a:p>
            <a:pPr lvl="1"/>
            <a:r>
              <a:rPr lang="en-US" dirty="0" smtClean="0"/>
              <a:t>Therefore (h, a) is distinguishable. </a:t>
            </a:r>
          </a:p>
          <a:p>
            <a:r>
              <a:rPr lang="en-US" b="1" dirty="0" smtClean="0"/>
              <a:t>For pair (d, b) </a:t>
            </a:r>
          </a:p>
          <a:p>
            <a:pPr lvl="1"/>
            <a:r>
              <a:rPr lang="en-US" dirty="0" smtClean="0"/>
              <a:t>(δ(d, 0), δ(b,0)) = (c, g) – marked</a:t>
            </a:r>
          </a:p>
          <a:p>
            <a:pPr lvl="1"/>
            <a:r>
              <a:rPr lang="en-US" dirty="0" smtClean="0"/>
              <a:t>Therefore (d, b) is distinguishable.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Minimization of Finite State Machines: Table Filling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For pair (e, b) </a:t>
            </a:r>
          </a:p>
          <a:p>
            <a:pPr lvl="1"/>
            <a:r>
              <a:rPr lang="en-US" dirty="0" smtClean="0"/>
              <a:t>(</a:t>
            </a:r>
            <a:r>
              <a:rPr lang="el-GR" dirty="0" smtClean="0"/>
              <a:t>δ(</a:t>
            </a:r>
            <a:r>
              <a:rPr lang="en-US" dirty="0" smtClean="0"/>
              <a:t>e, 0), </a:t>
            </a:r>
            <a:r>
              <a:rPr lang="el-GR" dirty="0" smtClean="0"/>
              <a:t>δ(</a:t>
            </a:r>
            <a:r>
              <a:rPr lang="en-US" dirty="0" smtClean="0"/>
              <a:t>b,0)) = (h, g) –unmarked </a:t>
            </a:r>
          </a:p>
          <a:p>
            <a:pPr lvl="1"/>
            <a:r>
              <a:rPr lang="en-US" dirty="0" smtClean="0"/>
              <a:t>(</a:t>
            </a:r>
            <a:r>
              <a:rPr lang="el-GR" dirty="0" smtClean="0"/>
              <a:t>δ(</a:t>
            </a:r>
            <a:r>
              <a:rPr lang="en-US" dirty="0" smtClean="0"/>
              <a:t>e, 1), </a:t>
            </a:r>
            <a:r>
              <a:rPr lang="el-GR" dirty="0" smtClean="0"/>
              <a:t>δ(</a:t>
            </a:r>
            <a:r>
              <a:rPr lang="en-US" dirty="0" smtClean="0"/>
              <a:t>b,1) = (f, c) – marked.</a:t>
            </a:r>
          </a:p>
          <a:p>
            <a:r>
              <a:rPr lang="en-US" b="1" dirty="0" smtClean="0"/>
              <a:t>For pair (f, b) </a:t>
            </a:r>
          </a:p>
          <a:p>
            <a:pPr lvl="1"/>
            <a:r>
              <a:rPr lang="en-US" dirty="0" smtClean="0"/>
              <a:t>(</a:t>
            </a:r>
            <a:r>
              <a:rPr lang="el-GR" dirty="0" smtClean="0"/>
              <a:t>δ(</a:t>
            </a:r>
            <a:r>
              <a:rPr lang="en-US" dirty="0" smtClean="0"/>
              <a:t>f, 0), </a:t>
            </a:r>
            <a:r>
              <a:rPr lang="el-GR" dirty="0" smtClean="0"/>
              <a:t>δ(</a:t>
            </a:r>
            <a:r>
              <a:rPr lang="en-US" dirty="0" smtClean="0"/>
              <a:t>b,0)) = (c, g) – marked</a:t>
            </a:r>
          </a:p>
          <a:p>
            <a:r>
              <a:rPr lang="en-US" b="1" dirty="0" smtClean="0"/>
              <a:t>For pair (g, b) </a:t>
            </a:r>
          </a:p>
          <a:p>
            <a:pPr lvl="1"/>
            <a:r>
              <a:rPr lang="en-US" dirty="0" smtClean="0"/>
              <a:t>(</a:t>
            </a:r>
            <a:r>
              <a:rPr lang="el-GR" dirty="0" smtClean="0"/>
              <a:t>δ(</a:t>
            </a:r>
            <a:r>
              <a:rPr lang="en-US" dirty="0" smtClean="0"/>
              <a:t>g, 0), </a:t>
            </a:r>
            <a:r>
              <a:rPr lang="el-GR" dirty="0" smtClean="0"/>
              <a:t>δ(</a:t>
            </a:r>
            <a:r>
              <a:rPr lang="en-US" dirty="0" smtClean="0"/>
              <a:t>b, 0)) = (g, g) – unmarked </a:t>
            </a:r>
          </a:p>
          <a:p>
            <a:pPr lvl="1"/>
            <a:r>
              <a:rPr lang="en-US" dirty="0" smtClean="0"/>
              <a:t>(</a:t>
            </a:r>
            <a:r>
              <a:rPr lang="el-GR" dirty="0" smtClean="0"/>
              <a:t>δ(</a:t>
            </a:r>
            <a:r>
              <a:rPr lang="en-US" dirty="0" smtClean="0"/>
              <a:t>h, 1), </a:t>
            </a:r>
            <a:r>
              <a:rPr lang="el-GR" dirty="0" smtClean="0"/>
              <a:t>δ(</a:t>
            </a:r>
            <a:r>
              <a:rPr lang="en-US" dirty="0" smtClean="0"/>
              <a:t>b, 1)) = (e, c) – marked</a:t>
            </a:r>
          </a:p>
          <a:p>
            <a:r>
              <a:rPr lang="nb-NO" b="1" dirty="0" smtClean="0"/>
              <a:t>For pair (h, b) </a:t>
            </a:r>
          </a:p>
          <a:p>
            <a:pPr lvl="1"/>
            <a:r>
              <a:rPr lang="nb-NO" dirty="0" smtClean="0"/>
              <a:t>(δ(h, 0), δ(b, 0)) = (g, g) – unmarked </a:t>
            </a:r>
          </a:p>
          <a:p>
            <a:pPr lvl="1"/>
            <a:r>
              <a:rPr lang="nb-NO" dirty="0" smtClean="0"/>
              <a:t>(δ(h,1), δ(b,1)) = (c, c) - unmarked.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Minimization of Finite State Machines: Table Filling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1" dirty="0" smtClean="0"/>
              <a:t>For pair (e, d) </a:t>
            </a:r>
          </a:p>
          <a:p>
            <a:pPr lvl="1"/>
            <a:r>
              <a:rPr lang="pt-BR" dirty="0" smtClean="0"/>
              <a:t>(δ(e, 0), δ(d, 0)) = (h, c) – marked </a:t>
            </a:r>
          </a:p>
          <a:p>
            <a:pPr lvl="1"/>
            <a:r>
              <a:rPr lang="pt-BR" dirty="0" smtClean="0"/>
              <a:t>(e, d) is distinguishable. </a:t>
            </a:r>
          </a:p>
          <a:p>
            <a:r>
              <a:rPr lang="en-US" b="1" dirty="0" smtClean="0"/>
              <a:t>For pair (f, d) </a:t>
            </a:r>
          </a:p>
          <a:p>
            <a:pPr lvl="1"/>
            <a:r>
              <a:rPr lang="en-US" dirty="0" smtClean="0"/>
              <a:t>(</a:t>
            </a:r>
            <a:r>
              <a:rPr lang="el-GR" dirty="0" smtClean="0"/>
              <a:t>δ(</a:t>
            </a:r>
            <a:r>
              <a:rPr lang="en-US" dirty="0" smtClean="0"/>
              <a:t>f, 0), </a:t>
            </a:r>
            <a:r>
              <a:rPr lang="el-GR" dirty="0" smtClean="0"/>
              <a:t>δ(</a:t>
            </a:r>
            <a:r>
              <a:rPr lang="en-US" dirty="0" smtClean="0"/>
              <a:t>d, 0)) = (c, c) – unmarked </a:t>
            </a:r>
          </a:p>
          <a:p>
            <a:pPr lvl="1"/>
            <a:r>
              <a:rPr lang="en-US" dirty="0" smtClean="0"/>
              <a:t>(</a:t>
            </a:r>
            <a:r>
              <a:rPr lang="el-GR" dirty="0" smtClean="0"/>
              <a:t>δ(</a:t>
            </a:r>
            <a:r>
              <a:rPr lang="en-US" dirty="0" smtClean="0"/>
              <a:t>f,1), </a:t>
            </a:r>
            <a:r>
              <a:rPr lang="el-GR" dirty="0" smtClean="0"/>
              <a:t>δ(</a:t>
            </a:r>
            <a:r>
              <a:rPr lang="en-US" dirty="0" smtClean="0"/>
              <a:t>f,1)) = (g, g) - unmarked.</a:t>
            </a:r>
          </a:p>
          <a:p>
            <a:r>
              <a:rPr lang="en-US" b="1" dirty="0" smtClean="0"/>
              <a:t>For pair (g, d) </a:t>
            </a:r>
          </a:p>
          <a:p>
            <a:pPr lvl="1"/>
            <a:r>
              <a:rPr lang="en-US" dirty="0" smtClean="0"/>
              <a:t>(</a:t>
            </a:r>
            <a:r>
              <a:rPr lang="el-GR" dirty="0" smtClean="0"/>
              <a:t>δ(</a:t>
            </a:r>
            <a:r>
              <a:rPr lang="en-US" dirty="0" smtClean="0"/>
              <a:t>g, 0), </a:t>
            </a:r>
            <a:r>
              <a:rPr lang="el-GR" dirty="0" smtClean="0"/>
              <a:t>δ(</a:t>
            </a:r>
            <a:r>
              <a:rPr lang="en-US" dirty="0" smtClean="0"/>
              <a:t>d, 0)) = (g, c) – marked</a:t>
            </a:r>
          </a:p>
          <a:p>
            <a:r>
              <a:rPr lang="pt-BR" b="1" dirty="0" smtClean="0"/>
              <a:t>For pair (h, d) </a:t>
            </a:r>
          </a:p>
          <a:p>
            <a:pPr lvl="1"/>
            <a:r>
              <a:rPr lang="pt-BR" dirty="0" smtClean="0"/>
              <a:t>(δ(h, 0), δ(d, 0)) = (g, c) – marked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Minimization of Finite State Machines: Table Filling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1" dirty="0" smtClean="0"/>
              <a:t>For pair (f, e)</a:t>
            </a:r>
          </a:p>
          <a:p>
            <a:pPr lvl="1"/>
            <a:r>
              <a:rPr lang="pt-BR" dirty="0" smtClean="0"/>
              <a:t>(δ(f, 0), δ(e, 0)) = (c, h) – marked</a:t>
            </a:r>
          </a:p>
          <a:p>
            <a:r>
              <a:rPr lang="pt-BR" b="1" dirty="0" smtClean="0"/>
              <a:t>For pair (g, e)</a:t>
            </a:r>
          </a:p>
          <a:p>
            <a:pPr lvl="1"/>
            <a:r>
              <a:rPr lang="pt-BR" dirty="0" smtClean="0"/>
              <a:t>(δ(g, 0), δ(e, 0)) = (g, h) – unmarked</a:t>
            </a:r>
          </a:p>
          <a:p>
            <a:pPr lvl="1"/>
            <a:r>
              <a:rPr lang="pt-BR" dirty="0" smtClean="0"/>
              <a:t>(δ(g,1), δ(e,1)) = (e, f) -marked. </a:t>
            </a:r>
          </a:p>
          <a:p>
            <a:r>
              <a:rPr lang="pt-BR" b="1" dirty="0" smtClean="0"/>
              <a:t>For pair (h, e) </a:t>
            </a:r>
          </a:p>
          <a:p>
            <a:pPr lvl="1"/>
            <a:r>
              <a:rPr lang="pt-BR" dirty="0" smtClean="0"/>
              <a:t>(δ(h, 0), δ(e, 0)) = (g, h) – unmarked </a:t>
            </a:r>
          </a:p>
          <a:p>
            <a:pPr lvl="1"/>
            <a:r>
              <a:rPr lang="pt-BR" dirty="0" smtClean="0"/>
              <a:t>(δ(h,1), δ(e,1)) = (c, f) -marked. </a:t>
            </a:r>
          </a:p>
          <a:p>
            <a:r>
              <a:rPr lang="en-US" b="1" dirty="0" smtClean="0"/>
              <a:t>For pair (g, f) </a:t>
            </a:r>
          </a:p>
          <a:p>
            <a:pPr lvl="1"/>
            <a:r>
              <a:rPr lang="en-US" dirty="0" smtClean="0"/>
              <a:t>(</a:t>
            </a:r>
            <a:r>
              <a:rPr lang="el-GR" dirty="0" smtClean="0"/>
              <a:t>δ(</a:t>
            </a:r>
            <a:r>
              <a:rPr lang="en-US" dirty="0" smtClean="0"/>
              <a:t>g, 0), </a:t>
            </a:r>
            <a:r>
              <a:rPr lang="el-GR" dirty="0" smtClean="0"/>
              <a:t>δ(</a:t>
            </a:r>
            <a:r>
              <a:rPr lang="en-US" dirty="0" smtClean="0"/>
              <a:t>f, 0)) = (g, c) – marked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Minimization of Finite State Machines: Table Filling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For pair (h, f) </a:t>
            </a:r>
          </a:p>
          <a:p>
            <a:pPr lvl="1"/>
            <a:r>
              <a:rPr lang="en-US" dirty="0" smtClean="0"/>
              <a:t>(δ(h, 0), δ(f, 0)) = (g, c) – marked</a:t>
            </a:r>
          </a:p>
          <a:p>
            <a:r>
              <a:rPr lang="en-US" b="1" dirty="0" smtClean="0"/>
              <a:t>For pair (h, g) </a:t>
            </a:r>
          </a:p>
          <a:p>
            <a:pPr lvl="1"/>
            <a:r>
              <a:rPr lang="en-US" dirty="0" smtClean="0"/>
              <a:t>(</a:t>
            </a:r>
            <a:r>
              <a:rPr lang="el-GR" dirty="0" smtClean="0"/>
              <a:t>δ(</a:t>
            </a:r>
            <a:r>
              <a:rPr lang="en-US" dirty="0" smtClean="0"/>
              <a:t>h, 0), </a:t>
            </a:r>
            <a:r>
              <a:rPr lang="el-GR" dirty="0" smtClean="0"/>
              <a:t>δ(</a:t>
            </a:r>
            <a:r>
              <a:rPr lang="en-US" dirty="0" smtClean="0"/>
              <a:t>g, 0)) = (g, g) – unmarked </a:t>
            </a:r>
          </a:p>
          <a:p>
            <a:pPr lvl="1"/>
            <a:r>
              <a:rPr lang="en-US" dirty="0" smtClean="0"/>
              <a:t>(</a:t>
            </a:r>
            <a:r>
              <a:rPr lang="el-GR" dirty="0" smtClean="0"/>
              <a:t>δ(</a:t>
            </a:r>
            <a:r>
              <a:rPr lang="en-US" dirty="0" smtClean="0"/>
              <a:t>h,1), </a:t>
            </a:r>
            <a:r>
              <a:rPr lang="el-GR" dirty="0" smtClean="0"/>
              <a:t>δ(</a:t>
            </a:r>
            <a:r>
              <a:rPr lang="en-US" dirty="0" smtClean="0"/>
              <a:t>g,1)) = (c, e) -marked.</a:t>
            </a:r>
          </a:p>
          <a:p>
            <a:r>
              <a:rPr lang="en-US" dirty="0" smtClean="0"/>
              <a:t>Thus (a, e), (b, h) and (d, f) are equivalent pairs of states.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Minimization of Finite State Machines: Table Filling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Hence the minimized DFA is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133600"/>
            <a:ext cx="6477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Operators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Concatenation (.):</a:t>
            </a:r>
          </a:p>
          <a:p>
            <a:pPr lvl="1"/>
            <a:r>
              <a:rPr lang="en-US" dirty="0" smtClean="0"/>
              <a:t>If L1 and L2 are any two regular languages then, </a:t>
            </a:r>
          </a:p>
          <a:p>
            <a:pPr lvl="1">
              <a:buNone/>
            </a:pPr>
            <a:r>
              <a:rPr lang="en-US" dirty="0" smtClean="0"/>
              <a:t>		L1.L2 = {l1.l2|l1 ε L1 and l2 ε L2}</a:t>
            </a:r>
          </a:p>
          <a:p>
            <a:pPr lvl="1"/>
            <a:r>
              <a:rPr lang="en-US" dirty="0" smtClean="0"/>
              <a:t>For examples:</a:t>
            </a:r>
          </a:p>
          <a:p>
            <a:pPr lvl="2"/>
            <a:r>
              <a:rPr lang="en-US" dirty="0" smtClean="0"/>
              <a:t>L1 = {00, 11} and L2 = {</a:t>
            </a:r>
            <a:r>
              <a:rPr lang="az-Cyrl-AZ" dirty="0" smtClean="0"/>
              <a:t>Є, 10} </a:t>
            </a:r>
            <a:r>
              <a:rPr lang="en-US" dirty="0" smtClean="0"/>
              <a:t> then</a:t>
            </a:r>
          </a:p>
          <a:p>
            <a:pPr lvl="2"/>
            <a:r>
              <a:rPr lang="en-US" dirty="0" smtClean="0"/>
              <a:t>L1.L2={00,11,0010,1110} </a:t>
            </a:r>
          </a:p>
          <a:p>
            <a:pPr lvl="2"/>
            <a:r>
              <a:rPr lang="en-US" dirty="0" smtClean="0"/>
              <a:t>L2.L1={1000,1011,00,11}</a:t>
            </a:r>
          </a:p>
          <a:p>
            <a:pPr lvl="2"/>
            <a:r>
              <a:rPr lang="en-US" dirty="0" smtClean="0"/>
              <a:t>So L1.L2 !=L2.L1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Operators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Kleen</a:t>
            </a:r>
            <a:r>
              <a:rPr lang="en-US" b="1" dirty="0" smtClean="0"/>
              <a:t> Closure (*):</a:t>
            </a:r>
          </a:p>
          <a:p>
            <a:pPr lvl="1"/>
            <a:r>
              <a:rPr lang="en-US" dirty="0" smtClean="0"/>
              <a:t>If L is any regular Language then, </a:t>
            </a:r>
          </a:p>
          <a:p>
            <a:pPr lvl="1">
              <a:buNone/>
            </a:pPr>
            <a:r>
              <a:rPr lang="en-US" dirty="0" smtClean="0"/>
              <a:t>		L* = Li =L0 UL1UL2U………….</a:t>
            </a:r>
          </a:p>
          <a:p>
            <a:pPr>
              <a:buNone/>
            </a:pPr>
            <a:r>
              <a:rPr lang="en-US" b="1" u="sng" dirty="0" smtClean="0"/>
              <a:t>Precedence of regular operator:</a:t>
            </a:r>
          </a:p>
          <a:p>
            <a:r>
              <a:rPr lang="en-US" dirty="0" smtClean="0"/>
              <a:t>The star operator is of highest precedence. </a:t>
            </a:r>
            <a:r>
              <a:rPr lang="en-US" dirty="0" err="1" smtClean="0"/>
              <a:t>i.e</a:t>
            </a:r>
            <a:r>
              <a:rPr lang="en-US" dirty="0" smtClean="0"/>
              <a:t> it applies to its left well formed RE.</a:t>
            </a:r>
          </a:p>
          <a:p>
            <a:r>
              <a:rPr lang="en-US" dirty="0" smtClean="0"/>
              <a:t>Next precedence is taken by concatenation operator. </a:t>
            </a:r>
          </a:p>
          <a:p>
            <a:r>
              <a:rPr lang="en-US" dirty="0" smtClean="0"/>
              <a:t>Finally, unions are taken</a:t>
            </a:r>
            <a:endParaRPr lang="en-US" b="1" u="sng" dirty="0" smtClean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Languages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 Σ be an alphabet, the class of regular language over Σ is defined inductively as:</a:t>
            </a:r>
          </a:p>
          <a:p>
            <a:pPr lvl="1"/>
            <a:r>
              <a:rPr lang="en-US" dirty="0" smtClean="0"/>
              <a:t>Φ is a regular language representing empty language</a:t>
            </a:r>
          </a:p>
          <a:p>
            <a:pPr lvl="1"/>
            <a:r>
              <a:rPr lang="en-US" dirty="0" smtClean="0"/>
              <a:t>{Є} is a regular language representing language of empty strings.</a:t>
            </a:r>
          </a:p>
          <a:p>
            <a:pPr lvl="1"/>
            <a:r>
              <a:rPr lang="en-US" dirty="0" smtClean="0"/>
              <a:t>For each a ε Σ, {a} is a regular language. </a:t>
            </a:r>
          </a:p>
          <a:p>
            <a:pPr lvl="1"/>
            <a:r>
              <a:rPr lang="en-US" dirty="0" smtClean="0"/>
              <a:t>If L1, L2…………. </a:t>
            </a:r>
            <a:r>
              <a:rPr lang="en-US" dirty="0" err="1" smtClean="0"/>
              <a:t>Ln</a:t>
            </a:r>
            <a:r>
              <a:rPr lang="en-US" dirty="0" smtClean="0"/>
              <a:t> is regular languages, then so is L1U L2U………..</a:t>
            </a:r>
            <a:r>
              <a:rPr lang="en-US" dirty="0" err="1" smtClean="0"/>
              <a:t>ULn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LI,L2,L3,…………..</a:t>
            </a:r>
            <a:r>
              <a:rPr lang="en-US" dirty="0" err="1" smtClean="0"/>
              <a:t>Ln</a:t>
            </a:r>
            <a:r>
              <a:rPr lang="en-US" dirty="0" smtClean="0"/>
              <a:t> are regular languages, then so is L1.L2.L3………</a:t>
            </a:r>
            <a:r>
              <a:rPr lang="en-US" dirty="0" err="1" smtClean="0"/>
              <a:t>Ln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If L is a regular language, then so is L*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Regular Languages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C878-2DF8-4585-89A3-2C5A6DD818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Validation: </a:t>
            </a:r>
          </a:p>
          <a:p>
            <a:pPr lvl="1"/>
            <a:r>
              <a:rPr lang="en-US" dirty="0" smtClean="0"/>
              <a:t>Determining that a string complies with a set of formatting constraints. Like email address validation, password validation etc. </a:t>
            </a:r>
          </a:p>
          <a:p>
            <a:r>
              <a:rPr lang="en-US" b="1" dirty="0" smtClean="0"/>
              <a:t>Search and Selection:</a:t>
            </a:r>
          </a:p>
          <a:p>
            <a:pPr lvl="1"/>
            <a:r>
              <a:rPr lang="en-US" dirty="0" smtClean="0"/>
              <a:t>Identifying a subset of items from a larger set on the basis of a pattern match.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Tokenization: </a:t>
            </a:r>
          </a:p>
          <a:p>
            <a:pPr lvl="1"/>
            <a:r>
              <a:rPr lang="en-US" dirty="0" smtClean="0"/>
              <a:t>Converting a sequence of characters into words, tokens (like keywords, identifiers) for later interpretation.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880</TotalTime>
  <Words>4282</Words>
  <Application>Microsoft Office PowerPoint</Application>
  <PresentationFormat>On-screen Show (4:3)</PresentationFormat>
  <Paragraphs>452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Equity</vt:lpstr>
      <vt:lpstr>Unit III Regular Expressions</vt:lpstr>
      <vt:lpstr>Regular Expressions</vt:lpstr>
      <vt:lpstr>Regular Expressions</vt:lpstr>
      <vt:lpstr>Regular Expressions</vt:lpstr>
      <vt:lpstr>Regular Operators</vt:lpstr>
      <vt:lpstr>Regular Operators</vt:lpstr>
      <vt:lpstr>Regular Operators</vt:lpstr>
      <vt:lpstr>Regular Languages </vt:lpstr>
      <vt:lpstr>Applications of Regular Languages </vt:lpstr>
      <vt:lpstr>Algebraic Rules for Regular Expressions </vt:lpstr>
      <vt:lpstr>Algebraic Rules for Regular Expressions </vt:lpstr>
      <vt:lpstr>Algebraic Rules for Regular Expressions </vt:lpstr>
      <vt:lpstr>Algebraic Rules for Regular Expressions </vt:lpstr>
      <vt:lpstr>Regular Expressions Examples </vt:lpstr>
      <vt:lpstr>Regular Expressions Examples </vt:lpstr>
      <vt:lpstr>Finite Automata and Regular expression</vt:lpstr>
      <vt:lpstr>Reduction of Regular Expression to ε – NFA</vt:lpstr>
      <vt:lpstr>Reduction of Regular Expression to ε – NFA</vt:lpstr>
      <vt:lpstr>Reduction of Regular Expression to ε – NFA</vt:lpstr>
      <vt:lpstr>Reduction of Regular Expression to ε – NFA</vt:lpstr>
      <vt:lpstr>Reduction of Regular Expression to ε – NFA</vt:lpstr>
      <vt:lpstr>Reduction of Regular Expression to ε – NFA</vt:lpstr>
      <vt:lpstr>Examples (Conversion from RE to Є-NFA) </vt:lpstr>
      <vt:lpstr>Examples (Conversion from RE to Є-NFA) </vt:lpstr>
      <vt:lpstr>Equivalence of Regular Expression and Finite Automata</vt:lpstr>
      <vt:lpstr>Conversion of DFA to Regular Expression</vt:lpstr>
      <vt:lpstr>Conversion of DFA to Regular Expression</vt:lpstr>
      <vt:lpstr>Conversion of DFA to Regular Expression</vt:lpstr>
      <vt:lpstr>Conversion of DFA to Regular Expression</vt:lpstr>
      <vt:lpstr>Conversion of DFA to Regular Expression</vt:lpstr>
      <vt:lpstr>Conversion of DFA to Regular Expression</vt:lpstr>
      <vt:lpstr>Excercises</vt:lpstr>
      <vt:lpstr>Representation of Languages</vt:lpstr>
      <vt:lpstr>Properties of Regular Languages</vt:lpstr>
      <vt:lpstr>Pumping Lemma</vt:lpstr>
      <vt:lpstr>Pumping Lemma</vt:lpstr>
      <vt:lpstr>Pumping Lemma</vt:lpstr>
      <vt:lpstr>Pumping Lemma</vt:lpstr>
      <vt:lpstr>Pumping Lemma</vt:lpstr>
      <vt:lpstr>Application of Pumping Lemma</vt:lpstr>
      <vt:lpstr>Application of Pumping Lemma</vt:lpstr>
      <vt:lpstr>Application of Pumping Lemma</vt:lpstr>
      <vt:lpstr>Application of Pumping Lemma</vt:lpstr>
      <vt:lpstr>Closure Properties of Regular Languages</vt:lpstr>
      <vt:lpstr>Properties of Regular Languages over Union(U)</vt:lpstr>
      <vt:lpstr>Properties of Regular Languages over Complement</vt:lpstr>
      <vt:lpstr>Minimization of Finite State Machines: Table Filling Algorithm</vt:lpstr>
      <vt:lpstr>Minimization of Finite State Machines: Table Filling Algorithm</vt:lpstr>
      <vt:lpstr>Minimization of Finite State Machines: Table Filling Algorithm</vt:lpstr>
      <vt:lpstr>Minimization of Finite State Machines: Table Filling Algorithm</vt:lpstr>
      <vt:lpstr>Minimization of Finite State Machines: Table Filling Algorithm</vt:lpstr>
      <vt:lpstr>Minimization of Finite State Machines: Table Filling Algorithm</vt:lpstr>
      <vt:lpstr>Minimization of Finite State Machines: Table Filling Algorithm</vt:lpstr>
      <vt:lpstr>Minimization of Finite State Machines: Table Filling Algorithm</vt:lpstr>
      <vt:lpstr>Minimization of Finite State Machines: Table Filling Algorithm</vt:lpstr>
      <vt:lpstr>Minimization of Finite State Machines: Table Filling Algorithm</vt:lpstr>
      <vt:lpstr>Minimization of Finite State Machines: Table Filling Algorithm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III Regular Expressions</dc:title>
  <dc:creator>ghanashyam b.k.</dc:creator>
  <cp:lastModifiedBy>ghanashyam b.k.</cp:lastModifiedBy>
  <cp:revision>100</cp:revision>
  <dcterms:created xsi:type="dcterms:W3CDTF">2022-04-08T16:08:49Z</dcterms:created>
  <dcterms:modified xsi:type="dcterms:W3CDTF">2022-05-19T12:39:39Z</dcterms:modified>
</cp:coreProperties>
</file>