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7" r:id="rId13"/>
    <p:sldId id="268" r:id="rId14"/>
    <p:sldId id="266" r:id="rId15"/>
    <p:sldId id="270" r:id="rId16"/>
    <p:sldId id="272" r:id="rId17"/>
    <p:sldId id="273" r:id="rId18"/>
    <p:sldId id="271" r:id="rId19"/>
    <p:sldId id="274" r:id="rId20"/>
    <p:sldId id="275" r:id="rId21"/>
    <p:sldId id="276" r:id="rId22"/>
    <p:sldId id="277" r:id="rId23"/>
    <p:sldId id="278" r:id="rId24"/>
    <p:sldId id="279" r:id="rId25"/>
    <p:sldId id="280" r:id="rId26"/>
    <p:sldId id="287" r:id="rId27"/>
    <p:sldId id="281" r:id="rId28"/>
    <p:sldId id="284" r:id="rId29"/>
    <p:sldId id="285" r:id="rId30"/>
    <p:sldId id="286" r:id="rId31"/>
    <p:sldId id="282" r:id="rId32"/>
    <p:sldId id="283" r:id="rId33"/>
    <p:sldId id="288" r:id="rId34"/>
    <p:sldId id="289" r:id="rId35"/>
    <p:sldId id="290" r:id="rId36"/>
    <p:sldId id="294" r:id="rId37"/>
    <p:sldId id="291" r:id="rId38"/>
    <p:sldId id="292" r:id="rId39"/>
    <p:sldId id="293" r:id="rId40"/>
    <p:sldId id="295" r:id="rId41"/>
    <p:sldId id="296" r:id="rId42"/>
    <p:sldId id="298" r:id="rId43"/>
    <p:sldId id="297" r:id="rId44"/>
    <p:sldId id="305" r:id="rId45"/>
    <p:sldId id="299" r:id="rId46"/>
    <p:sldId id="301" r:id="rId47"/>
    <p:sldId id="302" r:id="rId48"/>
    <p:sldId id="303" r:id="rId49"/>
    <p:sldId id="304"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2" r:id="rId66"/>
    <p:sldId id="323" r:id="rId67"/>
    <p:sldId id="324" r:id="rId68"/>
    <p:sldId id="325" r:id="rId69"/>
    <p:sldId id="326" r:id="rId70"/>
    <p:sldId id="327" r:id="rId71"/>
    <p:sldId id="328" r:id="rId72"/>
    <p:sldId id="330" r:id="rId73"/>
    <p:sldId id="355" r:id="rId74"/>
    <p:sldId id="338" r:id="rId75"/>
    <p:sldId id="341" r:id="rId76"/>
    <p:sldId id="339" r:id="rId77"/>
    <p:sldId id="340" r:id="rId78"/>
    <p:sldId id="356" r:id="rId79"/>
    <p:sldId id="342" r:id="rId80"/>
    <p:sldId id="357" r:id="rId81"/>
    <p:sldId id="358" r:id="rId82"/>
    <p:sldId id="359" r:id="rId83"/>
    <p:sldId id="360" r:id="rId84"/>
    <p:sldId id="361" r:id="rId85"/>
    <p:sldId id="362" r:id="rId86"/>
    <p:sldId id="364" r:id="rId87"/>
    <p:sldId id="363" r:id="rId88"/>
    <p:sldId id="329" r:id="rId89"/>
    <p:sldId id="331" r:id="rId90"/>
    <p:sldId id="334" r:id="rId91"/>
    <p:sldId id="335" r:id="rId92"/>
    <p:sldId id="336" r:id="rId93"/>
    <p:sldId id="337" r:id="rId94"/>
    <p:sldId id="343" r:id="rId95"/>
    <p:sldId id="344" r:id="rId96"/>
    <p:sldId id="345" r:id="rId97"/>
    <p:sldId id="346" r:id="rId98"/>
    <p:sldId id="354" r:id="rId99"/>
    <p:sldId id="349" r:id="rId100"/>
    <p:sldId id="350" r:id="rId101"/>
    <p:sldId id="348" r:id="rId102"/>
    <p:sldId id="351" r:id="rId103"/>
    <p:sldId id="352" r:id="rId104"/>
    <p:sldId id="353" r:id="rId105"/>
    <p:sldId id="347"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435" autoAdjust="0"/>
    <p:restoredTop sz="94660"/>
  </p:normalViewPr>
  <p:slideViewPr>
    <p:cSldViewPr snapToGrid="0">
      <p:cViewPr varScale="1">
        <p:scale>
          <a:sx n="85" d="100"/>
          <a:sy n="85" d="100"/>
        </p:scale>
        <p:origin x="-69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5AC22B-2535-42C6-A160-B315E9BF8481}"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66BF0-F638-4391-8458-1E15EB4CB06A}" type="slidenum">
              <a:rPr lang="en-US" smtClean="0"/>
              <a:pPr/>
              <a:t>‹#›</a:t>
            </a:fld>
            <a:endParaRPr lang="en-US"/>
          </a:p>
        </p:txBody>
      </p:sp>
    </p:spTree>
    <p:extLst>
      <p:ext uri="{BB962C8B-B14F-4D97-AF65-F5344CB8AC3E}">
        <p14:creationId xmlns:p14="http://schemas.microsoft.com/office/powerpoint/2010/main" xmlns="" val="962048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5AC22B-2535-42C6-A160-B315E9BF8481}"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66BF0-F638-4391-8458-1E15EB4CB06A}" type="slidenum">
              <a:rPr lang="en-US" smtClean="0"/>
              <a:pPr/>
              <a:t>‹#›</a:t>
            </a:fld>
            <a:endParaRPr lang="en-US"/>
          </a:p>
        </p:txBody>
      </p:sp>
    </p:spTree>
    <p:extLst>
      <p:ext uri="{BB962C8B-B14F-4D97-AF65-F5344CB8AC3E}">
        <p14:creationId xmlns:p14="http://schemas.microsoft.com/office/powerpoint/2010/main" xmlns="" val="97602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5AC22B-2535-42C6-A160-B315E9BF8481}"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66BF0-F638-4391-8458-1E15EB4CB06A}" type="slidenum">
              <a:rPr lang="en-US" smtClean="0"/>
              <a:pPr/>
              <a:t>‹#›</a:t>
            </a:fld>
            <a:endParaRPr lang="en-US"/>
          </a:p>
        </p:txBody>
      </p:sp>
    </p:spTree>
    <p:extLst>
      <p:ext uri="{BB962C8B-B14F-4D97-AF65-F5344CB8AC3E}">
        <p14:creationId xmlns:p14="http://schemas.microsoft.com/office/powerpoint/2010/main" xmlns="" val="159497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5AC22B-2535-42C6-A160-B315E9BF8481}"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66BF0-F638-4391-8458-1E15EB4CB06A}" type="slidenum">
              <a:rPr lang="en-US" smtClean="0"/>
              <a:pPr/>
              <a:t>‹#›</a:t>
            </a:fld>
            <a:endParaRPr lang="en-US"/>
          </a:p>
        </p:txBody>
      </p:sp>
    </p:spTree>
    <p:extLst>
      <p:ext uri="{BB962C8B-B14F-4D97-AF65-F5344CB8AC3E}">
        <p14:creationId xmlns:p14="http://schemas.microsoft.com/office/powerpoint/2010/main" xmlns="" val="4195484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5AC22B-2535-42C6-A160-B315E9BF8481}"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66BF0-F638-4391-8458-1E15EB4CB06A}" type="slidenum">
              <a:rPr lang="en-US" smtClean="0"/>
              <a:pPr/>
              <a:t>‹#›</a:t>
            </a:fld>
            <a:endParaRPr lang="en-US"/>
          </a:p>
        </p:txBody>
      </p:sp>
    </p:spTree>
    <p:extLst>
      <p:ext uri="{BB962C8B-B14F-4D97-AF65-F5344CB8AC3E}">
        <p14:creationId xmlns:p14="http://schemas.microsoft.com/office/powerpoint/2010/main" xmlns="" val="364403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5AC22B-2535-42C6-A160-B315E9BF8481}" type="datetimeFigureOut">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66BF0-F638-4391-8458-1E15EB4CB06A}" type="slidenum">
              <a:rPr lang="en-US" smtClean="0"/>
              <a:pPr/>
              <a:t>‹#›</a:t>
            </a:fld>
            <a:endParaRPr lang="en-US"/>
          </a:p>
        </p:txBody>
      </p:sp>
    </p:spTree>
    <p:extLst>
      <p:ext uri="{BB962C8B-B14F-4D97-AF65-F5344CB8AC3E}">
        <p14:creationId xmlns:p14="http://schemas.microsoft.com/office/powerpoint/2010/main" xmlns="" val="3638576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5AC22B-2535-42C6-A160-B315E9BF8481}" type="datetimeFigureOut">
              <a:rPr lang="en-US" smtClean="0"/>
              <a:pPr/>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866BF0-F638-4391-8458-1E15EB4CB06A}" type="slidenum">
              <a:rPr lang="en-US" smtClean="0"/>
              <a:pPr/>
              <a:t>‹#›</a:t>
            </a:fld>
            <a:endParaRPr lang="en-US"/>
          </a:p>
        </p:txBody>
      </p:sp>
    </p:spTree>
    <p:extLst>
      <p:ext uri="{BB962C8B-B14F-4D97-AF65-F5344CB8AC3E}">
        <p14:creationId xmlns:p14="http://schemas.microsoft.com/office/powerpoint/2010/main" xmlns="" val="425139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5AC22B-2535-42C6-A160-B315E9BF8481}" type="datetimeFigureOut">
              <a:rPr lang="en-US" smtClean="0"/>
              <a:pPr/>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866BF0-F638-4391-8458-1E15EB4CB06A}" type="slidenum">
              <a:rPr lang="en-US" smtClean="0"/>
              <a:pPr/>
              <a:t>‹#›</a:t>
            </a:fld>
            <a:endParaRPr lang="en-US"/>
          </a:p>
        </p:txBody>
      </p:sp>
    </p:spTree>
    <p:extLst>
      <p:ext uri="{BB962C8B-B14F-4D97-AF65-F5344CB8AC3E}">
        <p14:creationId xmlns:p14="http://schemas.microsoft.com/office/powerpoint/2010/main" xmlns="" val="59294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AC22B-2535-42C6-A160-B315E9BF8481}" type="datetimeFigureOut">
              <a:rPr lang="en-US" smtClean="0"/>
              <a:pPr/>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866BF0-F638-4391-8458-1E15EB4CB06A}" type="slidenum">
              <a:rPr lang="en-US" smtClean="0"/>
              <a:pPr/>
              <a:t>‹#›</a:t>
            </a:fld>
            <a:endParaRPr lang="en-US"/>
          </a:p>
        </p:txBody>
      </p:sp>
    </p:spTree>
    <p:extLst>
      <p:ext uri="{BB962C8B-B14F-4D97-AF65-F5344CB8AC3E}">
        <p14:creationId xmlns:p14="http://schemas.microsoft.com/office/powerpoint/2010/main" xmlns="" val="1941505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5AC22B-2535-42C6-A160-B315E9BF8481}" type="datetimeFigureOut">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66BF0-F638-4391-8458-1E15EB4CB06A}" type="slidenum">
              <a:rPr lang="en-US" smtClean="0"/>
              <a:pPr/>
              <a:t>‹#›</a:t>
            </a:fld>
            <a:endParaRPr lang="en-US"/>
          </a:p>
        </p:txBody>
      </p:sp>
    </p:spTree>
    <p:extLst>
      <p:ext uri="{BB962C8B-B14F-4D97-AF65-F5344CB8AC3E}">
        <p14:creationId xmlns:p14="http://schemas.microsoft.com/office/powerpoint/2010/main" xmlns="" val="398025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5AC22B-2535-42C6-A160-B315E9BF8481}" type="datetimeFigureOut">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66BF0-F638-4391-8458-1E15EB4CB06A}" type="slidenum">
              <a:rPr lang="en-US" smtClean="0"/>
              <a:pPr/>
              <a:t>‹#›</a:t>
            </a:fld>
            <a:endParaRPr lang="en-US"/>
          </a:p>
        </p:txBody>
      </p:sp>
    </p:spTree>
    <p:extLst>
      <p:ext uri="{BB962C8B-B14F-4D97-AF65-F5344CB8AC3E}">
        <p14:creationId xmlns:p14="http://schemas.microsoft.com/office/powerpoint/2010/main" xmlns="" val="323145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AC22B-2535-42C6-A160-B315E9BF8481}" type="datetimeFigureOut">
              <a:rPr lang="en-US" smtClean="0"/>
              <a:pPr/>
              <a:t>5/6/2022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66BF0-F638-4391-8458-1E15EB4CB06A}" type="slidenum">
              <a:rPr lang="en-US" smtClean="0"/>
              <a:pPr/>
              <a:t>‹#›</a:t>
            </a:fld>
            <a:endParaRPr lang="en-US"/>
          </a:p>
        </p:txBody>
      </p:sp>
    </p:spTree>
    <p:extLst>
      <p:ext uri="{BB962C8B-B14F-4D97-AF65-F5344CB8AC3E}">
        <p14:creationId xmlns:p14="http://schemas.microsoft.com/office/powerpoint/2010/main" xmlns="" val="1051114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omnisecu.com/tcpip/ipv6/introduction-to-ipv6-addressing.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compnetworking.about.com/od/networkprotocolsip/g/bldef_ipv6.htm" TargetMode="External"/><Relationship Id="rId3" Type="http://schemas.openxmlformats.org/officeDocument/2006/relationships/hyperlink" Target="http://en.wikipedia.org/wiki/Internet_Protocol" TargetMode="External"/><Relationship Id="rId7" Type="http://schemas.openxmlformats.org/officeDocument/2006/relationships/hyperlink" Target="http://compnetworking.about.com/library/glossary/bldef-ipaddress.htm" TargetMode="External"/><Relationship Id="rId2" Type="http://schemas.openxmlformats.org/officeDocument/2006/relationships/hyperlink" Target="http://en.wikipedia.org/wiki/Computer_network" TargetMode="External"/><Relationship Id="rId1" Type="http://schemas.openxmlformats.org/officeDocument/2006/relationships/slideLayout" Target="../slideLayouts/slideLayout2.xml"/><Relationship Id="rId6" Type="http://schemas.openxmlformats.org/officeDocument/2006/relationships/hyperlink" Target="http://compnetworking.about.com/cs/basictcpip/g/bldef_tcpip.htm" TargetMode="External"/><Relationship Id="rId5" Type="http://schemas.openxmlformats.org/officeDocument/2006/relationships/hyperlink" Target="http://en.wikipedia.org/wiki/Logical_address" TargetMode="External"/><Relationship Id="rId4" Type="http://schemas.openxmlformats.org/officeDocument/2006/relationships/hyperlink" Target="http://en.wikipedia.org/wiki/Identification_(informatio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whatis.techtarget.com/definition/metri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solidFill>
              </a:rPr>
              <a:t>Network Layer</a:t>
            </a:r>
            <a:endParaRPr lang="en-US" dirty="0">
              <a:solidFill>
                <a:schemeClr val="accent1"/>
              </a:solidFill>
            </a:endParaRPr>
          </a:p>
        </p:txBody>
      </p:sp>
      <p:sp>
        <p:nvSpPr>
          <p:cNvPr id="3" name="Subtitle 2"/>
          <p:cNvSpPr>
            <a:spLocks noGrp="1"/>
          </p:cNvSpPr>
          <p:nvPr>
            <p:ph type="subTitle" idx="1"/>
          </p:nvPr>
        </p:nvSpPr>
        <p:spPr/>
        <p:txBody>
          <a:bodyPr/>
          <a:lstStyle/>
          <a:p>
            <a:r>
              <a:rPr lang="en-US" dirty="0" smtClean="0">
                <a:solidFill>
                  <a:schemeClr val="accent2"/>
                </a:solidFill>
              </a:rPr>
              <a:t>Compiled By: </a:t>
            </a:r>
          </a:p>
          <a:p>
            <a:r>
              <a:rPr lang="en-US" dirty="0" err="1" smtClean="0">
                <a:solidFill>
                  <a:schemeClr val="accent2"/>
                </a:solidFill>
              </a:rPr>
              <a:t>Hiranya</a:t>
            </a:r>
            <a:r>
              <a:rPr lang="en-US" dirty="0" smtClean="0">
                <a:solidFill>
                  <a:schemeClr val="accent2"/>
                </a:solidFill>
              </a:rPr>
              <a:t> Prasad Bastakoti</a:t>
            </a:r>
            <a:endParaRPr lang="en-US" dirty="0">
              <a:solidFill>
                <a:schemeClr val="accent2"/>
              </a:solidFill>
            </a:endParaRPr>
          </a:p>
        </p:txBody>
      </p:sp>
    </p:spTree>
    <p:extLst>
      <p:ext uri="{BB962C8B-B14F-4D97-AF65-F5344CB8AC3E}">
        <p14:creationId xmlns:p14="http://schemas.microsoft.com/office/powerpoint/2010/main" xmlns="" val="4145243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stretch>
            <a:fillRect/>
          </a:stretch>
        </p:blipFill>
        <p:spPr>
          <a:xfrm>
            <a:off x="201168" y="1690688"/>
            <a:ext cx="12161520" cy="4856416"/>
          </a:xfrm>
          <a:prstGeom prst="rect">
            <a:avLst/>
          </a:prstGeom>
        </p:spPr>
      </p:pic>
    </p:spTree>
    <p:extLst>
      <p:ext uri="{BB962C8B-B14F-4D97-AF65-F5344CB8AC3E}">
        <p14:creationId xmlns:p14="http://schemas.microsoft.com/office/powerpoint/2010/main" xmlns="" val="16656550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Types of Firewall</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solidFill>
                  <a:schemeClr val="accent1"/>
                </a:solidFill>
              </a:rPr>
              <a:t>Packet </a:t>
            </a:r>
            <a:r>
              <a:rPr lang="en-US" dirty="0">
                <a:solidFill>
                  <a:schemeClr val="accent1"/>
                </a:solidFill>
              </a:rPr>
              <a:t>Filtering Firewalls</a:t>
            </a:r>
          </a:p>
          <a:p>
            <a:r>
              <a:rPr lang="en-US" dirty="0">
                <a:solidFill>
                  <a:schemeClr val="accent1"/>
                </a:solidFill>
              </a:rPr>
              <a:t>Circuit Level Gateway Firewalls</a:t>
            </a:r>
          </a:p>
          <a:p>
            <a:r>
              <a:rPr lang="en-US" dirty="0">
                <a:solidFill>
                  <a:schemeClr val="accent1"/>
                </a:solidFill>
              </a:rPr>
              <a:t>Application level Gateway Firewalls</a:t>
            </a:r>
          </a:p>
          <a:p>
            <a:r>
              <a:rPr lang="en-US" dirty="0" err="1">
                <a:solidFill>
                  <a:schemeClr val="accent1"/>
                </a:solidFill>
              </a:rPr>
              <a:t>Stateful</a:t>
            </a:r>
            <a:r>
              <a:rPr lang="en-US" dirty="0">
                <a:solidFill>
                  <a:schemeClr val="accent1"/>
                </a:solidFill>
              </a:rPr>
              <a:t> Multilayer Inspection Firewalls</a:t>
            </a:r>
          </a:p>
        </p:txBody>
      </p:sp>
    </p:spTree>
    <p:extLst>
      <p:ext uri="{BB962C8B-B14F-4D97-AF65-F5344CB8AC3E}">
        <p14:creationId xmlns:p14="http://schemas.microsoft.com/office/powerpoint/2010/main" xmlns="" val="6728470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Packet Filtering Firewall</a:t>
            </a:r>
          </a:p>
        </p:txBody>
      </p:sp>
      <p:sp>
        <p:nvSpPr>
          <p:cNvPr id="3" name="Content Placeholder 2"/>
          <p:cNvSpPr>
            <a:spLocks noGrp="1"/>
          </p:cNvSpPr>
          <p:nvPr>
            <p:ph idx="1"/>
          </p:nvPr>
        </p:nvSpPr>
        <p:spPr/>
        <p:txBody>
          <a:bodyPr>
            <a:normAutofit fontScale="70000" lnSpcReduction="20000"/>
          </a:bodyPr>
          <a:lstStyle/>
          <a:p>
            <a:r>
              <a:rPr lang="en-US" dirty="0">
                <a:solidFill>
                  <a:schemeClr val="accent1"/>
                </a:solidFill>
              </a:rPr>
              <a:t>Packet Filtering Firewalls are normally Deployed on the Routers which connect the Internal Network to Internet. Packet Filtering Firewalls can only be Implemented on the Network Layer of OSI Model.</a:t>
            </a:r>
          </a:p>
          <a:p>
            <a:r>
              <a:rPr lang="en-US" dirty="0">
                <a:solidFill>
                  <a:schemeClr val="accent1"/>
                </a:solidFill>
              </a:rPr>
              <a:t>Packet Filtering Firewalls work on the Basis of Rules defines by Access Control Lists. They check all the Packets and screen them against the rules defined by the Network Administrator as per the ACLs. If in case, any packet does not meet the criteria then that packet is dropped and Logs are updated about this information.</a:t>
            </a:r>
          </a:p>
          <a:p>
            <a:r>
              <a:rPr lang="en-US" dirty="0">
                <a:solidFill>
                  <a:schemeClr val="accent1"/>
                </a:solidFill>
              </a:rPr>
              <a:t>Administrators can create their ACLs on the basis Address, Protocols and Packet attributes.</a:t>
            </a:r>
          </a:p>
          <a:p>
            <a:pPr marL="0" indent="0">
              <a:buNone/>
            </a:pPr>
            <a:r>
              <a:rPr lang="en-US" b="1" dirty="0">
                <a:solidFill>
                  <a:schemeClr val="accent1"/>
                </a:solidFill>
              </a:rPr>
              <a:t>Advantage:</a:t>
            </a:r>
            <a:endParaRPr lang="en-US" dirty="0">
              <a:solidFill>
                <a:schemeClr val="accent1"/>
              </a:solidFill>
            </a:endParaRPr>
          </a:p>
          <a:p>
            <a:r>
              <a:rPr lang="en-US" dirty="0">
                <a:solidFill>
                  <a:schemeClr val="accent1"/>
                </a:solidFill>
              </a:rPr>
              <a:t>The Biggest Advantage of Packet Filtering Firewalls is Cost and Lower Resource Usage. Best Suited for Smaller Networks.</a:t>
            </a:r>
          </a:p>
          <a:p>
            <a:pPr marL="0" indent="0">
              <a:buNone/>
            </a:pPr>
            <a:r>
              <a:rPr lang="en-US" b="1" dirty="0">
                <a:solidFill>
                  <a:schemeClr val="accent1"/>
                </a:solidFill>
              </a:rPr>
              <a:t>Disadvantage:</a:t>
            </a:r>
            <a:endParaRPr lang="en-US" dirty="0">
              <a:solidFill>
                <a:schemeClr val="accent1"/>
              </a:solidFill>
            </a:endParaRPr>
          </a:p>
          <a:p>
            <a:r>
              <a:rPr lang="en-US" dirty="0">
                <a:solidFill>
                  <a:schemeClr val="accent1"/>
                </a:solidFill>
              </a:rPr>
              <a:t>Packet Filtering Firewalls can work only on the Network Layer and these Firewalls do not support Complex rule based models. Also Vulnerable to Spoofing in some Cases.</a:t>
            </a:r>
          </a:p>
        </p:txBody>
      </p:sp>
    </p:spTree>
    <p:extLst>
      <p:ext uri="{BB962C8B-B14F-4D97-AF65-F5344CB8AC3E}">
        <p14:creationId xmlns:p14="http://schemas.microsoft.com/office/powerpoint/2010/main" xmlns="" val="6571023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Circuit Level Gateway Firewalls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solidFill>
                  <a:schemeClr val="accent1"/>
                </a:solidFill>
              </a:rPr>
              <a:t>Circuit level gateways are deployed at the Session layer of the OSI model and they monitor sessions like TCP three way handshake to see whether a requested connection is legitimate or not.</a:t>
            </a:r>
          </a:p>
          <a:p>
            <a:r>
              <a:rPr lang="en-US" dirty="0">
                <a:solidFill>
                  <a:schemeClr val="accent1"/>
                </a:solidFill>
              </a:rPr>
              <a:t>Major Screening happens before the Connection is Established.</a:t>
            </a:r>
          </a:p>
          <a:p>
            <a:r>
              <a:rPr lang="en-US" dirty="0">
                <a:solidFill>
                  <a:schemeClr val="accent1"/>
                </a:solidFill>
              </a:rPr>
              <a:t>Information sent to a Computer outside the network through a circuit level gateway appears to have originated from the Gateway. This helps in creating a stealth cover for the private network from outsiders.</a:t>
            </a:r>
          </a:p>
          <a:p>
            <a:r>
              <a:rPr lang="en-US" b="1" dirty="0">
                <a:solidFill>
                  <a:schemeClr val="accent2"/>
                </a:solidFill>
              </a:rPr>
              <a:t>Advantage:</a:t>
            </a:r>
            <a:endParaRPr lang="en-US" dirty="0">
              <a:solidFill>
                <a:schemeClr val="accent2"/>
              </a:solidFill>
            </a:endParaRPr>
          </a:p>
          <a:p>
            <a:r>
              <a:rPr lang="en-US" dirty="0">
                <a:solidFill>
                  <a:schemeClr val="accent1"/>
                </a:solidFill>
              </a:rPr>
              <a:t>Circuit level gateways are comparatively inexpensive and provide Anonymity to the private network.</a:t>
            </a:r>
          </a:p>
          <a:p>
            <a:r>
              <a:rPr lang="en-US" b="1" dirty="0">
                <a:solidFill>
                  <a:schemeClr val="accent2"/>
                </a:solidFill>
              </a:rPr>
              <a:t>Disadvantage:</a:t>
            </a:r>
            <a:endParaRPr lang="en-US" dirty="0">
              <a:solidFill>
                <a:schemeClr val="accent2"/>
              </a:solidFill>
            </a:endParaRPr>
          </a:p>
          <a:p>
            <a:r>
              <a:rPr lang="en-US" dirty="0">
                <a:solidFill>
                  <a:schemeClr val="accent1"/>
                </a:solidFill>
              </a:rPr>
              <a:t>Circuit level Gateways do not filter Individual Packets. After Establishing a Connection, an Attacker may take advantage of this.</a:t>
            </a:r>
          </a:p>
        </p:txBody>
      </p:sp>
    </p:spTree>
    <p:extLst>
      <p:ext uri="{BB962C8B-B14F-4D97-AF65-F5344CB8AC3E}">
        <p14:creationId xmlns:p14="http://schemas.microsoft.com/office/powerpoint/2010/main" xmlns="" val="15502808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Application level Gateway Firewalls</a:t>
            </a:r>
          </a:p>
        </p:txBody>
      </p:sp>
      <p:sp>
        <p:nvSpPr>
          <p:cNvPr id="3" name="Content Placeholder 2"/>
          <p:cNvSpPr>
            <a:spLocks noGrp="1"/>
          </p:cNvSpPr>
          <p:nvPr>
            <p:ph idx="1"/>
          </p:nvPr>
        </p:nvSpPr>
        <p:spPr/>
        <p:txBody>
          <a:bodyPr>
            <a:normAutofit fontScale="92500"/>
          </a:bodyPr>
          <a:lstStyle/>
          <a:p>
            <a:r>
              <a:rPr lang="en-US" dirty="0">
                <a:solidFill>
                  <a:schemeClr val="accent1"/>
                </a:solidFill>
              </a:rPr>
              <a:t>Application level gateways work on the Application layer of the OSI model and provide protection for a specific Application Layer </a:t>
            </a:r>
            <a:r>
              <a:rPr lang="en-US" dirty="0" err="1">
                <a:solidFill>
                  <a:schemeClr val="accent1"/>
                </a:solidFill>
              </a:rPr>
              <a:t>Procotol</a:t>
            </a:r>
            <a:r>
              <a:rPr lang="en-US" dirty="0">
                <a:solidFill>
                  <a:schemeClr val="accent1"/>
                </a:solidFill>
              </a:rPr>
              <a:t>. Proxy server is the best example of Application Level Gateways Firewalls.</a:t>
            </a:r>
          </a:p>
          <a:p>
            <a:r>
              <a:rPr lang="en-US" dirty="0">
                <a:solidFill>
                  <a:schemeClr val="accent1"/>
                </a:solidFill>
              </a:rPr>
              <a:t>Application level gateway would work only for the protocols which is configured. For example, if we install a web proxy based Firewall than it will only allow HTTP Protocol Data. They are supposed to understand application specific commands such as HTTP:GET and HTTP:POST as they are deployed on the Application Layer, for a Specific Protocol.</a:t>
            </a:r>
          </a:p>
          <a:p>
            <a:r>
              <a:rPr lang="en-US" dirty="0">
                <a:solidFill>
                  <a:schemeClr val="accent1"/>
                </a:solidFill>
              </a:rPr>
              <a:t>Application level firewalls can also be configured as Caching Servers which in turn increase the network performance and makes it easier to log traffic.</a:t>
            </a:r>
          </a:p>
        </p:txBody>
      </p:sp>
    </p:spTree>
    <p:extLst>
      <p:ext uri="{BB962C8B-B14F-4D97-AF65-F5344CB8AC3E}">
        <p14:creationId xmlns:p14="http://schemas.microsoft.com/office/powerpoint/2010/main" xmlns="" val="2667951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2"/>
                </a:solidFill>
              </a:rPr>
              <a:t>Stateful</a:t>
            </a:r>
            <a:r>
              <a:rPr lang="en-US" dirty="0">
                <a:solidFill>
                  <a:schemeClr val="accent2"/>
                </a:solidFill>
              </a:rPr>
              <a:t> Multilayer Inspection Firewall</a:t>
            </a:r>
          </a:p>
        </p:txBody>
      </p:sp>
      <p:sp>
        <p:nvSpPr>
          <p:cNvPr id="3" name="Content Placeholder 2"/>
          <p:cNvSpPr>
            <a:spLocks noGrp="1"/>
          </p:cNvSpPr>
          <p:nvPr>
            <p:ph idx="1"/>
          </p:nvPr>
        </p:nvSpPr>
        <p:spPr/>
        <p:txBody>
          <a:bodyPr>
            <a:normAutofit lnSpcReduction="10000"/>
          </a:bodyPr>
          <a:lstStyle/>
          <a:p>
            <a:r>
              <a:rPr lang="en-US" dirty="0" err="1">
                <a:solidFill>
                  <a:schemeClr val="accent1"/>
                </a:solidFill>
              </a:rPr>
              <a:t>Stateful</a:t>
            </a:r>
            <a:r>
              <a:rPr lang="en-US" dirty="0">
                <a:solidFill>
                  <a:schemeClr val="accent1"/>
                </a:solidFill>
              </a:rPr>
              <a:t> multilayer Inspection Firewall is a combination of all the firewalls that we have studied till now.</a:t>
            </a:r>
          </a:p>
          <a:p>
            <a:r>
              <a:rPr lang="en-US" dirty="0">
                <a:solidFill>
                  <a:schemeClr val="accent1"/>
                </a:solidFill>
              </a:rPr>
              <a:t>They can Filter packets at Network layer using ACLs, check for legitimate sessions on the Session Layers and they also evaluate packets on the Application layer (ALG).</a:t>
            </a:r>
          </a:p>
          <a:p>
            <a:r>
              <a:rPr lang="en-US" dirty="0" err="1">
                <a:solidFill>
                  <a:schemeClr val="accent1"/>
                </a:solidFill>
              </a:rPr>
              <a:t>Stateful</a:t>
            </a:r>
            <a:r>
              <a:rPr lang="en-US" dirty="0">
                <a:solidFill>
                  <a:schemeClr val="accent1"/>
                </a:solidFill>
              </a:rPr>
              <a:t> Multilayer Inspection Firewall can work on a Transparent mode allowing direct connections between the client and the server which was earlier not possible.</a:t>
            </a:r>
          </a:p>
          <a:p>
            <a:r>
              <a:rPr lang="en-US" dirty="0" err="1">
                <a:solidFill>
                  <a:schemeClr val="accent1"/>
                </a:solidFill>
              </a:rPr>
              <a:t>Stateful</a:t>
            </a:r>
            <a:r>
              <a:rPr lang="en-US" dirty="0">
                <a:solidFill>
                  <a:schemeClr val="accent1"/>
                </a:solidFill>
              </a:rPr>
              <a:t> Multilayer Inspection firewall can also implement algorithms and complex security models which are protocol specific, making the connections and data transfer more secure.</a:t>
            </a:r>
          </a:p>
        </p:txBody>
      </p:sp>
    </p:spTree>
    <p:extLst>
      <p:ext uri="{BB962C8B-B14F-4D97-AF65-F5344CB8AC3E}">
        <p14:creationId xmlns:p14="http://schemas.microsoft.com/office/powerpoint/2010/main" xmlns="" val="217412547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Access Control Lists</a:t>
            </a:r>
            <a:endParaRPr lang="en-US" dirty="0">
              <a:solidFill>
                <a:schemeClr val="accent2"/>
              </a:solidFill>
            </a:endParaRPr>
          </a:p>
        </p:txBody>
      </p:sp>
      <p:sp>
        <p:nvSpPr>
          <p:cNvPr id="3" name="Content Placeholder 2"/>
          <p:cNvSpPr>
            <a:spLocks noGrp="1"/>
          </p:cNvSpPr>
          <p:nvPr>
            <p:ph idx="1"/>
          </p:nvPr>
        </p:nvSpPr>
        <p:spPr/>
        <p:txBody>
          <a:bodyPr>
            <a:normAutofit fontScale="85000" lnSpcReduction="10000"/>
          </a:bodyPr>
          <a:lstStyle/>
          <a:p>
            <a:r>
              <a:rPr lang="en-US" dirty="0">
                <a:solidFill>
                  <a:schemeClr val="accent1"/>
                </a:solidFill>
              </a:rPr>
              <a:t>Access Control Lists “ACLs” are network traffic filters that can control incoming or outgoing traffic.</a:t>
            </a:r>
          </a:p>
          <a:p>
            <a:r>
              <a:rPr lang="en-US" dirty="0">
                <a:solidFill>
                  <a:schemeClr val="accent1"/>
                </a:solidFill>
              </a:rPr>
              <a:t>ACLs </a:t>
            </a:r>
            <a:r>
              <a:rPr lang="en-US" b="1" dirty="0">
                <a:solidFill>
                  <a:schemeClr val="accent1"/>
                </a:solidFill>
              </a:rPr>
              <a:t>work on a set of rules that define how to forward or block a packet at the router’s interface. </a:t>
            </a:r>
            <a:r>
              <a:rPr lang="en-US" dirty="0">
                <a:solidFill>
                  <a:schemeClr val="accent1"/>
                </a:solidFill>
              </a:rPr>
              <a:t>An ACL is the same as a Stateless Firewall, which only restricts, blocks, or allows the packets that are flowing from source to destination.</a:t>
            </a:r>
          </a:p>
          <a:p>
            <a:r>
              <a:rPr lang="en-US" dirty="0">
                <a:solidFill>
                  <a:schemeClr val="accent1"/>
                </a:solidFill>
              </a:rPr>
              <a:t>When you define an ACL on a routing device for a specific interface, all the traffic flowing through will be compared with the ACL statement which will either block it or allow it.</a:t>
            </a:r>
          </a:p>
          <a:p>
            <a:r>
              <a:rPr lang="en-US" dirty="0">
                <a:solidFill>
                  <a:schemeClr val="accent1"/>
                </a:solidFill>
              </a:rPr>
              <a:t>The criteria for defining the ACL rules could be the source, the destination, a specific protocol, or more information.</a:t>
            </a:r>
          </a:p>
          <a:p>
            <a:r>
              <a:rPr lang="en-US" dirty="0">
                <a:solidFill>
                  <a:schemeClr val="accent1"/>
                </a:solidFill>
              </a:rPr>
              <a:t>ACLs are common in routers or firewalls, but they can also configure them in any device that runs in the network, from hosts, network devices, servers, etc.</a:t>
            </a:r>
          </a:p>
        </p:txBody>
      </p:sp>
    </p:spTree>
    <p:extLst>
      <p:ext uri="{BB962C8B-B14F-4D97-AF65-F5344CB8AC3E}">
        <p14:creationId xmlns:p14="http://schemas.microsoft.com/office/powerpoint/2010/main" xmlns="" val="3110388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stretch>
            <a:fillRect/>
          </a:stretch>
        </p:blipFill>
        <p:spPr>
          <a:xfrm>
            <a:off x="1434274" y="1792224"/>
            <a:ext cx="9919526" cy="4626864"/>
          </a:xfrm>
          <a:prstGeom prst="rect">
            <a:avLst/>
          </a:prstGeom>
        </p:spPr>
      </p:pic>
    </p:spTree>
    <p:extLst>
      <p:ext uri="{BB962C8B-B14F-4D97-AF65-F5344CB8AC3E}">
        <p14:creationId xmlns:p14="http://schemas.microsoft.com/office/powerpoint/2010/main" xmlns="" val="1638824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b="1" dirty="0">
                <a:solidFill>
                  <a:schemeClr val="accent2"/>
                </a:solidFill>
              </a:rPr>
              <a:t>Class A Address</a:t>
            </a:r>
            <a:endParaRPr lang="en-US" dirty="0">
              <a:solidFill>
                <a:schemeClr val="accent2"/>
              </a:solidFill>
            </a:endParaRPr>
          </a:p>
          <a:p>
            <a:r>
              <a:rPr lang="en-US" dirty="0">
                <a:solidFill>
                  <a:schemeClr val="accent1"/>
                </a:solidFill>
              </a:rPr>
              <a:t>The first bit of the first octet is always set to zero. So that the first octet ranges from 1 – 127</a:t>
            </a:r>
            <a:r>
              <a:rPr lang="en-US" dirty="0" smtClean="0">
                <a:solidFill>
                  <a:schemeClr val="accent1"/>
                </a:solidFill>
              </a:rPr>
              <a:t>.</a:t>
            </a:r>
          </a:p>
          <a:p>
            <a:r>
              <a:rPr lang="en-US" dirty="0" smtClean="0">
                <a:solidFill>
                  <a:schemeClr val="accent1"/>
                </a:solidFill>
              </a:rPr>
              <a:t> </a:t>
            </a:r>
            <a:r>
              <a:rPr lang="en-US" dirty="0">
                <a:solidFill>
                  <a:schemeClr val="accent1"/>
                </a:solidFill>
              </a:rPr>
              <a:t>The class A address only include IP starting from 1.x.x.x to 126.x.x.x. The IP range 127.x.x.x is reserved for loop back IP addresses. </a:t>
            </a:r>
            <a:endParaRPr lang="en-US" dirty="0" smtClean="0">
              <a:solidFill>
                <a:schemeClr val="accent1"/>
              </a:solidFill>
            </a:endParaRPr>
          </a:p>
          <a:p>
            <a:r>
              <a:rPr lang="en-US" dirty="0" smtClean="0">
                <a:solidFill>
                  <a:schemeClr val="accent1"/>
                </a:solidFill>
              </a:rPr>
              <a:t>The </a:t>
            </a:r>
            <a:r>
              <a:rPr lang="en-US" dirty="0">
                <a:solidFill>
                  <a:schemeClr val="accent1"/>
                </a:solidFill>
              </a:rPr>
              <a:t>default subnet mask for class A IP address is 255.0.0.0. This means it can have 126 networks (2</a:t>
            </a:r>
            <a:r>
              <a:rPr lang="en-US" baseline="30000" dirty="0">
                <a:solidFill>
                  <a:schemeClr val="accent1"/>
                </a:solidFill>
              </a:rPr>
              <a:t>7</a:t>
            </a:r>
            <a:r>
              <a:rPr lang="en-US" dirty="0">
                <a:solidFill>
                  <a:schemeClr val="accent1"/>
                </a:solidFill>
              </a:rPr>
              <a:t>-2) and 16777214 hosts (2</a:t>
            </a:r>
            <a:r>
              <a:rPr lang="en-US" baseline="30000" dirty="0">
                <a:solidFill>
                  <a:schemeClr val="accent1"/>
                </a:solidFill>
              </a:rPr>
              <a:t>24</a:t>
            </a:r>
            <a:r>
              <a:rPr lang="en-US" dirty="0">
                <a:solidFill>
                  <a:schemeClr val="accent1"/>
                </a:solidFill>
              </a:rPr>
              <a:t>-2). </a:t>
            </a:r>
            <a:endParaRPr lang="en-US" dirty="0" smtClean="0">
              <a:solidFill>
                <a:schemeClr val="accent1"/>
              </a:solidFill>
            </a:endParaRPr>
          </a:p>
          <a:p>
            <a:r>
              <a:rPr lang="en-US" dirty="0" smtClean="0">
                <a:solidFill>
                  <a:schemeClr val="accent1"/>
                </a:solidFill>
              </a:rPr>
              <a:t>Class </a:t>
            </a:r>
            <a:r>
              <a:rPr lang="en-US" dirty="0">
                <a:solidFill>
                  <a:schemeClr val="accent1"/>
                </a:solidFill>
              </a:rPr>
              <a:t>A IP address format is thus: </a:t>
            </a:r>
            <a:r>
              <a:rPr lang="en-US" b="1" dirty="0">
                <a:solidFill>
                  <a:schemeClr val="accent1"/>
                </a:solidFill>
              </a:rPr>
              <a:t>0NNNNNNN</a:t>
            </a:r>
            <a:r>
              <a:rPr lang="en-US" dirty="0">
                <a:solidFill>
                  <a:schemeClr val="accent1"/>
                </a:solidFill>
              </a:rPr>
              <a:t>.HHHHHHHH.HHHHHHHH.HHHHHHHH</a:t>
            </a:r>
            <a:r>
              <a:rPr lang="en-US" dirty="0" smtClean="0"/>
              <a:t>.</a:t>
            </a:r>
          </a:p>
          <a:p>
            <a:pPr marL="0" indent="0">
              <a:buNone/>
            </a:pPr>
            <a:r>
              <a:rPr lang="en-US" b="1" dirty="0">
                <a:solidFill>
                  <a:schemeClr val="accent2"/>
                </a:solidFill>
              </a:rPr>
              <a:t>Class B Address</a:t>
            </a:r>
            <a:endParaRPr lang="en-US" dirty="0">
              <a:solidFill>
                <a:schemeClr val="accent2"/>
              </a:solidFill>
            </a:endParaRPr>
          </a:p>
          <a:p>
            <a:r>
              <a:rPr lang="en-US" dirty="0">
                <a:solidFill>
                  <a:schemeClr val="accent1"/>
                </a:solidFill>
              </a:rPr>
              <a:t>Here the first two bits in the first two bits is set to zero. </a:t>
            </a:r>
            <a:endParaRPr lang="en-US" dirty="0" smtClean="0">
              <a:solidFill>
                <a:schemeClr val="accent1"/>
              </a:solidFill>
            </a:endParaRPr>
          </a:p>
          <a:p>
            <a:r>
              <a:rPr lang="en-US" dirty="0" smtClean="0">
                <a:solidFill>
                  <a:schemeClr val="accent1"/>
                </a:solidFill>
              </a:rPr>
              <a:t>Class </a:t>
            </a:r>
            <a:r>
              <a:rPr lang="en-US" dirty="0">
                <a:solidFill>
                  <a:schemeClr val="accent1"/>
                </a:solidFill>
              </a:rPr>
              <a:t>B IP Addresses range from 128.0.x.x to 191.255.x.x. </a:t>
            </a:r>
            <a:endParaRPr lang="en-US" dirty="0" smtClean="0">
              <a:solidFill>
                <a:schemeClr val="accent1"/>
              </a:solidFill>
            </a:endParaRPr>
          </a:p>
          <a:p>
            <a:r>
              <a:rPr lang="en-US" dirty="0" smtClean="0">
                <a:solidFill>
                  <a:schemeClr val="accent1"/>
                </a:solidFill>
              </a:rPr>
              <a:t>The </a:t>
            </a:r>
            <a:r>
              <a:rPr lang="en-US" dirty="0">
                <a:solidFill>
                  <a:schemeClr val="accent1"/>
                </a:solidFill>
              </a:rPr>
              <a:t>default subnet mask for Class B is 255.255.x.x. Class B has 16384 (2</a:t>
            </a:r>
            <a:r>
              <a:rPr lang="en-US" baseline="30000" dirty="0">
                <a:solidFill>
                  <a:schemeClr val="accent1"/>
                </a:solidFill>
              </a:rPr>
              <a:t>14</a:t>
            </a:r>
            <a:r>
              <a:rPr lang="en-US" dirty="0">
                <a:solidFill>
                  <a:schemeClr val="accent1"/>
                </a:solidFill>
              </a:rPr>
              <a:t>) Network addresses and 65534 (2</a:t>
            </a:r>
            <a:r>
              <a:rPr lang="en-US" baseline="30000" dirty="0">
                <a:solidFill>
                  <a:schemeClr val="accent1"/>
                </a:solidFill>
              </a:rPr>
              <a:t>16</a:t>
            </a:r>
            <a:r>
              <a:rPr lang="en-US" dirty="0">
                <a:solidFill>
                  <a:schemeClr val="accent1"/>
                </a:solidFill>
              </a:rPr>
              <a:t>-2) </a:t>
            </a:r>
            <a:endParaRPr lang="en-US" dirty="0" smtClean="0">
              <a:solidFill>
                <a:schemeClr val="accent1"/>
              </a:solidFill>
            </a:endParaRPr>
          </a:p>
          <a:p>
            <a:r>
              <a:rPr lang="en-US" dirty="0" smtClean="0">
                <a:solidFill>
                  <a:schemeClr val="accent1"/>
                </a:solidFill>
              </a:rPr>
              <a:t>Host </a:t>
            </a:r>
            <a:r>
              <a:rPr lang="en-US" dirty="0">
                <a:solidFill>
                  <a:schemeClr val="accent1"/>
                </a:solidFill>
              </a:rPr>
              <a:t>addresses. Class B IP address format is: </a:t>
            </a:r>
            <a:r>
              <a:rPr lang="en-US" b="1" dirty="0">
                <a:solidFill>
                  <a:schemeClr val="accent1"/>
                </a:solidFill>
              </a:rPr>
              <a:t>10NNNNNN.NNNNNNNN</a:t>
            </a:r>
            <a:r>
              <a:rPr lang="en-US" dirty="0">
                <a:solidFill>
                  <a:schemeClr val="accent1"/>
                </a:solidFill>
              </a:rPr>
              <a:t>.HHHHHHHH.HHHHHHHH</a:t>
            </a:r>
          </a:p>
          <a:p>
            <a:endParaRPr lang="en-US" dirty="0" smtClean="0">
              <a:solidFill>
                <a:schemeClr val="accent1"/>
              </a:solidFill>
            </a:endParaRPr>
          </a:p>
          <a:p>
            <a:endParaRPr lang="en-US" dirty="0"/>
          </a:p>
          <a:p>
            <a:endParaRPr lang="en-US" dirty="0"/>
          </a:p>
        </p:txBody>
      </p:sp>
    </p:spTree>
    <p:extLst>
      <p:ext uri="{BB962C8B-B14F-4D97-AF65-F5344CB8AC3E}">
        <p14:creationId xmlns:p14="http://schemas.microsoft.com/office/powerpoint/2010/main" xmlns="" val="747509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b="1" dirty="0">
                <a:solidFill>
                  <a:schemeClr val="accent2"/>
                </a:solidFill>
              </a:rPr>
              <a:t>Class C Address</a:t>
            </a:r>
            <a:endParaRPr lang="en-US" dirty="0">
              <a:solidFill>
                <a:schemeClr val="accent2"/>
              </a:solidFill>
            </a:endParaRPr>
          </a:p>
          <a:p>
            <a:r>
              <a:rPr lang="en-US" dirty="0">
                <a:solidFill>
                  <a:schemeClr val="accent1"/>
                </a:solidFill>
              </a:rPr>
              <a:t>The first octet of this class has its first 3 bits set to 110. Class C IP addresses range from 192.0.0.x to 223.255.255.x. </a:t>
            </a:r>
            <a:endParaRPr lang="en-US" dirty="0" smtClean="0">
              <a:solidFill>
                <a:schemeClr val="accent1"/>
              </a:solidFill>
            </a:endParaRPr>
          </a:p>
          <a:p>
            <a:r>
              <a:rPr lang="en-US" dirty="0" smtClean="0">
                <a:solidFill>
                  <a:schemeClr val="accent1"/>
                </a:solidFill>
              </a:rPr>
              <a:t>The </a:t>
            </a:r>
            <a:r>
              <a:rPr lang="en-US" dirty="0">
                <a:solidFill>
                  <a:schemeClr val="accent1"/>
                </a:solidFill>
              </a:rPr>
              <a:t>default subnet mask for Class C is 255.255.255.x. Class C gives 2097152 (2</a:t>
            </a:r>
            <a:r>
              <a:rPr lang="en-US" baseline="30000" dirty="0">
                <a:solidFill>
                  <a:schemeClr val="accent1"/>
                </a:solidFill>
              </a:rPr>
              <a:t>21</a:t>
            </a:r>
            <a:r>
              <a:rPr lang="en-US" dirty="0">
                <a:solidFill>
                  <a:schemeClr val="accent1"/>
                </a:solidFill>
              </a:rPr>
              <a:t>) Network addresses and 254 (2</a:t>
            </a:r>
            <a:r>
              <a:rPr lang="en-US" baseline="30000" dirty="0">
                <a:solidFill>
                  <a:schemeClr val="accent1"/>
                </a:solidFill>
              </a:rPr>
              <a:t>8</a:t>
            </a:r>
            <a:r>
              <a:rPr lang="en-US" dirty="0">
                <a:solidFill>
                  <a:schemeClr val="accent1"/>
                </a:solidFill>
              </a:rPr>
              <a:t>-2) </a:t>
            </a:r>
            <a:endParaRPr lang="en-US" dirty="0" smtClean="0">
              <a:solidFill>
                <a:schemeClr val="accent1"/>
              </a:solidFill>
            </a:endParaRPr>
          </a:p>
          <a:p>
            <a:r>
              <a:rPr lang="en-US" dirty="0" smtClean="0">
                <a:solidFill>
                  <a:schemeClr val="accent1"/>
                </a:solidFill>
              </a:rPr>
              <a:t>Host </a:t>
            </a:r>
            <a:r>
              <a:rPr lang="en-US" dirty="0">
                <a:solidFill>
                  <a:schemeClr val="accent1"/>
                </a:solidFill>
              </a:rPr>
              <a:t>addresses. Class C IP address format is: </a:t>
            </a:r>
            <a:r>
              <a:rPr lang="en-US" b="1" dirty="0">
                <a:solidFill>
                  <a:schemeClr val="accent1"/>
                </a:solidFill>
              </a:rPr>
              <a:t>110NNNNN.NNNNNNNN.NNNNNNNN</a:t>
            </a:r>
            <a:r>
              <a:rPr lang="en-US" dirty="0">
                <a:solidFill>
                  <a:schemeClr val="accent1"/>
                </a:solidFill>
              </a:rPr>
              <a:t>.HHHHHHHH</a:t>
            </a:r>
          </a:p>
          <a:p>
            <a:pPr marL="0" indent="0">
              <a:buNone/>
            </a:pPr>
            <a:r>
              <a:rPr lang="en-US" b="1" dirty="0">
                <a:solidFill>
                  <a:schemeClr val="accent2"/>
                </a:solidFill>
              </a:rPr>
              <a:t>Class D Address</a:t>
            </a:r>
            <a:endParaRPr lang="en-US" dirty="0">
              <a:solidFill>
                <a:schemeClr val="accent2"/>
              </a:solidFill>
            </a:endParaRPr>
          </a:p>
          <a:p>
            <a:r>
              <a:rPr lang="en-US" dirty="0">
                <a:solidFill>
                  <a:schemeClr val="accent1"/>
                </a:solidFill>
              </a:rPr>
              <a:t>The first four bits of the first octet in class D IP address are set to 1110</a:t>
            </a:r>
            <a:r>
              <a:rPr lang="en-US" dirty="0" smtClean="0">
                <a:solidFill>
                  <a:schemeClr val="accent1"/>
                </a:solidFill>
              </a:rPr>
              <a:t>.</a:t>
            </a:r>
          </a:p>
          <a:p>
            <a:r>
              <a:rPr lang="en-US" dirty="0" smtClean="0">
                <a:solidFill>
                  <a:schemeClr val="accent1"/>
                </a:solidFill>
              </a:rPr>
              <a:t> </a:t>
            </a:r>
            <a:r>
              <a:rPr lang="en-US" dirty="0">
                <a:solidFill>
                  <a:schemeClr val="accent1"/>
                </a:solidFill>
              </a:rPr>
              <a:t>Class D has IP address rage from 224.0.0.0 to 239.255.255.255</a:t>
            </a:r>
            <a:r>
              <a:rPr lang="en-US" dirty="0" smtClean="0">
                <a:solidFill>
                  <a:schemeClr val="accent1"/>
                </a:solidFill>
              </a:rPr>
              <a:t>.</a:t>
            </a:r>
          </a:p>
          <a:p>
            <a:r>
              <a:rPr lang="en-US" dirty="0" smtClean="0">
                <a:solidFill>
                  <a:schemeClr val="accent1"/>
                </a:solidFill>
              </a:rPr>
              <a:t> </a:t>
            </a:r>
            <a:r>
              <a:rPr lang="en-US" dirty="0">
                <a:solidFill>
                  <a:schemeClr val="accent1"/>
                </a:solidFill>
              </a:rPr>
              <a:t>Class D is reserved for Multicasting. In multicasting data is not intended for a particular host, but multiple ones. That is why there is no need to extract host address from the class D IP addresses</a:t>
            </a:r>
            <a:r>
              <a:rPr lang="en-US" dirty="0" smtClean="0">
                <a:solidFill>
                  <a:schemeClr val="accent1"/>
                </a:solidFill>
              </a:rPr>
              <a:t>.</a:t>
            </a:r>
          </a:p>
          <a:p>
            <a:r>
              <a:rPr lang="en-US" dirty="0" smtClean="0">
                <a:solidFill>
                  <a:schemeClr val="accent1"/>
                </a:solidFill>
              </a:rPr>
              <a:t> </a:t>
            </a:r>
            <a:r>
              <a:rPr lang="en-US" dirty="0">
                <a:solidFill>
                  <a:schemeClr val="accent1"/>
                </a:solidFill>
              </a:rPr>
              <a:t>The Class D does not have any subnet mask</a:t>
            </a:r>
            <a:r>
              <a:rPr lang="en-US" dirty="0"/>
              <a:t>.</a:t>
            </a:r>
          </a:p>
          <a:p>
            <a:pPr marL="0" indent="0">
              <a:buNone/>
            </a:pPr>
            <a:r>
              <a:rPr lang="en-US" dirty="0"/>
              <a:t> </a:t>
            </a:r>
            <a:r>
              <a:rPr lang="en-US" b="1" dirty="0" smtClean="0">
                <a:solidFill>
                  <a:schemeClr val="accent2"/>
                </a:solidFill>
              </a:rPr>
              <a:t>Class </a:t>
            </a:r>
            <a:r>
              <a:rPr lang="en-US" b="1" dirty="0">
                <a:solidFill>
                  <a:schemeClr val="accent2"/>
                </a:solidFill>
              </a:rPr>
              <a:t>E Address</a:t>
            </a:r>
            <a:endParaRPr lang="en-US" dirty="0">
              <a:solidFill>
                <a:schemeClr val="accent2"/>
              </a:solidFill>
            </a:endParaRPr>
          </a:p>
          <a:p>
            <a:r>
              <a:rPr lang="en-US" dirty="0">
                <a:solidFill>
                  <a:schemeClr val="accent1"/>
                </a:solidFill>
              </a:rPr>
              <a:t>The class E IP addresses are reserved for experimental purpose only for R&amp;D or study</a:t>
            </a:r>
            <a:r>
              <a:rPr lang="en-US" dirty="0" smtClean="0">
                <a:solidFill>
                  <a:schemeClr val="accent1"/>
                </a:solidFill>
              </a:rPr>
              <a:t>.</a:t>
            </a:r>
          </a:p>
          <a:p>
            <a:r>
              <a:rPr lang="en-US" dirty="0" smtClean="0">
                <a:solidFill>
                  <a:schemeClr val="accent1"/>
                </a:solidFill>
              </a:rPr>
              <a:t> </a:t>
            </a:r>
            <a:r>
              <a:rPr lang="en-US" dirty="0">
                <a:solidFill>
                  <a:schemeClr val="accent1"/>
                </a:solidFill>
              </a:rPr>
              <a:t>IP addresses in the class E ranges from 240.0.0.0 to 255.255.255.254. </a:t>
            </a:r>
            <a:endParaRPr lang="en-US" dirty="0" smtClean="0">
              <a:solidFill>
                <a:schemeClr val="accent1"/>
              </a:solidFill>
            </a:endParaRPr>
          </a:p>
          <a:p>
            <a:r>
              <a:rPr lang="en-US" dirty="0" smtClean="0">
                <a:solidFill>
                  <a:schemeClr val="accent1"/>
                </a:solidFill>
              </a:rPr>
              <a:t>This </a:t>
            </a:r>
            <a:r>
              <a:rPr lang="en-US" dirty="0">
                <a:solidFill>
                  <a:schemeClr val="accent1"/>
                </a:solidFill>
              </a:rPr>
              <a:t>class too is not equipped with any subnet mask.</a:t>
            </a:r>
          </a:p>
          <a:p>
            <a:endParaRPr lang="en-US" dirty="0">
              <a:solidFill>
                <a:schemeClr val="accent1"/>
              </a:solidFill>
            </a:endParaRPr>
          </a:p>
        </p:txBody>
      </p:sp>
    </p:spTree>
    <p:extLst>
      <p:ext uri="{BB962C8B-B14F-4D97-AF65-F5344CB8AC3E}">
        <p14:creationId xmlns:p14="http://schemas.microsoft.com/office/powerpoint/2010/main" xmlns="" val="1090051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Summary</a:t>
            </a:r>
            <a:endParaRPr lang="en-US" dirty="0">
              <a:solidFill>
                <a:schemeClr val="accent1"/>
              </a:solidFill>
            </a:endParaRPr>
          </a:p>
        </p:txBody>
      </p:sp>
      <p:pic>
        <p:nvPicPr>
          <p:cNvPr id="4" name="Content Placeholder 3"/>
          <p:cNvPicPr>
            <a:picLocks noGrp="1" noChangeAspect="1"/>
          </p:cNvPicPr>
          <p:nvPr>
            <p:ph idx="1"/>
          </p:nvPr>
        </p:nvPicPr>
        <p:blipFill>
          <a:blip r:embed="rId2" cstate="print"/>
          <a:stretch>
            <a:fillRect/>
          </a:stretch>
        </p:blipFill>
        <p:spPr>
          <a:xfrm>
            <a:off x="429768" y="1947672"/>
            <a:ext cx="11018520" cy="4617720"/>
          </a:xfrm>
          <a:prstGeom prst="rect">
            <a:avLst/>
          </a:prstGeom>
        </p:spPr>
      </p:pic>
    </p:spTree>
    <p:extLst>
      <p:ext uri="{BB962C8B-B14F-4D97-AF65-F5344CB8AC3E}">
        <p14:creationId xmlns:p14="http://schemas.microsoft.com/office/powerpoint/2010/main" xmlns="" val="1748344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Classless Addressing</a:t>
            </a:r>
            <a:endParaRPr lang="en-US" dirty="0">
              <a:solidFill>
                <a:srgbClr val="FF0000"/>
              </a:solidFill>
            </a:endParaRPr>
          </a:p>
        </p:txBody>
      </p:sp>
      <p:sp>
        <p:nvSpPr>
          <p:cNvPr id="3" name="Content Placeholder 2"/>
          <p:cNvSpPr>
            <a:spLocks noGrp="1"/>
          </p:cNvSpPr>
          <p:nvPr>
            <p:ph idx="1"/>
          </p:nvPr>
        </p:nvSpPr>
        <p:spPr/>
        <p:txBody>
          <a:bodyPr/>
          <a:lstStyle/>
          <a:p>
            <a:r>
              <a:rPr lang="en-US" b="1" dirty="0"/>
              <a:t>To reduce the wastage of IP addresses in a block, we use sub-netting. What we do is that we use host id bits as net id bits of a classful IP address. </a:t>
            </a:r>
            <a:endParaRPr lang="en-US" b="1" dirty="0" smtClean="0"/>
          </a:p>
          <a:p>
            <a:r>
              <a:rPr lang="en-US" b="1" dirty="0" smtClean="0"/>
              <a:t>We </a:t>
            </a:r>
            <a:r>
              <a:rPr lang="en-US" b="1" dirty="0"/>
              <a:t>give the IP address and define the number of bits for mask along with it (usually followed by a ‘/’ symbol), like, 192.168.1.1/28. </a:t>
            </a:r>
            <a:endParaRPr lang="en-US" b="1" dirty="0" smtClean="0"/>
          </a:p>
          <a:p>
            <a:r>
              <a:rPr lang="en-US" b="1" dirty="0" smtClean="0"/>
              <a:t>Here</a:t>
            </a:r>
            <a:r>
              <a:rPr lang="en-US" b="1" dirty="0"/>
              <a:t>, subnet mask is found by putting the given number of bits out of 32 as 1, like, in the given address, we need to put 28 out of 32 bits as 1 and the rest as 0, and so, the subnet mask would be 255.255.255.240.</a:t>
            </a:r>
          </a:p>
        </p:txBody>
      </p:sp>
    </p:spTree>
    <p:extLst>
      <p:ext uri="{BB962C8B-B14F-4D97-AF65-F5344CB8AC3E}">
        <p14:creationId xmlns:p14="http://schemas.microsoft.com/office/powerpoint/2010/main" xmlns="" val="3453107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Classless Inter Domain Routing(CIDR)</a:t>
            </a:r>
            <a:endParaRPr lang="en-US" dirty="0">
              <a:solidFill>
                <a:schemeClr val="accent2"/>
              </a:solidFill>
            </a:endParaRPr>
          </a:p>
        </p:txBody>
      </p:sp>
      <p:sp>
        <p:nvSpPr>
          <p:cNvPr id="3" name="Content Placeholder 2"/>
          <p:cNvSpPr>
            <a:spLocks noGrp="1"/>
          </p:cNvSpPr>
          <p:nvPr>
            <p:ph idx="1"/>
          </p:nvPr>
        </p:nvSpPr>
        <p:spPr>
          <a:xfrm>
            <a:off x="838200" y="1225296"/>
            <a:ext cx="11058144" cy="5413248"/>
          </a:xfrm>
        </p:spPr>
        <p:txBody>
          <a:bodyPr>
            <a:noAutofit/>
          </a:bodyPr>
          <a:lstStyle/>
          <a:p>
            <a:r>
              <a:rPr lang="en-US" b="1" dirty="0"/>
              <a:t>CIDR is a new addressing scheme for the Internet which allows for more efficient allocation of IP addresses than the old Class A, B, and C address scheme.</a:t>
            </a:r>
          </a:p>
          <a:p>
            <a:r>
              <a:rPr lang="en-US" b="1" dirty="0"/>
              <a:t>CIDR allowed for more efficient use of IPv4 address space and prefix aggregation, known as route summarization or </a:t>
            </a:r>
            <a:r>
              <a:rPr lang="en-US" b="1" dirty="0" err="1"/>
              <a:t>supernetting</a:t>
            </a:r>
            <a:r>
              <a:rPr lang="en-US" b="1" dirty="0"/>
              <a:t>.</a:t>
            </a:r>
          </a:p>
          <a:p>
            <a:pPr>
              <a:buNone/>
            </a:pPr>
            <a:r>
              <a:rPr lang="en-US" b="1" dirty="0" smtClean="0"/>
              <a:t>CIDR </a:t>
            </a:r>
            <a:r>
              <a:rPr lang="en-US" b="1" dirty="0"/>
              <a:t>introduction allowed for:</a:t>
            </a:r>
          </a:p>
          <a:p>
            <a:r>
              <a:rPr lang="en-US" b="1" dirty="0"/>
              <a:t>More efficient use of IPv4 address space</a:t>
            </a:r>
          </a:p>
          <a:p>
            <a:r>
              <a:rPr lang="en-US" b="1" dirty="0"/>
              <a:t>Prefix aggregation, which reduced the size of routing tables</a:t>
            </a:r>
          </a:p>
          <a:p>
            <a:pPr>
              <a:buNone/>
            </a:pPr>
            <a:r>
              <a:rPr lang="en-US" b="1" dirty="0"/>
              <a:t>     CIDR allows routers to group routes together to reduce the bulk of routing information carried by the core routers. With CIDR, several IP networks appear to networks outside the group as </a:t>
            </a:r>
            <a:r>
              <a:rPr lang="en-US" dirty="0">
                <a:solidFill>
                  <a:schemeClr val="accent1"/>
                </a:solidFill>
              </a:rPr>
              <a:t>a single, larger entity</a:t>
            </a:r>
            <a:r>
              <a:rPr lang="en-US" dirty="0" smtClean="0">
                <a:solidFill>
                  <a:schemeClr val="accent1"/>
                </a:solidFill>
              </a:rPr>
              <a:t>.</a:t>
            </a:r>
            <a:endParaRPr lang="en-US" dirty="0">
              <a:solidFill>
                <a:schemeClr val="accent1"/>
              </a:solidFill>
            </a:endParaRPr>
          </a:p>
        </p:txBody>
      </p:sp>
    </p:spTree>
    <p:extLst>
      <p:ext uri="{BB962C8B-B14F-4D97-AF65-F5344CB8AC3E}">
        <p14:creationId xmlns:p14="http://schemas.microsoft.com/office/powerpoint/2010/main" xmlns="" val="1230221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a:t>CIDR is based on variable-length subnet masking (VLSM). This allows it to define prefixes of arbitrary lengths making it much more efficient than the old system. CIDR IP addresses are composed of two sets of numbers. </a:t>
            </a:r>
            <a:endParaRPr lang="en-US" b="1" dirty="0" smtClean="0"/>
          </a:p>
          <a:p>
            <a:r>
              <a:rPr lang="en-US" b="1" dirty="0"/>
              <a:t>With CIDR, IP addresses and their subnet masks are written as four octets, separated by periods, followed by a forward slash and a two-digit number that represents the subnet mask e.g.</a:t>
            </a:r>
          </a:p>
          <a:p>
            <a:r>
              <a:rPr lang="en-US" b="1" dirty="0"/>
              <a:t>10.1.1.0/30</a:t>
            </a:r>
          </a:p>
          <a:p>
            <a:r>
              <a:rPr lang="en-US" b="1" dirty="0"/>
              <a:t>172.16.1.16/28</a:t>
            </a:r>
          </a:p>
          <a:p>
            <a:r>
              <a:rPr lang="en-US" b="1" dirty="0"/>
              <a:t>192.168.1.32/27 </a:t>
            </a:r>
            <a:r>
              <a:rPr lang="en-US" b="1" dirty="0" err="1" smtClean="0"/>
              <a:t>etc</a:t>
            </a:r>
            <a:endParaRPr lang="en-US" b="1" dirty="0" smtClean="0"/>
          </a:p>
          <a:p>
            <a:r>
              <a:rPr lang="en-US" b="1" dirty="0" smtClean="0"/>
              <a:t>IP 10.0.0.0/24  equivalent to</a:t>
            </a:r>
          </a:p>
          <a:p>
            <a:pPr marL="0" indent="0">
              <a:buNone/>
            </a:pPr>
            <a:r>
              <a:rPr lang="en-US" b="1" dirty="0"/>
              <a:t>	</a:t>
            </a:r>
            <a:r>
              <a:rPr lang="en-US" b="1" dirty="0" smtClean="0"/>
              <a:t> 10.0.0.0-10.0.0.255(11111111.11111111.11111111.00000000)</a:t>
            </a:r>
          </a:p>
          <a:p>
            <a:pPr marL="0" indent="0">
              <a:buNone/>
            </a:pPr>
            <a:r>
              <a:rPr lang="en-US" b="1" dirty="0" smtClean="0"/>
              <a:t>Network mask equivalent to 255.255.255.0</a:t>
            </a:r>
          </a:p>
          <a:p>
            <a:pPr>
              <a:buNone/>
            </a:pPr>
            <a:r>
              <a:rPr lang="en-US" b="1" dirty="0"/>
              <a:t>The advantages of CIDR over the classful IP addressing are:</a:t>
            </a:r>
          </a:p>
          <a:p>
            <a:pPr>
              <a:buNone/>
            </a:pPr>
            <a:r>
              <a:rPr lang="en-US" b="1" dirty="0"/>
              <a:t>1. CIDR can be used to effectively manage the available IP address space.</a:t>
            </a:r>
          </a:p>
          <a:p>
            <a:pPr>
              <a:buNone/>
            </a:pPr>
            <a:r>
              <a:rPr lang="en-US" b="1" dirty="0"/>
              <a:t>2. CIDR can reduce the number of routing table entries</a:t>
            </a:r>
          </a:p>
        </p:txBody>
      </p:sp>
    </p:spTree>
    <p:extLst>
      <p:ext uri="{BB962C8B-B14F-4D97-AF65-F5344CB8AC3E}">
        <p14:creationId xmlns:p14="http://schemas.microsoft.com/office/powerpoint/2010/main" xmlns="" val="2472946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Image result for classless addressing example"/>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1520" y="1690688"/>
            <a:ext cx="10433304" cy="49021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066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solidFill>
              </a:rPr>
              <a:t>Subnetting</a:t>
            </a:r>
            <a:endParaRPr lang="en-US" dirty="0">
              <a:solidFill>
                <a:schemeClr val="accent2"/>
              </a:solidFill>
            </a:endParaRPr>
          </a:p>
        </p:txBody>
      </p:sp>
      <p:sp>
        <p:nvSpPr>
          <p:cNvPr id="3" name="Content Placeholder 2"/>
          <p:cNvSpPr>
            <a:spLocks noGrp="1"/>
          </p:cNvSpPr>
          <p:nvPr>
            <p:ph idx="1"/>
          </p:nvPr>
        </p:nvSpPr>
        <p:spPr/>
        <p:txBody>
          <a:bodyPr>
            <a:normAutofit fontScale="85000" lnSpcReduction="20000"/>
          </a:bodyPr>
          <a:lstStyle/>
          <a:p>
            <a:r>
              <a:rPr lang="en-US" b="1" dirty="0"/>
              <a:t>IP </a:t>
            </a:r>
            <a:r>
              <a:rPr lang="en-US" b="1" dirty="0" err="1"/>
              <a:t>Subnetting</a:t>
            </a:r>
            <a:r>
              <a:rPr lang="en-US" b="1" dirty="0"/>
              <a:t> is a process of dividing a large IP network in smaller IP networks</a:t>
            </a:r>
            <a:r>
              <a:rPr lang="en-US" b="1" dirty="0" smtClean="0"/>
              <a:t>.</a:t>
            </a:r>
          </a:p>
          <a:p>
            <a:r>
              <a:rPr lang="en-US" b="1" dirty="0" smtClean="0"/>
              <a:t> </a:t>
            </a:r>
            <a:r>
              <a:rPr lang="en-US" b="1" dirty="0"/>
              <a:t>In </a:t>
            </a:r>
            <a:r>
              <a:rPr lang="en-US" b="1" dirty="0" err="1"/>
              <a:t>Subnetting</a:t>
            </a:r>
            <a:r>
              <a:rPr lang="en-US" b="1" dirty="0"/>
              <a:t> we create multiple small manageable networks from a single large IP network</a:t>
            </a:r>
            <a:r>
              <a:rPr lang="en-US" b="1" dirty="0" smtClean="0"/>
              <a:t>.</a:t>
            </a:r>
          </a:p>
          <a:p>
            <a:r>
              <a:rPr lang="en-US" b="1" dirty="0" err="1"/>
              <a:t>Subnetting</a:t>
            </a:r>
            <a:r>
              <a:rPr lang="en-US" b="1" dirty="0"/>
              <a:t> is the process of breaking down an IP network into smaller sub-networks called “subnets.” Each subnet is a non-physical description (or ID) for a physical sub-network .</a:t>
            </a:r>
          </a:p>
          <a:p>
            <a:r>
              <a:rPr lang="en-US" b="1" dirty="0"/>
              <a:t> </a:t>
            </a:r>
            <a:r>
              <a:rPr lang="en-US" b="1" dirty="0" err="1" smtClean="0"/>
              <a:t>Subnetting</a:t>
            </a:r>
            <a:r>
              <a:rPr lang="en-US" b="1" dirty="0"/>
              <a:t> is a process of segmentation of a network id into multiple broadcast domains.</a:t>
            </a:r>
          </a:p>
          <a:p>
            <a:r>
              <a:rPr lang="en-US" b="1" dirty="0" err="1"/>
              <a:t>Subnetting</a:t>
            </a:r>
            <a:r>
              <a:rPr lang="en-US" b="1" dirty="0"/>
              <a:t> originally referred to the subdivision of a class-based network into many subnetworks, but now it generally refers to the subdivision of a CIDR block in to smaller CIDR blocks. </a:t>
            </a:r>
          </a:p>
          <a:p>
            <a:r>
              <a:rPr lang="en-US" b="1" dirty="0" err="1"/>
              <a:t>Subnetting</a:t>
            </a:r>
            <a:r>
              <a:rPr lang="en-US" b="1" dirty="0"/>
              <a:t> allows single routing entries to refer either to the larger block or to its individual constituents.</a:t>
            </a:r>
          </a:p>
          <a:p>
            <a:endParaRPr lang="en-US" b="1" dirty="0"/>
          </a:p>
        </p:txBody>
      </p:sp>
    </p:spTree>
    <p:extLst>
      <p:ext uri="{BB962C8B-B14F-4D97-AF65-F5344CB8AC3E}">
        <p14:creationId xmlns:p14="http://schemas.microsoft.com/office/powerpoint/2010/main" xmlns="" val="2162698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Contents</a:t>
            </a:r>
            <a:endParaRPr lang="en-US" dirty="0">
              <a:solidFill>
                <a:schemeClr val="accent2"/>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accent1"/>
                </a:solidFill>
              </a:rPr>
              <a:t>Introduction and Functions </a:t>
            </a:r>
          </a:p>
          <a:p>
            <a:r>
              <a:rPr lang="en-US" dirty="0" smtClean="0">
                <a:solidFill>
                  <a:schemeClr val="accent1"/>
                </a:solidFill>
              </a:rPr>
              <a:t> IPv4 Addressing   </a:t>
            </a:r>
          </a:p>
          <a:p>
            <a:r>
              <a:rPr lang="en-US" dirty="0" smtClean="0">
                <a:solidFill>
                  <a:schemeClr val="accent1"/>
                </a:solidFill>
              </a:rPr>
              <a:t> Class-full and Classless Addressing  </a:t>
            </a:r>
          </a:p>
          <a:p>
            <a:r>
              <a:rPr lang="en-US" dirty="0" smtClean="0">
                <a:solidFill>
                  <a:schemeClr val="accent1"/>
                </a:solidFill>
              </a:rPr>
              <a:t>IPv4 Sub-netting/ Super-netting </a:t>
            </a:r>
          </a:p>
          <a:p>
            <a:r>
              <a:rPr lang="en-US" dirty="0" smtClean="0">
                <a:solidFill>
                  <a:schemeClr val="accent1"/>
                </a:solidFill>
              </a:rPr>
              <a:t> IPv6 Addressing and its Features </a:t>
            </a:r>
          </a:p>
          <a:p>
            <a:r>
              <a:rPr lang="en-US" dirty="0" smtClean="0">
                <a:solidFill>
                  <a:schemeClr val="accent1"/>
                </a:solidFill>
              </a:rPr>
              <a:t> IPv4 and IPv6 Datagram Formats </a:t>
            </a:r>
          </a:p>
          <a:p>
            <a:r>
              <a:rPr lang="en-US" dirty="0" smtClean="0">
                <a:solidFill>
                  <a:schemeClr val="accent1"/>
                </a:solidFill>
              </a:rPr>
              <a:t> Comparison of IPv4 and IPv6 Addressing  </a:t>
            </a:r>
          </a:p>
          <a:p>
            <a:r>
              <a:rPr lang="en-US" dirty="0" smtClean="0">
                <a:solidFill>
                  <a:schemeClr val="accent1"/>
                </a:solidFill>
              </a:rPr>
              <a:t> </a:t>
            </a:r>
            <a:r>
              <a:rPr lang="en-US" dirty="0" err="1" smtClean="0">
                <a:solidFill>
                  <a:schemeClr val="accent1"/>
                </a:solidFill>
              </a:rPr>
              <a:t>NATing</a:t>
            </a:r>
            <a:r>
              <a:rPr lang="en-US" dirty="0" smtClean="0">
                <a:solidFill>
                  <a:schemeClr val="accent1"/>
                </a:solidFill>
              </a:rPr>
              <a:t> </a:t>
            </a:r>
          </a:p>
          <a:p>
            <a:r>
              <a:rPr lang="en-US" dirty="0" smtClean="0">
                <a:solidFill>
                  <a:schemeClr val="accent1"/>
                </a:solidFill>
              </a:rPr>
              <a:t>Example Addresses Unicast, Multicast and Broadcast </a:t>
            </a:r>
            <a:endParaRPr lang="en-US" dirty="0">
              <a:solidFill>
                <a:schemeClr val="accent1"/>
              </a:solidFill>
            </a:endParaRPr>
          </a:p>
        </p:txBody>
      </p:sp>
    </p:spTree>
    <p:extLst>
      <p:ext uri="{BB962C8B-B14F-4D97-AF65-F5344CB8AC3E}">
        <p14:creationId xmlns:p14="http://schemas.microsoft.com/office/powerpoint/2010/main" xmlns="" val="3571402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Advantages of </a:t>
            </a:r>
            <a:r>
              <a:rPr lang="en-US" dirty="0" err="1" smtClean="0">
                <a:solidFill>
                  <a:schemeClr val="accent2"/>
                </a:solidFill>
              </a:rPr>
              <a:t>Subnetting</a:t>
            </a:r>
            <a:endParaRPr lang="en-US" dirty="0">
              <a:solidFill>
                <a:schemeClr val="accent2"/>
              </a:solidFill>
            </a:endParaRPr>
          </a:p>
        </p:txBody>
      </p:sp>
      <p:sp>
        <p:nvSpPr>
          <p:cNvPr id="3" name="Content Placeholder 2"/>
          <p:cNvSpPr>
            <a:spLocks noGrp="1"/>
          </p:cNvSpPr>
          <p:nvPr>
            <p:ph idx="1"/>
          </p:nvPr>
        </p:nvSpPr>
        <p:spPr/>
        <p:txBody>
          <a:bodyPr/>
          <a:lstStyle/>
          <a:p>
            <a:r>
              <a:rPr lang="en-US" b="1" dirty="0"/>
              <a:t>Through </a:t>
            </a:r>
            <a:r>
              <a:rPr lang="en-US" b="1" dirty="0" err="1"/>
              <a:t>subnetting</a:t>
            </a:r>
            <a:r>
              <a:rPr lang="en-US" b="1" dirty="0"/>
              <a:t>, we can reduce network traffic and thereby improve network performance. we only allow traffic that should move to another network (subnet) to pass through the router and to the other subnet.</a:t>
            </a:r>
          </a:p>
          <a:p>
            <a:r>
              <a:rPr lang="en-US" b="1" dirty="0" err="1"/>
              <a:t>Subnettiing</a:t>
            </a:r>
            <a:r>
              <a:rPr lang="en-US" b="1" dirty="0"/>
              <a:t> can be used to restrict broadcast traffic on the network.</a:t>
            </a:r>
          </a:p>
          <a:p>
            <a:r>
              <a:rPr lang="en-US" b="1" dirty="0" err="1"/>
              <a:t>Subnetting</a:t>
            </a:r>
            <a:r>
              <a:rPr lang="en-US" b="1" dirty="0"/>
              <a:t> facilitates simplified management. we can delegate control of subnets to other administrators.</a:t>
            </a:r>
          </a:p>
          <a:p>
            <a:r>
              <a:rPr lang="en-US" b="1" dirty="0"/>
              <a:t>Troubleshooting network issues is also simpler when dealing with subnets than it is in one large network</a:t>
            </a:r>
            <a:r>
              <a:rPr lang="en-US" dirty="0"/>
              <a:t>.</a:t>
            </a:r>
          </a:p>
        </p:txBody>
      </p:sp>
    </p:spTree>
    <p:extLst>
      <p:ext uri="{BB962C8B-B14F-4D97-AF65-F5344CB8AC3E}">
        <p14:creationId xmlns:p14="http://schemas.microsoft.com/office/powerpoint/2010/main" xmlns="" val="2221280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Subnet Mask</a:t>
            </a:r>
            <a:endParaRPr lang="en-US" dirty="0">
              <a:solidFill>
                <a:schemeClr val="accent2"/>
              </a:solidFill>
            </a:endParaRPr>
          </a:p>
        </p:txBody>
      </p:sp>
      <p:sp>
        <p:nvSpPr>
          <p:cNvPr id="4" name="Content Placeholder 3"/>
          <p:cNvSpPr>
            <a:spLocks noGrp="1"/>
          </p:cNvSpPr>
          <p:nvPr>
            <p:ph idx="1"/>
          </p:nvPr>
        </p:nvSpPr>
        <p:spPr>
          <a:xfrm>
            <a:off x="265176" y="1353312"/>
            <a:ext cx="11631168" cy="5184648"/>
          </a:xfrm>
        </p:spPr>
        <p:txBody>
          <a:bodyPr/>
          <a:lstStyle/>
          <a:p>
            <a:r>
              <a:rPr lang="en-US" b="1" dirty="0"/>
              <a:t>An IP </a:t>
            </a:r>
            <a:r>
              <a:rPr lang="en-US" b="1" dirty="0" smtClean="0"/>
              <a:t>address</a:t>
            </a:r>
            <a:r>
              <a:rPr lang="en-US" b="1" dirty="0"/>
              <a:t> has two components, the network address and the host address. A subnet mask separates the IP address into the network and host </a:t>
            </a:r>
            <a:r>
              <a:rPr lang="en-US" b="1" dirty="0" smtClean="0"/>
              <a:t>addresses.</a:t>
            </a:r>
          </a:p>
          <a:p>
            <a:r>
              <a:rPr lang="en-US" b="1" dirty="0"/>
              <a:t>A Subnet mask is a 32-bit number that masks an IP address, and divides the IP address into network address and host address. Subnet Mask is made by setting network bits to all "1"s and setting host bits to all "0"s</a:t>
            </a:r>
            <a:r>
              <a:rPr lang="en-US" b="1" dirty="0" smtClean="0"/>
              <a:t>.</a:t>
            </a:r>
            <a:endParaRPr lang="en-US" b="1" dirty="0"/>
          </a:p>
          <a:p>
            <a:endParaRPr lang="en-US" dirty="0">
              <a:solidFill>
                <a:schemeClr val="accent1"/>
              </a:solidFill>
            </a:endParaRPr>
          </a:p>
        </p:txBody>
      </p:sp>
      <p:pic>
        <p:nvPicPr>
          <p:cNvPr id="3082" name="Picture 10" descr="Image result for subnet mask"/>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3831" y="3747135"/>
            <a:ext cx="6446393" cy="27908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58608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CIDR and Subnet Mask</a:t>
            </a:r>
            <a:endParaRPr lang="en-US" dirty="0">
              <a:solidFill>
                <a:schemeClr val="accent2"/>
              </a:solidFill>
            </a:endParaRPr>
          </a:p>
        </p:txBody>
      </p:sp>
      <p:pic>
        <p:nvPicPr>
          <p:cNvPr id="4098" name="Picture 2" descr="Image result for cidr subnet mask table"/>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1920241"/>
            <a:ext cx="9604248" cy="45628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23163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Image result for cidr and class c subnet mask table"/>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2608" y="1005840"/>
            <a:ext cx="11061192" cy="56601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09106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solidFill>
              </a:rPr>
              <a:t>Subnetting</a:t>
            </a:r>
            <a:r>
              <a:rPr lang="en-US" dirty="0" smtClean="0">
                <a:solidFill>
                  <a:schemeClr val="accent2"/>
                </a:solidFill>
              </a:rPr>
              <a:t> Steps</a:t>
            </a:r>
            <a:endParaRPr lang="en-US" dirty="0">
              <a:solidFill>
                <a:schemeClr val="accent2"/>
              </a:solidFill>
            </a:endParaRPr>
          </a:p>
        </p:txBody>
      </p:sp>
      <p:sp>
        <p:nvSpPr>
          <p:cNvPr id="3" name="Content Placeholder 2"/>
          <p:cNvSpPr>
            <a:spLocks noGrp="1"/>
          </p:cNvSpPr>
          <p:nvPr>
            <p:ph idx="1"/>
          </p:nvPr>
        </p:nvSpPr>
        <p:spPr/>
        <p:txBody>
          <a:bodyPr>
            <a:normAutofit/>
          </a:bodyPr>
          <a:lstStyle/>
          <a:p>
            <a:r>
              <a:rPr lang="en-US" dirty="0"/>
              <a:t>Let's </a:t>
            </a:r>
            <a:r>
              <a:rPr lang="en-US" dirty="0" smtClean="0"/>
              <a:t> </a:t>
            </a:r>
            <a:r>
              <a:rPr lang="en-US" dirty="0"/>
              <a:t>use the IP address </a:t>
            </a:r>
            <a:r>
              <a:rPr lang="en-US" b="1" dirty="0"/>
              <a:t>192.168.10.44</a:t>
            </a:r>
            <a:r>
              <a:rPr lang="en-US" dirty="0"/>
              <a:t> with subnet mask </a:t>
            </a:r>
            <a:r>
              <a:rPr lang="en-US" b="1" dirty="0"/>
              <a:t>255.255.255.248 (/29</a:t>
            </a:r>
            <a:r>
              <a:rPr lang="en-US" b="1" dirty="0" smtClean="0"/>
              <a:t>).</a:t>
            </a:r>
          </a:p>
          <a:p>
            <a:pPr marL="0" indent="0">
              <a:buNone/>
            </a:pPr>
            <a:r>
              <a:rPr lang="en-US" b="1" dirty="0" smtClean="0"/>
              <a:t>1.Total </a:t>
            </a:r>
            <a:r>
              <a:rPr lang="en-US" b="1" dirty="0"/>
              <a:t>number of subnets:</a:t>
            </a:r>
            <a:r>
              <a:rPr lang="en-US" dirty="0"/>
              <a:t> Using the subnet mask 255.255.255.248, number value 248 (11111000) indicates that 5 bits are used to identify the subnet. To find the total number of subnets available simply raise </a:t>
            </a:r>
            <a:r>
              <a:rPr lang="en-US" b="1" dirty="0"/>
              <a:t>2 to the power of 5 (</a:t>
            </a:r>
            <a:r>
              <a:rPr lang="en-US" b="1" dirty="0" smtClean="0"/>
              <a:t>2^5)</a:t>
            </a:r>
            <a:r>
              <a:rPr lang="en-US" dirty="0"/>
              <a:t> and you will find that the result is </a:t>
            </a:r>
            <a:r>
              <a:rPr lang="en-US" b="1" dirty="0" smtClean="0"/>
              <a:t>32 subnets</a:t>
            </a:r>
            <a:r>
              <a:rPr lang="en-US" dirty="0" smtClean="0"/>
              <a:t>.</a:t>
            </a:r>
          </a:p>
          <a:p>
            <a:pPr marL="0" indent="0">
              <a:buNone/>
            </a:pPr>
            <a:r>
              <a:rPr lang="en-US" b="1" dirty="0" smtClean="0"/>
              <a:t>2.Hosts </a:t>
            </a:r>
            <a:r>
              <a:rPr lang="en-US" b="1" dirty="0"/>
              <a:t>per subnet:</a:t>
            </a:r>
            <a:r>
              <a:rPr lang="en-US" dirty="0"/>
              <a:t> 3 bits are left to identify the host therefore the total number of hosts per subnet is </a:t>
            </a:r>
            <a:r>
              <a:rPr lang="en-US" b="1" dirty="0"/>
              <a:t>2 to the power of 3 minus 2</a:t>
            </a:r>
            <a:r>
              <a:rPr lang="en-US" dirty="0"/>
              <a:t> (1 address for subnet address and another one for the broadcast address)</a:t>
            </a:r>
            <a:r>
              <a:rPr lang="en-US" b="1" dirty="0"/>
              <a:t>(2^3-2) </a:t>
            </a:r>
            <a:r>
              <a:rPr lang="en-US" dirty="0"/>
              <a:t>which equals to </a:t>
            </a:r>
            <a:r>
              <a:rPr lang="en-US" b="1" dirty="0"/>
              <a:t>6</a:t>
            </a:r>
            <a:r>
              <a:rPr lang="en-US" dirty="0"/>
              <a:t> hosts per subnet.</a:t>
            </a:r>
          </a:p>
        </p:txBody>
      </p:sp>
    </p:spTree>
    <p:extLst>
      <p:ext uri="{BB962C8B-B14F-4D97-AF65-F5344CB8AC3E}">
        <p14:creationId xmlns:p14="http://schemas.microsoft.com/office/powerpoint/2010/main" xmlns="" val="3219151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solidFill>
                  <a:schemeClr val="accent2"/>
                </a:solidFill>
              </a:rPr>
              <a:t>3. </a:t>
            </a:r>
            <a:r>
              <a:rPr lang="en-US" b="1" dirty="0">
                <a:solidFill>
                  <a:schemeClr val="accent2"/>
                </a:solidFill>
              </a:rPr>
              <a:t>Subnets, hosts and broadcast addresses per subnet</a:t>
            </a:r>
            <a:r>
              <a:rPr lang="en-US" b="1" dirty="0"/>
              <a:t>: </a:t>
            </a:r>
            <a:r>
              <a:rPr lang="en-US" dirty="0">
                <a:solidFill>
                  <a:schemeClr val="accent1"/>
                </a:solidFill>
              </a:rPr>
              <a:t>To find the valid subnets for this specific subnet mask you have to </a:t>
            </a:r>
            <a:r>
              <a:rPr lang="en-US" b="1" dirty="0">
                <a:solidFill>
                  <a:schemeClr val="accent1"/>
                </a:solidFill>
              </a:rPr>
              <a:t>subtract 248 from the value 256 (256-248=8) </a:t>
            </a:r>
            <a:r>
              <a:rPr lang="en-US" dirty="0">
                <a:solidFill>
                  <a:schemeClr val="accent1"/>
                </a:solidFill>
              </a:rPr>
              <a:t>which is the first available subnet address</a:t>
            </a:r>
            <a:r>
              <a:rPr lang="en-US" dirty="0" smtClean="0">
                <a:solidFill>
                  <a:schemeClr val="accent1"/>
                </a:solidFill>
              </a:rPr>
              <a:t>.</a:t>
            </a:r>
            <a:endParaRPr lang="en-US" dirty="0">
              <a:solidFill>
                <a:schemeClr val="accent1"/>
              </a:solidFill>
            </a:endParaRPr>
          </a:p>
          <a:p>
            <a:pPr marL="0" indent="0">
              <a:buNone/>
            </a:pPr>
            <a:r>
              <a:rPr lang="en-US" dirty="0">
                <a:solidFill>
                  <a:schemeClr val="accent1"/>
                </a:solidFill>
              </a:rPr>
              <a:t>Next subnet address is 8+8=</a:t>
            </a:r>
            <a:r>
              <a:rPr lang="en-US" b="1" dirty="0">
                <a:solidFill>
                  <a:schemeClr val="accent1"/>
                </a:solidFill>
              </a:rPr>
              <a:t>16</a:t>
            </a:r>
            <a:r>
              <a:rPr lang="en-US" dirty="0">
                <a:solidFill>
                  <a:schemeClr val="accent1"/>
                </a:solidFill>
              </a:rPr>
              <a:t>, next one is 16+8=</a:t>
            </a:r>
            <a:r>
              <a:rPr lang="en-US" b="1" dirty="0">
                <a:solidFill>
                  <a:schemeClr val="accent1"/>
                </a:solidFill>
              </a:rPr>
              <a:t>24</a:t>
            </a:r>
            <a:r>
              <a:rPr lang="en-US" dirty="0">
                <a:solidFill>
                  <a:schemeClr val="accent1"/>
                </a:solidFill>
              </a:rPr>
              <a:t> and this goes on until we reach value 248. The following table provides all the calculated information.</a:t>
            </a:r>
          </a:p>
        </p:txBody>
      </p:sp>
    </p:spTree>
    <p:extLst>
      <p:ext uri="{BB962C8B-B14F-4D97-AF65-F5344CB8AC3E}">
        <p14:creationId xmlns:p14="http://schemas.microsoft.com/office/powerpoint/2010/main" xmlns="" val="33745774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Example:255.255.255.224/27</a:t>
            </a:r>
            <a:endParaRPr lang="en-US" dirty="0"/>
          </a:p>
          <a:p>
            <a:r>
              <a:rPr lang="en-US" dirty="0"/>
              <a:t>Network address=192.168.10.0</a:t>
            </a:r>
          </a:p>
          <a:p>
            <a:r>
              <a:rPr lang="en-US" dirty="0"/>
              <a:t>Subnet </a:t>
            </a:r>
            <a:r>
              <a:rPr lang="en-US" dirty="0" smtClean="0"/>
              <a:t>Mask=255.255.255.224</a:t>
            </a:r>
            <a:endParaRPr lang="en-US" dirty="0"/>
          </a:p>
          <a:p>
            <a:r>
              <a:rPr lang="en-US" dirty="0">
                <a:solidFill>
                  <a:schemeClr val="accent2"/>
                </a:solidFill>
              </a:rPr>
              <a:t>Subnet ?</a:t>
            </a:r>
            <a:r>
              <a:rPr lang="en-US" smtClean="0">
                <a:solidFill>
                  <a:schemeClr val="accent2"/>
                </a:solidFill>
              </a:rPr>
              <a:t>224 binary=11100000,2^3=8</a:t>
            </a:r>
            <a:endParaRPr lang="en-US" dirty="0">
              <a:solidFill>
                <a:schemeClr val="accent2"/>
              </a:solidFill>
            </a:endParaRPr>
          </a:p>
          <a:p>
            <a:r>
              <a:rPr lang="en-US" dirty="0" smtClean="0">
                <a:solidFill>
                  <a:schemeClr val="accent2"/>
                </a:solidFill>
              </a:rPr>
              <a:t>Host?2^5-2=30</a:t>
            </a:r>
            <a:endParaRPr lang="en-US" dirty="0">
              <a:solidFill>
                <a:schemeClr val="accent2"/>
              </a:solidFill>
            </a:endParaRPr>
          </a:p>
          <a:p>
            <a:r>
              <a:rPr lang="en-US" dirty="0">
                <a:solidFill>
                  <a:schemeClr val="accent2"/>
                </a:solidFill>
              </a:rPr>
              <a:t>Valid subnet ?</a:t>
            </a:r>
            <a:r>
              <a:rPr lang="en-US" dirty="0" smtClean="0">
                <a:solidFill>
                  <a:schemeClr val="accent2"/>
                </a:solidFill>
              </a:rPr>
              <a:t>256-224=32.32,64,96………………………224</a:t>
            </a:r>
          </a:p>
          <a:p>
            <a:r>
              <a:rPr lang="en-US" dirty="0" smtClean="0">
                <a:solidFill>
                  <a:schemeClr val="accent1"/>
                </a:solidFill>
              </a:rPr>
              <a:t>Subnet</a:t>
            </a:r>
            <a:r>
              <a:rPr lang="en-US" dirty="0">
                <a:solidFill>
                  <a:schemeClr val="accent1"/>
                </a:solidFill>
              </a:rPr>
              <a:t>:	</a:t>
            </a:r>
            <a:r>
              <a:rPr lang="en-US" dirty="0" smtClean="0">
                <a:solidFill>
                  <a:schemeClr val="accent1"/>
                </a:solidFill>
              </a:rPr>
              <a:t>32</a:t>
            </a:r>
            <a:r>
              <a:rPr lang="en-US" dirty="0">
                <a:solidFill>
                  <a:schemeClr val="accent1"/>
                </a:solidFill>
              </a:rPr>
              <a:t>	</a:t>
            </a:r>
            <a:r>
              <a:rPr lang="en-US" dirty="0" smtClean="0">
                <a:solidFill>
                  <a:schemeClr val="accent1"/>
                </a:solidFill>
              </a:rPr>
              <a:t>64</a:t>
            </a:r>
            <a:r>
              <a:rPr lang="en-US" dirty="0">
                <a:solidFill>
                  <a:schemeClr val="accent1"/>
                </a:solidFill>
              </a:rPr>
              <a:t>	</a:t>
            </a:r>
            <a:r>
              <a:rPr lang="en-US" dirty="0" smtClean="0">
                <a:solidFill>
                  <a:schemeClr val="accent1"/>
                </a:solidFill>
              </a:rPr>
              <a:t>  96</a:t>
            </a:r>
            <a:r>
              <a:rPr lang="en-US" dirty="0">
                <a:solidFill>
                  <a:schemeClr val="accent1"/>
                </a:solidFill>
              </a:rPr>
              <a:t>	</a:t>
            </a:r>
            <a:r>
              <a:rPr lang="en-US" dirty="0" smtClean="0">
                <a:solidFill>
                  <a:schemeClr val="accent1"/>
                </a:solidFill>
              </a:rPr>
              <a:t>128</a:t>
            </a:r>
            <a:r>
              <a:rPr lang="en-US" dirty="0">
                <a:solidFill>
                  <a:schemeClr val="accent1"/>
                </a:solidFill>
              </a:rPr>
              <a:t>	</a:t>
            </a:r>
            <a:r>
              <a:rPr lang="en-US" dirty="0" smtClean="0">
                <a:solidFill>
                  <a:schemeClr val="accent1"/>
                </a:solidFill>
              </a:rPr>
              <a:t>160	 192</a:t>
            </a:r>
          </a:p>
          <a:p>
            <a:r>
              <a:rPr lang="en-US" dirty="0" smtClean="0">
                <a:solidFill>
                  <a:schemeClr val="accent1"/>
                </a:solidFill>
              </a:rPr>
              <a:t>First </a:t>
            </a:r>
            <a:r>
              <a:rPr lang="en-US" dirty="0">
                <a:solidFill>
                  <a:schemeClr val="accent1"/>
                </a:solidFill>
              </a:rPr>
              <a:t>Host:	</a:t>
            </a:r>
            <a:r>
              <a:rPr lang="en-US" dirty="0" smtClean="0">
                <a:solidFill>
                  <a:schemeClr val="accent1"/>
                </a:solidFill>
              </a:rPr>
              <a:t>33</a:t>
            </a:r>
            <a:r>
              <a:rPr lang="en-US" dirty="0">
                <a:solidFill>
                  <a:schemeClr val="accent1"/>
                </a:solidFill>
              </a:rPr>
              <a:t>	</a:t>
            </a:r>
            <a:r>
              <a:rPr lang="en-US" dirty="0" smtClean="0">
                <a:solidFill>
                  <a:schemeClr val="accent1"/>
                </a:solidFill>
              </a:rPr>
              <a:t>65</a:t>
            </a:r>
            <a:r>
              <a:rPr lang="en-US" dirty="0">
                <a:solidFill>
                  <a:schemeClr val="accent1"/>
                </a:solidFill>
              </a:rPr>
              <a:t>	 </a:t>
            </a:r>
            <a:r>
              <a:rPr lang="en-US" dirty="0" smtClean="0">
                <a:solidFill>
                  <a:schemeClr val="accent1"/>
                </a:solidFill>
              </a:rPr>
              <a:t> 97</a:t>
            </a:r>
            <a:r>
              <a:rPr lang="en-US" dirty="0">
                <a:solidFill>
                  <a:schemeClr val="accent1"/>
                </a:solidFill>
              </a:rPr>
              <a:t>	</a:t>
            </a:r>
            <a:r>
              <a:rPr lang="en-US" dirty="0" smtClean="0">
                <a:solidFill>
                  <a:schemeClr val="accent1"/>
                </a:solidFill>
              </a:rPr>
              <a:t>129	161       193</a:t>
            </a:r>
            <a:endParaRPr lang="en-US" dirty="0">
              <a:solidFill>
                <a:schemeClr val="accent1"/>
              </a:solidFill>
            </a:endParaRPr>
          </a:p>
          <a:p>
            <a:r>
              <a:rPr lang="en-US" dirty="0">
                <a:solidFill>
                  <a:schemeClr val="accent1"/>
                </a:solidFill>
              </a:rPr>
              <a:t>Last Host:	</a:t>
            </a:r>
            <a:r>
              <a:rPr lang="en-US" dirty="0" smtClean="0">
                <a:solidFill>
                  <a:schemeClr val="accent1"/>
                </a:solidFill>
              </a:rPr>
              <a:t>62</a:t>
            </a:r>
            <a:r>
              <a:rPr lang="en-US" dirty="0">
                <a:solidFill>
                  <a:schemeClr val="accent1"/>
                </a:solidFill>
              </a:rPr>
              <a:t>	</a:t>
            </a:r>
            <a:r>
              <a:rPr lang="en-US" dirty="0" smtClean="0">
                <a:solidFill>
                  <a:schemeClr val="accent1"/>
                </a:solidFill>
              </a:rPr>
              <a:t>94</a:t>
            </a:r>
            <a:r>
              <a:rPr lang="en-US" dirty="0">
                <a:solidFill>
                  <a:schemeClr val="accent1"/>
                </a:solidFill>
              </a:rPr>
              <a:t>	</a:t>
            </a:r>
            <a:r>
              <a:rPr lang="en-US" dirty="0" smtClean="0">
                <a:solidFill>
                  <a:schemeClr val="accent1"/>
                </a:solidFill>
              </a:rPr>
              <a:t>  126</a:t>
            </a:r>
            <a:r>
              <a:rPr lang="en-US" dirty="0">
                <a:solidFill>
                  <a:schemeClr val="accent1"/>
                </a:solidFill>
              </a:rPr>
              <a:t>	</a:t>
            </a:r>
            <a:r>
              <a:rPr lang="en-US" dirty="0" smtClean="0">
                <a:solidFill>
                  <a:schemeClr val="accent1"/>
                </a:solidFill>
              </a:rPr>
              <a:t>258</a:t>
            </a:r>
            <a:r>
              <a:rPr lang="en-US" dirty="0">
                <a:solidFill>
                  <a:schemeClr val="accent1"/>
                </a:solidFill>
              </a:rPr>
              <a:t>	</a:t>
            </a:r>
            <a:r>
              <a:rPr lang="en-US" dirty="0" smtClean="0">
                <a:solidFill>
                  <a:schemeClr val="accent1"/>
                </a:solidFill>
              </a:rPr>
              <a:t>190       222</a:t>
            </a:r>
            <a:endParaRPr lang="en-US" dirty="0">
              <a:solidFill>
                <a:schemeClr val="accent1"/>
              </a:solidFill>
            </a:endParaRPr>
          </a:p>
          <a:p>
            <a:r>
              <a:rPr lang="en-US" dirty="0">
                <a:solidFill>
                  <a:schemeClr val="accent1"/>
                </a:solidFill>
              </a:rPr>
              <a:t>Broadcast:	</a:t>
            </a:r>
            <a:r>
              <a:rPr lang="en-US" dirty="0" smtClean="0">
                <a:solidFill>
                  <a:schemeClr val="accent1"/>
                </a:solidFill>
              </a:rPr>
              <a:t>63</a:t>
            </a:r>
            <a:r>
              <a:rPr lang="en-US" dirty="0">
                <a:solidFill>
                  <a:schemeClr val="accent1"/>
                </a:solidFill>
              </a:rPr>
              <a:t>	</a:t>
            </a:r>
            <a:r>
              <a:rPr lang="en-US" dirty="0" smtClean="0">
                <a:solidFill>
                  <a:schemeClr val="accent1"/>
                </a:solidFill>
              </a:rPr>
              <a:t>95</a:t>
            </a:r>
            <a:r>
              <a:rPr lang="en-US" dirty="0">
                <a:solidFill>
                  <a:schemeClr val="accent1"/>
                </a:solidFill>
              </a:rPr>
              <a:t>	</a:t>
            </a:r>
            <a:r>
              <a:rPr lang="en-US" dirty="0" smtClean="0">
                <a:solidFill>
                  <a:schemeClr val="accent1"/>
                </a:solidFill>
              </a:rPr>
              <a:t>127</a:t>
            </a:r>
            <a:r>
              <a:rPr lang="en-US" dirty="0">
                <a:solidFill>
                  <a:schemeClr val="accent1"/>
                </a:solidFill>
              </a:rPr>
              <a:t>	</a:t>
            </a:r>
            <a:r>
              <a:rPr lang="en-US" dirty="0" smtClean="0">
                <a:solidFill>
                  <a:schemeClr val="accent1"/>
                </a:solidFill>
              </a:rPr>
              <a:t>259</a:t>
            </a:r>
            <a:r>
              <a:rPr lang="en-US" dirty="0">
                <a:solidFill>
                  <a:schemeClr val="accent1"/>
                </a:solidFill>
              </a:rPr>
              <a:t>	</a:t>
            </a:r>
            <a:r>
              <a:rPr lang="en-US" dirty="0" smtClean="0">
                <a:solidFill>
                  <a:schemeClr val="accent1"/>
                </a:solidFill>
              </a:rPr>
              <a:t>191      223</a:t>
            </a:r>
            <a:endParaRPr lang="en-US" dirty="0">
              <a:solidFill>
                <a:schemeClr val="accent1"/>
              </a:solidFill>
            </a:endParaRPr>
          </a:p>
        </p:txBody>
      </p:sp>
    </p:spTree>
    <p:extLst>
      <p:ext uri="{BB962C8B-B14F-4D97-AF65-F5344CB8AC3E}">
        <p14:creationId xmlns:p14="http://schemas.microsoft.com/office/powerpoint/2010/main" xmlns="" val="39725362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r>
              <a:rPr lang="en-US" dirty="0"/>
              <a:t>our IP address (192.168.10.44) lies in subnet 192.168.10.40.</a:t>
            </a:r>
          </a:p>
          <a:p>
            <a:pPr marL="0" indent="0">
              <a:buNone/>
            </a:pPr>
            <a:endParaRPr lang="en-US" dirty="0"/>
          </a:p>
        </p:txBody>
      </p:sp>
      <p:pic>
        <p:nvPicPr>
          <p:cNvPr id="6" name="Picture 5"/>
          <p:cNvPicPr>
            <a:picLocks noChangeAspect="1"/>
          </p:cNvPicPr>
          <p:nvPr/>
        </p:nvPicPr>
        <p:blipFill>
          <a:blip r:embed="rId2" cstate="print"/>
          <a:stretch>
            <a:fillRect/>
          </a:stretch>
        </p:blipFill>
        <p:spPr>
          <a:xfrm>
            <a:off x="1508760" y="2715577"/>
            <a:ext cx="7246429" cy="3255455"/>
          </a:xfrm>
          <a:prstGeom prst="rect">
            <a:avLst/>
          </a:prstGeom>
        </p:spPr>
      </p:pic>
    </p:spTree>
    <p:extLst>
      <p:ext uri="{BB962C8B-B14F-4D97-AF65-F5344CB8AC3E}">
        <p14:creationId xmlns:p14="http://schemas.microsoft.com/office/powerpoint/2010/main" xmlns="" val="3513693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Example:255.255.255.248/29</a:t>
            </a:r>
          </a:p>
          <a:p>
            <a:r>
              <a:rPr lang="en-US" dirty="0" smtClean="0"/>
              <a:t>Network address=192.168.10.0</a:t>
            </a:r>
          </a:p>
          <a:p>
            <a:r>
              <a:rPr lang="en-US" dirty="0" smtClean="0"/>
              <a:t>Subnet Mask=255.255.255.248</a:t>
            </a:r>
          </a:p>
          <a:p>
            <a:r>
              <a:rPr lang="en-US" dirty="0" smtClean="0">
                <a:solidFill>
                  <a:schemeClr val="accent2"/>
                </a:solidFill>
              </a:rPr>
              <a:t>Subnet ?248 binary=11111000,2^5=32</a:t>
            </a:r>
          </a:p>
          <a:p>
            <a:r>
              <a:rPr lang="en-US" dirty="0" smtClean="0">
                <a:solidFill>
                  <a:schemeClr val="accent2"/>
                </a:solidFill>
              </a:rPr>
              <a:t>Host?2^3-2=6</a:t>
            </a:r>
          </a:p>
          <a:p>
            <a:r>
              <a:rPr lang="en-US" dirty="0" smtClean="0">
                <a:solidFill>
                  <a:schemeClr val="accent2"/>
                </a:solidFill>
              </a:rPr>
              <a:t>Valid subnet ?256-248=8,16,24………………………240</a:t>
            </a:r>
          </a:p>
          <a:p>
            <a:r>
              <a:rPr lang="en-US" dirty="0" smtClean="0">
                <a:solidFill>
                  <a:schemeClr val="accent1"/>
                </a:solidFill>
              </a:rPr>
              <a:t>Subnet:	8	16	24 ………….224	232	240..248</a:t>
            </a:r>
          </a:p>
          <a:p>
            <a:r>
              <a:rPr lang="en-US" dirty="0" smtClean="0">
                <a:solidFill>
                  <a:schemeClr val="accent1"/>
                </a:solidFill>
              </a:rPr>
              <a:t>First Host:	9	17	25……….....225	233	241</a:t>
            </a:r>
          </a:p>
          <a:p>
            <a:r>
              <a:rPr lang="en-US" dirty="0" smtClean="0">
                <a:solidFill>
                  <a:schemeClr val="accent1"/>
                </a:solidFill>
              </a:rPr>
              <a:t>Last Host:	14	22	30……………230	238	246</a:t>
            </a:r>
          </a:p>
          <a:p>
            <a:r>
              <a:rPr lang="en-US" dirty="0" smtClean="0">
                <a:solidFill>
                  <a:schemeClr val="accent1"/>
                </a:solidFill>
              </a:rPr>
              <a:t>Broadcast:	15	23	31…………...231	239	247</a:t>
            </a:r>
            <a:endParaRPr lang="en-US" dirty="0">
              <a:solidFill>
                <a:schemeClr val="accent1"/>
              </a:solidFill>
            </a:endParaRPr>
          </a:p>
        </p:txBody>
      </p:sp>
    </p:spTree>
    <p:extLst>
      <p:ext uri="{BB962C8B-B14F-4D97-AF65-F5344CB8AC3E}">
        <p14:creationId xmlns:p14="http://schemas.microsoft.com/office/powerpoint/2010/main" xmlns="" val="2023407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Example:255.255.192.0/18</a:t>
            </a:r>
            <a:endParaRPr lang="en-US" dirty="0"/>
          </a:p>
          <a:p>
            <a:r>
              <a:rPr lang="en-US" dirty="0"/>
              <a:t>Network </a:t>
            </a:r>
            <a:r>
              <a:rPr lang="en-US" dirty="0" smtClean="0"/>
              <a:t>address=172.16.10.0</a:t>
            </a:r>
            <a:endParaRPr lang="en-US" dirty="0"/>
          </a:p>
          <a:p>
            <a:r>
              <a:rPr lang="en-US" dirty="0"/>
              <a:t>Subnet </a:t>
            </a:r>
            <a:r>
              <a:rPr lang="en-US" dirty="0" smtClean="0"/>
              <a:t>Mask=255.255.192.0</a:t>
            </a:r>
            <a:endParaRPr lang="en-US" dirty="0"/>
          </a:p>
          <a:p>
            <a:r>
              <a:rPr lang="en-US" dirty="0">
                <a:solidFill>
                  <a:schemeClr val="accent2"/>
                </a:solidFill>
              </a:rPr>
              <a:t>Subnet </a:t>
            </a:r>
            <a:r>
              <a:rPr lang="en-US" dirty="0" smtClean="0">
                <a:solidFill>
                  <a:schemeClr val="accent2"/>
                </a:solidFill>
              </a:rPr>
              <a:t>?192 binary=11000000,2^2-2=2</a:t>
            </a:r>
            <a:endParaRPr lang="en-US" dirty="0">
              <a:solidFill>
                <a:schemeClr val="accent2"/>
              </a:solidFill>
            </a:endParaRPr>
          </a:p>
          <a:p>
            <a:r>
              <a:rPr lang="en-US" dirty="0" smtClean="0">
                <a:solidFill>
                  <a:schemeClr val="accent2"/>
                </a:solidFill>
              </a:rPr>
              <a:t>Host?2^14-2=16,382</a:t>
            </a:r>
            <a:endParaRPr lang="en-US" dirty="0">
              <a:solidFill>
                <a:schemeClr val="accent2"/>
              </a:solidFill>
            </a:endParaRPr>
          </a:p>
          <a:p>
            <a:r>
              <a:rPr lang="en-US" dirty="0">
                <a:solidFill>
                  <a:schemeClr val="accent2"/>
                </a:solidFill>
              </a:rPr>
              <a:t>Valid subnet ?</a:t>
            </a:r>
            <a:r>
              <a:rPr lang="en-US" dirty="0" smtClean="0">
                <a:solidFill>
                  <a:schemeClr val="accent2"/>
                </a:solidFill>
              </a:rPr>
              <a:t>256-192=64,64 ,64+64=128</a:t>
            </a:r>
            <a:endParaRPr lang="en-US" dirty="0">
              <a:solidFill>
                <a:schemeClr val="accent2"/>
              </a:solidFill>
            </a:endParaRPr>
          </a:p>
          <a:p>
            <a:r>
              <a:rPr lang="en-US" dirty="0">
                <a:solidFill>
                  <a:schemeClr val="accent1"/>
                </a:solidFill>
              </a:rPr>
              <a:t>Subnet:	</a:t>
            </a:r>
            <a:r>
              <a:rPr lang="en-US" dirty="0" smtClean="0">
                <a:solidFill>
                  <a:schemeClr val="accent1"/>
                </a:solidFill>
              </a:rPr>
              <a:t>64</a:t>
            </a:r>
            <a:r>
              <a:rPr lang="en-US" dirty="0">
                <a:solidFill>
                  <a:schemeClr val="accent1"/>
                </a:solidFill>
              </a:rPr>
              <a:t>	</a:t>
            </a:r>
            <a:r>
              <a:rPr lang="en-US" dirty="0" smtClean="0">
                <a:solidFill>
                  <a:schemeClr val="accent1"/>
                </a:solidFill>
              </a:rPr>
              <a:t>	128</a:t>
            </a:r>
            <a:r>
              <a:rPr lang="en-US" dirty="0">
                <a:solidFill>
                  <a:schemeClr val="accent1"/>
                </a:solidFill>
              </a:rPr>
              <a:t>	</a:t>
            </a:r>
            <a:endParaRPr lang="en-US" dirty="0" smtClean="0">
              <a:solidFill>
                <a:schemeClr val="accent1"/>
              </a:solidFill>
            </a:endParaRPr>
          </a:p>
          <a:p>
            <a:r>
              <a:rPr lang="en-US" dirty="0" smtClean="0">
                <a:solidFill>
                  <a:schemeClr val="accent1"/>
                </a:solidFill>
              </a:rPr>
              <a:t>First Host:	64.1		128.1	</a:t>
            </a:r>
          </a:p>
          <a:p>
            <a:r>
              <a:rPr lang="en-US" dirty="0" smtClean="0">
                <a:solidFill>
                  <a:schemeClr val="accent1"/>
                </a:solidFill>
              </a:rPr>
              <a:t>Last </a:t>
            </a:r>
            <a:r>
              <a:rPr lang="en-US" dirty="0">
                <a:solidFill>
                  <a:schemeClr val="accent1"/>
                </a:solidFill>
              </a:rPr>
              <a:t>Host:	</a:t>
            </a:r>
            <a:r>
              <a:rPr lang="en-US" dirty="0" smtClean="0">
                <a:solidFill>
                  <a:schemeClr val="accent1"/>
                </a:solidFill>
              </a:rPr>
              <a:t>127.254</a:t>
            </a:r>
            <a:r>
              <a:rPr lang="en-US" dirty="0">
                <a:solidFill>
                  <a:schemeClr val="accent1"/>
                </a:solidFill>
              </a:rPr>
              <a:t>	</a:t>
            </a:r>
            <a:r>
              <a:rPr lang="en-US" dirty="0" smtClean="0">
                <a:solidFill>
                  <a:schemeClr val="accent1"/>
                </a:solidFill>
              </a:rPr>
              <a:t>191.254</a:t>
            </a:r>
            <a:r>
              <a:rPr lang="en-US" dirty="0">
                <a:solidFill>
                  <a:schemeClr val="accent1"/>
                </a:solidFill>
              </a:rPr>
              <a:t>	</a:t>
            </a:r>
            <a:endParaRPr lang="en-US" dirty="0" smtClean="0">
              <a:solidFill>
                <a:schemeClr val="accent1"/>
              </a:solidFill>
            </a:endParaRPr>
          </a:p>
          <a:p>
            <a:r>
              <a:rPr lang="en-US" dirty="0" smtClean="0">
                <a:solidFill>
                  <a:schemeClr val="accent1"/>
                </a:solidFill>
              </a:rPr>
              <a:t>Broadcast</a:t>
            </a:r>
            <a:r>
              <a:rPr lang="en-US" dirty="0">
                <a:solidFill>
                  <a:schemeClr val="accent1"/>
                </a:solidFill>
              </a:rPr>
              <a:t>:	</a:t>
            </a:r>
            <a:r>
              <a:rPr lang="en-US" dirty="0" smtClean="0">
                <a:solidFill>
                  <a:schemeClr val="accent1"/>
                </a:solidFill>
              </a:rPr>
              <a:t>127.255</a:t>
            </a:r>
            <a:r>
              <a:rPr lang="en-US" dirty="0">
                <a:solidFill>
                  <a:schemeClr val="accent1"/>
                </a:solidFill>
              </a:rPr>
              <a:t>	</a:t>
            </a:r>
            <a:r>
              <a:rPr lang="en-US" dirty="0" smtClean="0">
                <a:solidFill>
                  <a:schemeClr val="accent1"/>
                </a:solidFill>
              </a:rPr>
              <a:t>191.255</a:t>
            </a:r>
            <a:r>
              <a:rPr lang="en-US" dirty="0">
                <a:solidFill>
                  <a:schemeClr val="accent1"/>
                </a:solidFill>
              </a:rPr>
              <a:t>	</a:t>
            </a:r>
          </a:p>
        </p:txBody>
      </p:sp>
    </p:spTree>
    <p:extLst>
      <p:ext uri="{BB962C8B-B14F-4D97-AF65-F5344CB8AC3E}">
        <p14:creationId xmlns:p14="http://schemas.microsoft.com/office/powerpoint/2010/main" xmlns="" val="613437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Contents</a:t>
            </a:r>
            <a:endParaRPr lang="en-US" dirty="0">
              <a:solidFill>
                <a:schemeClr val="accent2"/>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accent1"/>
                </a:solidFill>
              </a:rPr>
              <a:t>Routing  Introduction and Definition </a:t>
            </a:r>
          </a:p>
          <a:p>
            <a:r>
              <a:rPr lang="en-US" dirty="0" smtClean="0">
                <a:solidFill>
                  <a:schemeClr val="accent1"/>
                </a:solidFill>
              </a:rPr>
              <a:t> Types of Routing         Static vs Dynamic, Unicast vs Multicast, Link           State vs Distance Vector, Interior vs Exterior </a:t>
            </a:r>
          </a:p>
          <a:p>
            <a:r>
              <a:rPr lang="en-US" dirty="0" smtClean="0">
                <a:solidFill>
                  <a:schemeClr val="accent1"/>
                </a:solidFill>
              </a:rPr>
              <a:t> Path Computation Algorithms        Bellman Ford, Dijkstra’s  </a:t>
            </a:r>
          </a:p>
          <a:p>
            <a:r>
              <a:rPr lang="en-US" dirty="0" smtClean="0">
                <a:solidFill>
                  <a:schemeClr val="accent1"/>
                </a:solidFill>
              </a:rPr>
              <a:t> Routing Protocols :       RIP, OSPF &amp; BGP </a:t>
            </a:r>
          </a:p>
          <a:p>
            <a:r>
              <a:rPr lang="en-US" dirty="0" smtClean="0">
                <a:solidFill>
                  <a:schemeClr val="accent1"/>
                </a:solidFill>
              </a:rPr>
              <a:t>Overview of IPv4 to IPv6 Transition Mechanisms </a:t>
            </a:r>
          </a:p>
          <a:p>
            <a:r>
              <a:rPr lang="en-US" dirty="0" smtClean="0">
                <a:solidFill>
                  <a:schemeClr val="accent1"/>
                </a:solidFill>
              </a:rPr>
              <a:t> Overview of ICMP/ICMPv6  </a:t>
            </a:r>
          </a:p>
          <a:p>
            <a:r>
              <a:rPr lang="en-US" dirty="0" smtClean="0">
                <a:solidFill>
                  <a:schemeClr val="accent1"/>
                </a:solidFill>
              </a:rPr>
              <a:t> Overview of Network Traffic Analysis </a:t>
            </a:r>
          </a:p>
          <a:p>
            <a:r>
              <a:rPr lang="en-US" dirty="0" smtClean="0">
                <a:solidFill>
                  <a:schemeClr val="accent1"/>
                </a:solidFill>
              </a:rPr>
              <a:t> Security Concepts :    Firewall &amp; Router Access Control </a:t>
            </a:r>
          </a:p>
          <a:p>
            <a:pPr marL="0" indent="0">
              <a:buNone/>
            </a:pPr>
            <a:endParaRPr lang="en-US" dirty="0"/>
          </a:p>
        </p:txBody>
      </p:sp>
    </p:spTree>
    <p:extLst>
      <p:ext uri="{BB962C8B-B14F-4D97-AF65-F5344CB8AC3E}">
        <p14:creationId xmlns:p14="http://schemas.microsoft.com/office/powerpoint/2010/main" xmlns="" val="14864064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Example:255.255.240.0/20</a:t>
            </a:r>
            <a:endParaRPr lang="en-US" dirty="0"/>
          </a:p>
          <a:p>
            <a:r>
              <a:rPr lang="en-US" dirty="0"/>
              <a:t>Network </a:t>
            </a:r>
            <a:r>
              <a:rPr lang="en-US" dirty="0" smtClean="0"/>
              <a:t>address=172.16.0.0</a:t>
            </a:r>
            <a:endParaRPr lang="en-US" dirty="0"/>
          </a:p>
          <a:p>
            <a:r>
              <a:rPr lang="en-US" dirty="0"/>
              <a:t>Subnet </a:t>
            </a:r>
            <a:r>
              <a:rPr lang="en-US" dirty="0" smtClean="0"/>
              <a:t>Mask=255.255.240.0</a:t>
            </a:r>
            <a:endParaRPr lang="en-US" dirty="0"/>
          </a:p>
          <a:p>
            <a:r>
              <a:rPr lang="en-US" dirty="0">
                <a:solidFill>
                  <a:schemeClr val="accent2"/>
                </a:solidFill>
              </a:rPr>
              <a:t>Subnet </a:t>
            </a:r>
            <a:r>
              <a:rPr lang="en-US" dirty="0" smtClean="0">
                <a:solidFill>
                  <a:schemeClr val="accent2"/>
                </a:solidFill>
              </a:rPr>
              <a:t>?</a:t>
            </a:r>
            <a:r>
              <a:rPr lang="en-US" smtClean="0">
                <a:solidFill>
                  <a:schemeClr val="accent2"/>
                </a:solidFill>
              </a:rPr>
              <a:t>240 binary=11110000,2^4=16</a:t>
            </a:r>
            <a:endParaRPr lang="en-US" dirty="0">
              <a:solidFill>
                <a:schemeClr val="accent2"/>
              </a:solidFill>
            </a:endParaRPr>
          </a:p>
          <a:p>
            <a:r>
              <a:rPr lang="en-US" dirty="0" smtClean="0">
                <a:solidFill>
                  <a:schemeClr val="accent2"/>
                </a:solidFill>
              </a:rPr>
              <a:t>Host?2^12-2=4094</a:t>
            </a:r>
            <a:endParaRPr lang="en-US" dirty="0">
              <a:solidFill>
                <a:schemeClr val="accent2"/>
              </a:solidFill>
            </a:endParaRPr>
          </a:p>
          <a:p>
            <a:r>
              <a:rPr lang="en-US" dirty="0">
                <a:solidFill>
                  <a:schemeClr val="accent2"/>
                </a:solidFill>
              </a:rPr>
              <a:t>Valid subnet ?</a:t>
            </a:r>
            <a:r>
              <a:rPr lang="en-US" dirty="0" smtClean="0">
                <a:solidFill>
                  <a:schemeClr val="accent2"/>
                </a:solidFill>
              </a:rPr>
              <a:t>256-240=16.16,32 ,48….224</a:t>
            </a:r>
            <a:endParaRPr lang="en-US" dirty="0">
              <a:solidFill>
                <a:schemeClr val="accent2"/>
              </a:solidFill>
            </a:endParaRPr>
          </a:p>
          <a:p>
            <a:r>
              <a:rPr lang="en-US" dirty="0">
                <a:solidFill>
                  <a:schemeClr val="accent1"/>
                </a:solidFill>
              </a:rPr>
              <a:t>Subnet:	</a:t>
            </a:r>
            <a:r>
              <a:rPr lang="en-US" dirty="0" smtClean="0">
                <a:solidFill>
                  <a:schemeClr val="accent1"/>
                </a:solidFill>
              </a:rPr>
              <a:t>16</a:t>
            </a:r>
            <a:r>
              <a:rPr lang="en-US" dirty="0">
                <a:solidFill>
                  <a:schemeClr val="accent1"/>
                </a:solidFill>
              </a:rPr>
              <a:t>		</a:t>
            </a:r>
            <a:r>
              <a:rPr lang="en-US" dirty="0" smtClean="0">
                <a:solidFill>
                  <a:schemeClr val="accent1"/>
                </a:solidFill>
              </a:rPr>
              <a:t>32		48…    224</a:t>
            </a:r>
            <a:r>
              <a:rPr lang="en-US" dirty="0">
                <a:solidFill>
                  <a:schemeClr val="accent1"/>
                </a:solidFill>
              </a:rPr>
              <a:t>	</a:t>
            </a:r>
          </a:p>
          <a:p>
            <a:r>
              <a:rPr lang="en-US" dirty="0">
                <a:solidFill>
                  <a:schemeClr val="accent1"/>
                </a:solidFill>
              </a:rPr>
              <a:t>First Host:	</a:t>
            </a:r>
            <a:r>
              <a:rPr lang="en-US" dirty="0" smtClean="0">
                <a:solidFill>
                  <a:schemeClr val="accent1"/>
                </a:solidFill>
              </a:rPr>
              <a:t>16.1</a:t>
            </a:r>
            <a:r>
              <a:rPr lang="en-US" dirty="0">
                <a:solidFill>
                  <a:schemeClr val="accent1"/>
                </a:solidFill>
              </a:rPr>
              <a:t>		</a:t>
            </a:r>
            <a:r>
              <a:rPr lang="en-US" dirty="0" smtClean="0">
                <a:solidFill>
                  <a:schemeClr val="accent1"/>
                </a:solidFill>
              </a:rPr>
              <a:t>32.1</a:t>
            </a:r>
            <a:r>
              <a:rPr lang="en-US" dirty="0">
                <a:solidFill>
                  <a:schemeClr val="accent1"/>
                </a:solidFill>
              </a:rPr>
              <a:t>	</a:t>
            </a:r>
            <a:r>
              <a:rPr lang="en-US" dirty="0" smtClean="0">
                <a:solidFill>
                  <a:schemeClr val="accent1"/>
                </a:solidFill>
              </a:rPr>
              <a:t>	48.1</a:t>
            </a:r>
            <a:endParaRPr lang="en-US" dirty="0">
              <a:solidFill>
                <a:schemeClr val="accent1"/>
              </a:solidFill>
            </a:endParaRPr>
          </a:p>
          <a:p>
            <a:r>
              <a:rPr lang="en-US" dirty="0">
                <a:solidFill>
                  <a:schemeClr val="accent1"/>
                </a:solidFill>
              </a:rPr>
              <a:t>Last Host:	</a:t>
            </a:r>
            <a:r>
              <a:rPr lang="en-US" dirty="0" smtClean="0">
                <a:solidFill>
                  <a:schemeClr val="accent1"/>
                </a:solidFill>
              </a:rPr>
              <a:t>31.254</a:t>
            </a:r>
            <a:r>
              <a:rPr lang="en-US" dirty="0">
                <a:solidFill>
                  <a:schemeClr val="accent1"/>
                </a:solidFill>
              </a:rPr>
              <a:t>	</a:t>
            </a:r>
            <a:r>
              <a:rPr lang="en-US" dirty="0" smtClean="0">
                <a:solidFill>
                  <a:schemeClr val="accent1"/>
                </a:solidFill>
              </a:rPr>
              <a:t>47.254</a:t>
            </a:r>
            <a:r>
              <a:rPr lang="en-US" dirty="0">
                <a:solidFill>
                  <a:schemeClr val="accent1"/>
                </a:solidFill>
              </a:rPr>
              <a:t>	</a:t>
            </a:r>
            <a:r>
              <a:rPr lang="en-US" dirty="0" smtClean="0">
                <a:solidFill>
                  <a:schemeClr val="accent1"/>
                </a:solidFill>
              </a:rPr>
              <a:t>63.254</a:t>
            </a:r>
            <a:endParaRPr lang="en-US" dirty="0">
              <a:solidFill>
                <a:schemeClr val="accent1"/>
              </a:solidFill>
            </a:endParaRPr>
          </a:p>
          <a:p>
            <a:r>
              <a:rPr lang="en-US" dirty="0">
                <a:solidFill>
                  <a:schemeClr val="accent1"/>
                </a:solidFill>
              </a:rPr>
              <a:t>Broadcast:	</a:t>
            </a:r>
            <a:r>
              <a:rPr lang="en-US" dirty="0" smtClean="0">
                <a:solidFill>
                  <a:schemeClr val="accent1"/>
                </a:solidFill>
              </a:rPr>
              <a:t>31.255</a:t>
            </a:r>
            <a:r>
              <a:rPr lang="en-US" dirty="0">
                <a:solidFill>
                  <a:schemeClr val="accent1"/>
                </a:solidFill>
              </a:rPr>
              <a:t>	</a:t>
            </a:r>
            <a:r>
              <a:rPr lang="en-US" dirty="0" smtClean="0">
                <a:solidFill>
                  <a:schemeClr val="accent1"/>
                </a:solidFill>
              </a:rPr>
              <a:t>47.255	63.255</a:t>
            </a:r>
            <a:endParaRPr lang="en-US" dirty="0"/>
          </a:p>
        </p:txBody>
      </p:sp>
    </p:spTree>
    <p:extLst>
      <p:ext uri="{BB962C8B-B14F-4D97-AF65-F5344CB8AC3E}">
        <p14:creationId xmlns:p14="http://schemas.microsoft.com/office/powerpoint/2010/main" xmlns="" val="10118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690688"/>
            <a:ext cx="10515600" cy="4865559"/>
          </a:xfrm>
        </p:spPr>
        <p:txBody>
          <a:bodyPr>
            <a:normAutofit fontScale="55000" lnSpcReduction="20000"/>
          </a:bodyPr>
          <a:lstStyle/>
          <a:p>
            <a:pPr marL="0" indent="0">
              <a:buNone/>
            </a:pPr>
            <a:r>
              <a:rPr lang="en-US" sz="3600" dirty="0">
                <a:solidFill>
                  <a:schemeClr val="accent1"/>
                </a:solidFill>
              </a:rPr>
              <a:t>E</a:t>
            </a:r>
            <a:r>
              <a:rPr lang="en-US" sz="3600" dirty="0" smtClean="0">
                <a:solidFill>
                  <a:schemeClr val="accent1"/>
                </a:solidFill>
              </a:rPr>
              <a:t>xample </a:t>
            </a:r>
            <a:r>
              <a:rPr lang="en-US" sz="3600" dirty="0">
                <a:solidFill>
                  <a:schemeClr val="accent1"/>
                </a:solidFill>
              </a:rPr>
              <a:t>using the Class C mask of 255.255.255.240. Here are the answers:</a:t>
            </a:r>
          </a:p>
          <a:p>
            <a:r>
              <a:rPr lang="en-US" sz="3600" dirty="0">
                <a:solidFill>
                  <a:schemeClr val="accent1"/>
                </a:solidFill>
              </a:rPr>
              <a:t>How many subnet bits are used in this mask</a:t>
            </a:r>
            <a:r>
              <a:rPr lang="en-US" sz="3600" dirty="0" smtClean="0">
                <a:solidFill>
                  <a:schemeClr val="accent1"/>
                </a:solidFill>
              </a:rPr>
              <a:t>?</a:t>
            </a:r>
          </a:p>
          <a:p>
            <a:pPr marL="0" indent="0">
              <a:buNone/>
            </a:pPr>
            <a:r>
              <a:rPr lang="en-US" sz="3600" dirty="0" smtClean="0">
                <a:solidFill>
                  <a:schemeClr val="accent1"/>
                </a:solidFill>
              </a:rPr>
              <a:t>Answer</a:t>
            </a:r>
            <a:r>
              <a:rPr lang="en-US" sz="3600" dirty="0">
                <a:solidFill>
                  <a:schemeClr val="accent1"/>
                </a:solidFill>
              </a:rPr>
              <a:t>: 4 bits or 2^4-2=14 subnets</a:t>
            </a:r>
          </a:p>
          <a:p>
            <a:r>
              <a:rPr lang="en-US" sz="3600" dirty="0">
                <a:solidFill>
                  <a:schemeClr val="accent1"/>
                </a:solidFill>
              </a:rPr>
              <a:t>How many host bits are available per subnet</a:t>
            </a:r>
            <a:r>
              <a:rPr lang="en-US" sz="3600" dirty="0" smtClean="0">
                <a:solidFill>
                  <a:schemeClr val="accent1"/>
                </a:solidFill>
              </a:rPr>
              <a:t>?</a:t>
            </a:r>
          </a:p>
          <a:p>
            <a:pPr marL="0" indent="0">
              <a:buNone/>
            </a:pPr>
            <a:r>
              <a:rPr lang="en-US" sz="3600" dirty="0" smtClean="0">
                <a:solidFill>
                  <a:schemeClr val="accent1"/>
                </a:solidFill>
              </a:rPr>
              <a:t>Answer</a:t>
            </a:r>
            <a:r>
              <a:rPr lang="en-US" sz="3600" dirty="0">
                <a:solidFill>
                  <a:schemeClr val="accent1"/>
                </a:solidFill>
              </a:rPr>
              <a:t>: 4 bits or 2^4-2=14 hosts per subnet</a:t>
            </a:r>
          </a:p>
          <a:p>
            <a:r>
              <a:rPr lang="en-US" sz="3600" dirty="0">
                <a:solidFill>
                  <a:schemeClr val="accent1"/>
                </a:solidFill>
              </a:rPr>
              <a:t>What are the subnet addresses</a:t>
            </a:r>
            <a:r>
              <a:rPr lang="en-US" sz="3600" dirty="0" smtClean="0">
                <a:solidFill>
                  <a:schemeClr val="accent1"/>
                </a:solidFill>
              </a:rPr>
              <a:t>?</a:t>
            </a:r>
          </a:p>
          <a:p>
            <a:pPr marL="0" indent="0">
              <a:buNone/>
            </a:pPr>
            <a:r>
              <a:rPr lang="en-US" sz="3600" dirty="0" smtClean="0">
                <a:solidFill>
                  <a:schemeClr val="accent1"/>
                </a:solidFill>
              </a:rPr>
              <a:t>Answer</a:t>
            </a:r>
            <a:r>
              <a:rPr lang="en-US" sz="3600" dirty="0">
                <a:solidFill>
                  <a:schemeClr val="accent1"/>
                </a:solidFill>
              </a:rPr>
              <a:t>: 256-240 =16, 32, 48, 64, 80, 96, 112, 128, 144. 160, 176, 192, 208 and 224 (14 subnets found by continuing to add 16 to itself.)</a:t>
            </a:r>
          </a:p>
          <a:p>
            <a:r>
              <a:rPr lang="en-US" sz="3600" dirty="0">
                <a:solidFill>
                  <a:schemeClr val="accent1"/>
                </a:solidFill>
              </a:rPr>
              <a:t>What is the broadcast address of each subnet</a:t>
            </a:r>
            <a:r>
              <a:rPr lang="en-US" sz="3600" dirty="0" smtClean="0">
                <a:solidFill>
                  <a:schemeClr val="accent1"/>
                </a:solidFill>
              </a:rPr>
              <a:t>?</a:t>
            </a:r>
          </a:p>
          <a:p>
            <a:pPr marL="0" indent="0">
              <a:buNone/>
            </a:pPr>
            <a:r>
              <a:rPr lang="en-US" sz="3600" dirty="0" smtClean="0">
                <a:solidFill>
                  <a:schemeClr val="accent1"/>
                </a:solidFill>
              </a:rPr>
              <a:t>Answer</a:t>
            </a:r>
            <a:r>
              <a:rPr lang="en-US" sz="3600" dirty="0">
                <a:solidFill>
                  <a:schemeClr val="accent1"/>
                </a:solidFill>
              </a:rPr>
              <a:t>: Here are some examples of the broadcast address: The broadcast address for the 16 subnet is 31. The broadcast address for the 32 subnet is 47. The broadcast address for the 64 subnet is 79. The broadcast address for the 96 subnet is 111. The broadcast address for the 160 subnet is 175. The broadcast address for the 192 subnet is 207.</a:t>
            </a:r>
          </a:p>
          <a:p>
            <a:r>
              <a:rPr lang="en-US" sz="3600" dirty="0">
                <a:solidFill>
                  <a:schemeClr val="accent1"/>
                </a:solidFill>
              </a:rPr>
              <a:t>What is the valid host range of each subnet</a:t>
            </a:r>
            <a:r>
              <a:rPr lang="en-US" sz="3600" dirty="0" smtClean="0">
                <a:solidFill>
                  <a:schemeClr val="accent1"/>
                </a:solidFill>
              </a:rPr>
              <a:t>?</a:t>
            </a:r>
          </a:p>
          <a:p>
            <a:pPr marL="0" indent="0">
              <a:buNone/>
            </a:pPr>
            <a:r>
              <a:rPr lang="en-US" sz="3600" dirty="0" smtClean="0">
                <a:solidFill>
                  <a:schemeClr val="accent1"/>
                </a:solidFill>
              </a:rPr>
              <a:t>Answer</a:t>
            </a:r>
            <a:r>
              <a:rPr lang="en-US" sz="3600" dirty="0">
                <a:solidFill>
                  <a:schemeClr val="accent1"/>
                </a:solidFill>
              </a:rPr>
              <a:t>: The valid hosts are the numbers in between the subnet and broadcast addresses. The 32 subnet valid hosts are 33-46</a:t>
            </a:r>
            <a:r>
              <a:rPr lang="en-US" dirty="0">
                <a:solidFill>
                  <a:schemeClr val="accent1"/>
                </a:solidFill>
              </a:rPr>
              <a:t>.</a:t>
            </a:r>
          </a:p>
        </p:txBody>
      </p:sp>
    </p:spTree>
    <p:extLst>
      <p:ext uri="{BB962C8B-B14F-4D97-AF65-F5344CB8AC3E}">
        <p14:creationId xmlns:p14="http://schemas.microsoft.com/office/powerpoint/2010/main" xmlns="" val="571932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solidFill>
                  <a:schemeClr val="accent2"/>
                </a:solidFill>
              </a:rPr>
              <a:t>Example: </a:t>
            </a:r>
            <a:r>
              <a:rPr lang="en-US" dirty="0">
                <a:solidFill>
                  <a:schemeClr val="accent2"/>
                </a:solidFill>
              </a:rPr>
              <a:t>255.255.255.192</a:t>
            </a:r>
            <a:r>
              <a:rPr lang="en-US" dirty="0"/>
              <a:t>:</a:t>
            </a:r>
          </a:p>
          <a:p>
            <a:r>
              <a:rPr lang="en-US" dirty="0">
                <a:solidFill>
                  <a:schemeClr val="accent1"/>
                </a:solidFill>
              </a:rPr>
              <a:t>How many subnet bits are used in this mask? </a:t>
            </a:r>
            <a:endParaRPr lang="en-US" dirty="0" smtClean="0">
              <a:solidFill>
                <a:schemeClr val="accent1"/>
              </a:solidFill>
            </a:endParaRPr>
          </a:p>
          <a:p>
            <a:pPr marL="0" indent="0">
              <a:buNone/>
            </a:pPr>
            <a:r>
              <a:rPr lang="en-US" dirty="0" smtClean="0">
                <a:solidFill>
                  <a:schemeClr val="accent1"/>
                </a:solidFill>
              </a:rPr>
              <a:t>Answer</a:t>
            </a:r>
            <a:r>
              <a:rPr lang="en-US" dirty="0">
                <a:solidFill>
                  <a:schemeClr val="accent1"/>
                </a:solidFill>
              </a:rPr>
              <a:t>: 2 2^2-2=2 subnets</a:t>
            </a:r>
          </a:p>
          <a:p>
            <a:r>
              <a:rPr lang="en-US" dirty="0">
                <a:solidFill>
                  <a:schemeClr val="accent1"/>
                </a:solidFill>
              </a:rPr>
              <a:t>How many host bits are available per subnet</a:t>
            </a:r>
            <a:r>
              <a:rPr lang="en-US" dirty="0" smtClean="0">
                <a:solidFill>
                  <a:schemeClr val="accent1"/>
                </a:solidFill>
              </a:rPr>
              <a:t>?</a:t>
            </a:r>
          </a:p>
          <a:p>
            <a:pPr marL="0" indent="0">
              <a:buNone/>
            </a:pPr>
            <a:r>
              <a:rPr lang="en-US" dirty="0" smtClean="0">
                <a:solidFill>
                  <a:schemeClr val="accent1"/>
                </a:solidFill>
              </a:rPr>
              <a:t> </a:t>
            </a:r>
            <a:r>
              <a:rPr lang="en-US" dirty="0">
                <a:solidFill>
                  <a:schemeClr val="accent1"/>
                </a:solidFill>
              </a:rPr>
              <a:t>Answer: 6 2^6-2=62 hosts per subnet</a:t>
            </a:r>
          </a:p>
          <a:p>
            <a:r>
              <a:rPr lang="en-US" dirty="0">
                <a:solidFill>
                  <a:schemeClr val="accent1"/>
                </a:solidFill>
              </a:rPr>
              <a:t>What are the subnet addresses</a:t>
            </a:r>
            <a:r>
              <a:rPr lang="en-US" dirty="0" smtClean="0">
                <a:solidFill>
                  <a:schemeClr val="accent1"/>
                </a:solidFill>
              </a:rPr>
              <a:t>?</a:t>
            </a:r>
          </a:p>
          <a:p>
            <a:pPr marL="0" indent="0">
              <a:buNone/>
            </a:pPr>
            <a:r>
              <a:rPr lang="en-US" dirty="0" smtClean="0">
                <a:solidFill>
                  <a:schemeClr val="accent1"/>
                </a:solidFill>
              </a:rPr>
              <a:t>Answer</a:t>
            </a:r>
            <a:r>
              <a:rPr lang="en-US" dirty="0">
                <a:solidFill>
                  <a:schemeClr val="accent1"/>
                </a:solidFill>
              </a:rPr>
              <a:t>: 256-192=64 (the first subnet)64+64=128 (the second subnet)64+128=192. However, although 192 is the subnet mask value, it's not a valid subnet. The valid subnets are 64 and 128.</a:t>
            </a:r>
          </a:p>
          <a:p>
            <a:r>
              <a:rPr lang="en-US" dirty="0">
                <a:solidFill>
                  <a:schemeClr val="accent1"/>
                </a:solidFill>
              </a:rPr>
              <a:t>What is the broadcast address of each subnet</a:t>
            </a:r>
            <a:r>
              <a:rPr lang="en-US" dirty="0" smtClean="0">
                <a:solidFill>
                  <a:schemeClr val="accent1"/>
                </a:solidFill>
              </a:rPr>
              <a:t>?</a:t>
            </a:r>
          </a:p>
          <a:p>
            <a:pPr marL="0" indent="0">
              <a:buNone/>
            </a:pPr>
            <a:r>
              <a:rPr lang="en-US" dirty="0" smtClean="0">
                <a:solidFill>
                  <a:schemeClr val="accent1"/>
                </a:solidFill>
              </a:rPr>
              <a:t>Answer</a:t>
            </a:r>
            <a:r>
              <a:rPr lang="en-US" dirty="0">
                <a:solidFill>
                  <a:schemeClr val="accent1"/>
                </a:solidFill>
              </a:rPr>
              <a:t>: 64 is the first subnet and 128 is the second subnet. The broadcast address is always the number before the next subnet. The broadcast address of the 64 subnet is 127. The broadcast address of the 128 subnet is 191.</a:t>
            </a:r>
          </a:p>
          <a:p>
            <a:r>
              <a:rPr lang="en-US" dirty="0">
                <a:solidFill>
                  <a:schemeClr val="accent1"/>
                </a:solidFill>
              </a:rPr>
              <a:t>What is the valid host range of each subnet? </a:t>
            </a:r>
            <a:endParaRPr lang="en-US" dirty="0" smtClean="0">
              <a:solidFill>
                <a:schemeClr val="accent1"/>
              </a:solidFill>
            </a:endParaRPr>
          </a:p>
          <a:p>
            <a:pPr marL="0" indent="0">
              <a:buNone/>
            </a:pPr>
            <a:r>
              <a:rPr lang="en-US" dirty="0" smtClean="0">
                <a:solidFill>
                  <a:schemeClr val="accent1"/>
                </a:solidFill>
              </a:rPr>
              <a:t>Answer</a:t>
            </a:r>
            <a:r>
              <a:rPr lang="en-US" dirty="0">
                <a:solidFill>
                  <a:schemeClr val="accent1"/>
                </a:solidFill>
              </a:rPr>
              <a:t>: The valid hosts are the numbers between the subnet number and the mask. For the 64 subnet, the valid host range is 64-126. For the 128 subnet, the valid host range is 129-190</a:t>
            </a:r>
            <a:r>
              <a:rPr lang="en-US" dirty="0"/>
              <a:t>.</a:t>
            </a:r>
          </a:p>
        </p:txBody>
      </p:sp>
    </p:spTree>
    <p:extLst>
      <p:ext uri="{BB962C8B-B14F-4D97-AF65-F5344CB8AC3E}">
        <p14:creationId xmlns:p14="http://schemas.microsoft.com/office/powerpoint/2010/main" xmlns="" val="38055701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IPv6 Address</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solidFill>
                  <a:schemeClr val="accent1"/>
                </a:solidFill>
              </a:rPr>
              <a:t>IPv6 is short for "Internet Protocol Version 6". IPv6 is the Internet's next-generation protocol, designed to replace the current Internet Protocol, IP Version 4.</a:t>
            </a:r>
          </a:p>
          <a:p>
            <a:r>
              <a:rPr lang="en-US" dirty="0">
                <a:solidFill>
                  <a:schemeClr val="accent1"/>
                </a:solidFill>
              </a:rPr>
              <a:t>Internet Protocol Version 6 (IPv6) is a network layer protocol that enables data communications over a packet switched network. Packet switching involves the sending and receiving of data in packets between two nodes in a network.</a:t>
            </a:r>
          </a:p>
          <a:p>
            <a:r>
              <a:rPr lang="en-US" dirty="0">
                <a:solidFill>
                  <a:schemeClr val="accent1"/>
                </a:solidFill>
              </a:rPr>
              <a:t>The most important feature of IPv6 is a much larger address space than in IPv4. IPv6 addresses are 128 bits long, compared to only 32 bits previously. </a:t>
            </a:r>
          </a:p>
          <a:p>
            <a:r>
              <a:rPr lang="en-US" dirty="0">
                <a:solidFill>
                  <a:schemeClr val="accent1"/>
                </a:solidFill>
              </a:rPr>
              <a:t>While the IPv4 address space contains only about 4.3 billion addresses, IPv6 supports approximately 340 undecillion (3.4×10^38) unique addresses, deemed enough for the foreseeable future</a:t>
            </a:r>
            <a:r>
              <a:rPr lang="en-US" dirty="0"/>
              <a:t>.</a:t>
            </a:r>
          </a:p>
        </p:txBody>
      </p:sp>
    </p:spTree>
    <p:extLst>
      <p:ext uri="{BB962C8B-B14F-4D97-AF65-F5344CB8AC3E}">
        <p14:creationId xmlns:p14="http://schemas.microsoft.com/office/powerpoint/2010/main" xmlns="" val="7746453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IPv6 </a:t>
            </a:r>
            <a:r>
              <a:rPr lang="en-US" dirty="0" err="1" smtClean="0">
                <a:solidFill>
                  <a:schemeClr val="accent2"/>
                </a:solidFill>
              </a:rPr>
              <a:t>Address:Categories</a:t>
            </a:r>
            <a:endParaRPr lang="en-US" dirty="0">
              <a:solidFill>
                <a:schemeClr val="accent2"/>
              </a:solidFill>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solidFill>
                  <a:schemeClr val="accent2"/>
                </a:solidFill>
              </a:rPr>
              <a:t>1.Unicast </a:t>
            </a:r>
            <a:r>
              <a:rPr lang="en-US" dirty="0">
                <a:solidFill>
                  <a:schemeClr val="accent2"/>
                </a:solidFill>
              </a:rPr>
              <a:t>addresses</a:t>
            </a:r>
            <a:r>
              <a:rPr lang="en-US" dirty="0">
                <a:solidFill>
                  <a:schemeClr val="accent1"/>
                </a:solidFill>
              </a:rPr>
              <a:t> </a:t>
            </a:r>
            <a:r>
              <a:rPr lang="en-US" dirty="0" smtClean="0">
                <a:solidFill>
                  <a:schemeClr val="accent1"/>
                </a:solidFill>
              </a:rPr>
              <a:t>:</a:t>
            </a:r>
            <a:r>
              <a:rPr lang="en-US" dirty="0">
                <a:solidFill>
                  <a:schemeClr val="accent1"/>
                </a:solidFill>
              </a:rPr>
              <a:t>used for one-to-one communication. A unicast address identifies a single network interface. The protocol delivers packets sent to a unicast address to that specific interface.</a:t>
            </a:r>
          </a:p>
          <a:p>
            <a:pPr marL="0" indent="0">
              <a:buNone/>
            </a:pPr>
            <a:r>
              <a:rPr lang="en-US" dirty="0">
                <a:solidFill>
                  <a:schemeClr val="accent1"/>
                </a:solidFill>
              </a:rPr>
              <a:t>There are 3 types of unicast addresses namely global, unique-local and link-local</a:t>
            </a:r>
          </a:p>
          <a:p>
            <a:pPr marL="0" indent="0">
              <a:buNone/>
            </a:pPr>
            <a:r>
              <a:rPr lang="en-US" dirty="0">
                <a:solidFill>
                  <a:schemeClr val="accent1"/>
                </a:solidFill>
              </a:rPr>
              <a:t> </a:t>
            </a:r>
            <a:r>
              <a:rPr lang="en-US" dirty="0" smtClean="0">
                <a:solidFill>
                  <a:schemeClr val="accent2"/>
                </a:solidFill>
              </a:rPr>
              <a:t>2.Multicast </a:t>
            </a:r>
            <a:r>
              <a:rPr lang="en-US" dirty="0">
                <a:solidFill>
                  <a:schemeClr val="accent2"/>
                </a:solidFill>
              </a:rPr>
              <a:t>addresses </a:t>
            </a:r>
            <a:r>
              <a:rPr lang="en-US" dirty="0" smtClean="0">
                <a:solidFill>
                  <a:schemeClr val="accent1"/>
                </a:solidFill>
              </a:rPr>
              <a:t>:</a:t>
            </a:r>
            <a:r>
              <a:rPr lang="en-US" dirty="0">
                <a:solidFill>
                  <a:schemeClr val="accent1"/>
                </a:solidFill>
              </a:rPr>
              <a:t>used for one-to-many communication. Multicast address is also assigned to a set of interfaces that typically belong to different nodes. A packet that is sent to a multicast address is delivered to all interfaces identified by that address. Multicast addresses are easily identifiable because the value of a IPv6 multicast address begins with "</a:t>
            </a:r>
            <a:r>
              <a:rPr lang="en-US" dirty="0" smtClean="0">
                <a:solidFill>
                  <a:schemeClr val="accent1"/>
                </a:solidFill>
              </a:rPr>
              <a:t>FF</a:t>
            </a:r>
          </a:p>
          <a:p>
            <a:pPr marL="0" indent="0">
              <a:buNone/>
            </a:pPr>
            <a:r>
              <a:rPr lang="en-US" dirty="0">
                <a:solidFill>
                  <a:schemeClr val="accent2"/>
                </a:solidFill>
              </a:rPr>
              <a:t> </a:t>
            </a:r>
            <a:r>
              <a:rPr lang="en-US" dirty="0" smtClean="0">
                <a:solidFill>
                  <a:schemeClr val="accent2"/>
                </a:solidFill>
              </a:rPr>
              <a:t>3.Anycast </a:t>
            </a:r>
            <a:r>
              <a:rPr lang="en-US" dirty="0">
                <a:solidFill>
                  <a:schemeClr val="accent2"/>
                </a:solidFill>
              </a:rPr>
              <a:t>addresses </a:t>
            </a:r>
            <a:r>
              <a:rPr lang="en-US" dirty="0" smtClean="0">
                <a:solidFill>
                  <a:schemeClr val="accent1"/>
                </a:solidFill>
              </a:rPr>
              <a:t>:</a:t>
            </a:r>
            <a:r>
              <a:rPr lang="en-US" dirty="0">
                <a:solidFill>
                  <a:schemeClr val="accent1"/>
                </a:solidFill>
              </a:rPr>
              <a:t>used for one-to-one-of-many communication An </a:t>
            </a:r>
            <a:r>
              <a:rPr lang="en-US" dirty="0" err="1">
                <a:solidFill>
                  <a:schemeClr val="accent1"/>
                </a:solidFill>
              </a:rPr>
              <a:t>anycast</a:t>
            </a:r>
            <a:r>
              <a:rPr lang="en-US" dirty="0">
                <a:solidFill>
                  <a:schemeClr val="accent1"/>
                </a:solidFill>
              </a:rPr>
              <a:t> address is assigned to a group of interfaces, usually belonging to different nodes. A packet sent to an </a:t>
            </a:r>
            <a:r>
              <a:rPr lang="en-US" dirty="0" err="1">
                <a:solidFill>
                  <a:schemeClr val="accent1"/>
                </a:solidFill>
              </a:rPr>
              <a:t>anycast</a:t>
            </a:r>
            <a:r>
              <a:rPr lang="en-US" dirty="0">
                <a:solidFill>
                  <a:schemeClr val="accent1"/>
                </a:solidFill>
              </a:rPr>
              <a:t> address is delivered to just one of the member interfaces, typically the “nearest” according to the routing protocol’s choice of distance.</a:t>
            </a:r>
          </a:p>
        </p:txBody>
      </p:sp>
    </p:spTree>
    <p:extLst>
      <p:ext uri="{BB962C8B-B14F-4D97-AF65-F5344CB8AC3E}">
        <p14:creationId xmlns:p14="http://schemas.microsoft.com/office/powerpoint/2010/main" xmlns="" val="5850983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IPv6 Address Notation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solidFill>
                  <a:schemeClr val="accent1"/>
                </a:solidFill>
              </a:rPr>
              <a:t>IPv6 addresses are denoted by eight groups of hexadecimal quartets separated by colons in between them.</a:t>
            </a:r>
            <a:br>
              <a:rPr lang="en-US" dirty="0">
                <a:solidFill>
                  <a:schemeClr val="accent1"/>
                </a:solidFill>
              </a:rPr>
            </a:br>
            <a:r>
              <a:rPr lang="en-US" dirty="0">
                <a:solidFill>
                  <a:schemeClr val="accent1"/>
                </a:solidFill>
              </a:rPr>
              <a:t/>
            </a:r>
            <a:br>
              <a:rPr lang="en-US" dirty="0">
                <a:solidFill>
                  <a:schemeClr val="accent1"/>
                </a:solidFill>
              </a:rPr>
            </a:br>
            <a:r>
              <a:rPr lang="en-US" dirty="0">
                <a:solidFill>
                  <a:schemeClr val="accent1"/>
                </a:solidFill>
              </a:rPr>
              <a:t>Following is an example of a valid IPv6 address</a:t>
            </a:r>
            <a:r>
              <a:rPr lang="en-US" dirty="0"/>
              <a:t>: </a:t>
            </a:r>
            <a:r>
              <a:rPr lang="en-US" dirty="0">
                <a:solidFill>
                  <a:srgbClr val="FF0000"/>
                </a:solidFill>
              </a:rPr>
              <a:t>2001:cdba:0000:0000:0000:0000:3257:9652 </a:t>
            </a:r>
            <a:r>
              <a:rPr lang="en-US" dirty="0"/>
              <a:t/>
            </a:r>
            <a:br>
              <a:rPr lang="en-US" dirty="0"/>
            </a:br>
            <a:r>
              <a:rPr lang="en-US" dirty="0"/>
              <a:t/>
            </a:r>
            <a:br>
              <a:rPr lang="en-US" dirty="0"/>
            </a:br>
            <a:r>
              <a:rPr lang="en-US" dirty="0">
                <a:solidFill>
                  <a:schemeClr val="accent1"/>
                </a:solidFill>
              </a:rPr>
              <a:t>Any four-digit group of zeroes within an IPv6 address may be reduced to a single zero or altogether omitted. Therefore, the following IPv6 addresses are similar and equally valid:</a:t>
            </a:r>
            <a:br>
              <a:rPr lang="en-US" dirty="0">
                <a:solidFill>
                  <a:schemeClr val="accent1"/>
                </a:solidFill>
              </a:rPr>
            </a:br>
            <a:r>
              <a:rPr lang="en-US" dirty="0">
                <a:solidFill>
                  <a:schemeClr val="accent1"/>
                </a:solidFill>
              </a:rPr>
              <a:t/>
            </a:r>
            <a:br>
              <a:rPr lang="en-US" dirty="0">
                <a:solidFill>
                  <a:schemeClr val="accent1"/>
                </a:solidFill>
              </a:rPr>
            </a:br>
            <a:r>
              <a:rPr lang="en-US" dirty="0">
                <a:solidFill>
                  <a:srgbClr val="FF0000"/>
                </a:solidFill>
              </a:rPr>
              <a:t>2001:cdba:0000:0000:0000:0000:3257:9652</a:t>
            </a:r>
            <a:br>
              <a:rPr lang="en-US" dirty="0">
                <a:solidFill>
                  <a:srgbClr val="FF0000"/>
                </a:solidFill>
              </a:rPr>
            </a:br>
            <a:r>
              <a:rPr lang="en-US" dirty="0">
                <a:solidFill>
                  <a:srgbClr val="FF0000"/>
                </a:solidFill>
              </a:rPr>
              <a:t>2001:cdba:0:0:0:0:3257:9652</a:t>
            </a:r>
            <a:br>
              <a:rPr lang="en-US" dirty="0">
                <a:solidFill>
                  <a:srgbClr val="FF0000"/>
                </a:solidFill>
              </a:rPr>
            </a:br>
            <a:r>
              <a:rPr lang="en-US" dirty="0">
                <a:solidFill>
                  <a:srgbClr val="FF0000"/>
                </a:solidFill>
              </a:rPr>
              <a:t>2001:cdba::3257:9652</a:t>
            </a:r>
          </a:p>
        </p:txBody>
      </p:sp>
    </p:spTree>
    <p:extLst>
      <p:ext uri="{BB962C8B-B14F-4D97-AF65-F5344CB8AC3E}">
        <p14:creationId xmlns:p14="http://schemas.microsoft.com/office/powerpoint/2010/main" xmlns="" val="36019119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Features of IPv6</a:t>
            </a:r>
            <a:endParaRPr lang="en-US" dirty="0">
              <a:solidFill>
                <a:schemeClr val="accent2"/>
              </a:solidFill>
            </a:endParaRPr>
          </a:p>
        </p:txBody>
      </p:sp>
      <p:sp>
        <p:nvSpPr>
          <p:cNvPr id="3" name="Content Placeholder 2"/>
          <p:cNvSpPr>
            <a:spLocks noGrp="1"/>
          </p:cNvSpPr>
          <p:nvPr>
            <p:ph idx="1"/>
          </p:nvPr>
        </p:nvSpPr>
        <p:spPr/>
        <p:txBody>
          <a:bodyPr/>
          <a:lstStyle/>
          <a:p>
            <a:pPr marL="0" indent="0">
              <a:buNone/>
            </a:pPr>
            <a:r>
              <a:rPr lang="en-US" dirty="0" smtClean="0">
                <a:solidFill>
                  <a:schemeClr val="accent1"/>
                </a:solidFill>
              </a:rPr>
              <a:t>1 IPv6 </a:t>
            </a:r>
            <a:r>
              <a:rPr lang="en-US" dirty="0">
                <a:solidFill>
                  <a:schemeClr val="accent1"/>
                </a:solidFill>
              </a:rPr>
              <a:t>provides better end-to-end connectivity than IPv4.</a:t>
            </a:r>
          </a:p>
          <a:p>
            <a:pPr marL="0" indent="0">
              <a:buNone/>
            </a:pPr>
            <a:r>
              <a:rPr lang="en-US" dirty="0">
                <a:solidFill>
                  <a:schemeClr val="accent1"/>
                </a:solidFill>
              </a:rPr>
              <a:t>2) Comparatively faster routing.</a:t>
            </a:r>
          </a:p>
          <a:p>
            <a:pPr marL="0" indent="0">
              <a:buNone/>
            </a:pPr>
            <a:r>
              <a:rPr lang="en-US" dirty="0">
                <a:solidFill>
                  <a:schemeClr val="accent1"/>
                </a:solidFill>
              </a:rPr>
              <a:t>3) IPv6 offers ease of administration than IPv4.</a:t>
            </a:r>
          </a:p>
          <a:p>
            <a:pPr marL="0" indent="0">
              <a:buNone/>
            </a:pPr>
            <a:r>
              <a:rPr lang="en-US" dirty="0">
                <a:solidFill>
                  <a:schemeClr val="accent1"/>
                </a:solidFill>
              </a:rPr>
              <a:t>4) More security for applications and networks.</a:t>
            </a:r>
          </a:p>
          <a:p>
            <a:pPr marL="0" indent="0">
              <a:buNone/>
            </a:pPr>
            <a:r>
              <a:rPr lang="en-US" dirty="0">
                <a:solidFill>
                  <a:schemeClr val="accent1"/>
                </a:solidFill>
              </a:rPr>
              <a:t>5) It provides better Multicast and </a:t>
            </a:r>
            <a:r>
              <a:rPr lang="en-US" dirty="0" err="1">
                <a:solidFill>
                  <a:schemeClr val="accent1"/>
                </a:solidFill>
              </a:rPr>
              <a:t>Anycast</a:t>
            </a:r>
            <a:r>
              <a:rPr lang="en-US" dirty="0">
                <a:solidFill>
                  <a:schemeClr val="accent1"/>
                </a:solidFill>
              </a:rPr>
              <a:t> abilities.</a:t>
            </a:r>
          </a:p>
          <a:p>
            <a:pPr marL="0" indent="0">
              <a:buNone/>
            </a:pPr>
            <a:r>
              <a:rPr lang="en-US" dirty="0">
                <a:solidFill>
                  <a:schemeClr val="accent1"/>
                </a:solidFill>
              </a:rPr>
              <a:t>6) Better mobility features than IPv4.</a:t>
            </a:r>
          </a:p>
          <a:p>
            <a:pPr marL="0" indent="0">
              <a:buNone/>
            </a:pPr>
            <a:r>
              <a:rPr lang="en-US" dirty="0">
                <a:solidFill>
                  <a:schemeClr val="accent1"/>
                </a:solidFill>
              </a:rPr>
              <a:t>7) IPv6 follows the key design principles of IPv4 and so that the transition from IPv4 to IPv6 is smoother.</a:t>
            </a:r>
          </a:p>
        </p:txBody>
      </p:sp>
    </p:spTree>
    <p:extLst>
      <p:ext uri="{BB962C8B-B14F-4D97-AF65-F5344CB8AC3E}">
        <p14:creationId xmlns:p14="http://schemas.microsoft.com/office/powerpoint/2010/main" xmlns="" val="27168482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Features of IPV6</a:t>
            </a:r>
            <a:endParaRPr lang="en-US" dirty="0">
              <a:solidFill>
                <a:schemeClr val="accent2"/>
              </a:solidFill>
            </a:endParaRPr>
          </a:p>
        </p:txBody>
      </p:sp>
      <p:sp>
        <p:nvSpPr>
          <p:cNvPr id="3" name="Content Placeholder 2"/>
          <p:cNvSpPr>
            <a:spLocks noGrp="1"/>
          </p:cNvSpPr>
          <p:nvPr>
            <p:ph idx="1"/>
          </p:nvPr>
        </p:nvSpPr>
        <p:spPr/>
        <p:txBody>
          <a:bodyPr>
            <a:normAutofit fontScale="47500" lnSpcReduction="20000"/>
          </a:bodyPr>
          <a:lstStyle/>
          <a:p>
            <a:pPr marL="0" indent="0" fontAlgn="t">
              <a:buNone/>
            </a:pPr>
            <a:r>
              <a:rPr lang="en-US" b="1" dirty="0" smtClean="0"/>
              <a:t> </a:t>
            </a:r>
            <a:r>
              <a:rPr lang="en-US" sz="3300" b="1" dirty="0">
                <a:solidFill>
                  <a:schemeClr val="accent2"/>
                </a:solidFill>
              </a:rPr>
              <a:t>New Header Format</a:t>
            </a:r>
            <a:endParaRPr lang="en-US" sz="3300" dirty="0">
              <a:solidFill>
                <a:schemeClr val="accent2"/>
              </a:solidFill>
            </a:endParaRPr>
          </a:p>
          <a:p>
            <a:pPr fontAlgn="t"/>
            <a:r>
              <a:rPr lang="en-US" sz="3300" dirty="0" smtClean="0">
                <a:solidFill>
                  <a:schemeClr val="accent1"/>
                </a:solidFill>
              </a:rPr>
              <a:t>The </a:t>
            </a:r>
            <a:r>
              <a:rPr lang="en-US" sz="3300" dirty="0">
                <a:solidFill>
                  <a:schemeClr val="accent1"/>
                </a:solidFill>
              </a:rPr>
              <a:t>IPv6 header has a new format designed to minimize header overhead and this optimization is achieved by moving both non-essential fields and optional fields to extension headers that appear after the IPv6 header.</a:t>
            </a:r>
          </a:p>
          <a:p>
            <a:pPr fontAlgn="t"/>
            <a:r>
              <a:rPr lang="en-US" sz="3300" dirty="0">
                <a:solidFill>
                  <a:schemeClr val="accent1"/>
                </a:solidFill>
              </a:rPr>
              <a:t>IPv4 headers and IPv6 headers do not interoperate. IPv6 is not a superset of functionality that is backward compatible with IPv4. A host or router must use an implementation of both IPv4 and IPv6 to recognize and process both header formats. The IPv6 header is only twice as large as the IPv4 header, even though IPv6 addresses are four times as large as IPv4 addresses.</a:t>
            </a:r>
          </a:p>
          <a:p>
            <a:pPr marL="0" indent="0" fontAlgn="t">
              <a:buNone/>
            </a:pPr>
            <a:r>
              <a:rPr lang="en-US" sz="3300" b="1" dirty="0" smtClean="0">
                <a:solidFill>
                  <a:schemeClr val="accent1"/>
                </a:solidFill>
              </a:rPr>
              <a:t> </a:t>
            </a:r>
            <a:r>
              <a:rPr lang="en-US" sz="3300" b="1" dirty="0">
                <a:solidFill>
                  <a:schemeClr val="accent2"/>
                </a:solidFill>
              </a:rPr>
              <a:t>Larger Address Space</a:t>
            </a:r>
            <a:endParaRPr lang="en-US" sz="3300" dirty="0">
              <a:solidFill>
                <a:schemeClr val="accent2"/>
              </a:solidFill>
            </a:endParaRPr>
          </a:p>
          <a:p>
            <a:pPr fontAlgn="t"/>
            <a:r>
              <a:rPr lang="en-US" sz="3300" dirty="0">
                <a:solidFill>
                  <a:schemeClr val="accent1"/>
                </a:solidFill>
              </a:rPr>
              <a:t>IPv6 has 128-bit (16-byte) source and destination IP addresses. Although 128 bits can express over 3.4×1038 possible combinations, the large address space of IPv6 has been designed for multiple levels of </a:t>
            </a:r>
            <a:r>
              <a:rPr lang="en-US" sz="3300" dirty="0" err="1">
                <a:solidFill>
                  <a:schemeClr val="accent1"/>
                </a:solidFill>
              </a:rPr>
              <a:t>subnetting</a:t>
            </a:r>
            <a:r>
              <a:rPr lang="en-US" sz="3300" dirty="0">
                <a:solidFill>
                  <a:schemeClr val="accent1"/>
                </a:solidFill>
              </a:rPr>
              <a:t> and address allocation from the Internet backbone to the individual subnets within an organization.</a:t>
            </a:r>
          </a:p>
          <a:p>
            <a:pPr fontAlgn="t"/>
            <a:r>
              <a:rPr lang="en-US" sz="3300" dirty="0">
                <a:solidFill>
                  <a:schemeClr val="accent1"/>
                </a:solidFill>
              </a:rPr>
              <a:t>With a much larger number of available addresses, address-conservation techniques, such as the deployment of NATs, are no longer necessary.</a:t>
            </a:r>
          </a:p>
          <a:p>
            <a:pPr marL="0" indent="0" fontAlgn="t">
              <a:buNone/>
            </a:pPr>
            <a:r>
              <a:rPr lang="en-US" sz="3300" b="1" dirty="0" smtClean="0">
                <a:solidFill>
                  <a:schemeClr val="accent2"/>
                </a:solidFill>
              </a:rPr>
              <a:t>Efficient </a:t>
            </a:r>
            <a:r>
              <a:rPr lang="en-US" sz="3300" b="1" dirty="0">
                <a:solidFill>
                  <a:schemeClr val="accent2"/>
                </a:solidFill>
              </a:rPr>
              <a:t>and Hierarchical Addressing and Routing Infrastructure</a:t>
            </a:r>
            <a:endParaRPr lang="en-US" sz="3300" dirty="0">
              <a:solidFill>
                <a:schemeClr val="accent2"/>
              </a:solidFill>
            </a:endParaRPr>
          </a:p>
          <a:p>
            <a:pPr fontAlgn="t"/>
            <a:r>
              <a:rPr lang="en-US" sz="3300" dirty="0">
                <a:solidFill>
                  <a:schemeClr val="accent1"/>
                </a:solidFill>
              </a:rPr>
              <a:t>IPv6 global addresses that are used on the IPv6 portion of the Internet are designed to create an efficient, hierarchical, and </a:t>
            </a:r>
            <a:r>
              <a:rPr lang="en-US" sz="3300" dirty="0" err="1">
                <a:solidFill>
                  <a:schemeClr val="accent1"/>
                </a:solidFill>
              </a:rPr>
              <a:t>summarizable</a:t>
            </a:r>
            <a:r>
              <a:rPr lang="en-US" sz="3300" dirty="0">
                <a:solidFill>
                  <a:schemeClr val="accent1"/>
                </a:solidFill>
              </a:rPr>
              <a:t> routing infrastructure that is based on the common occurrence of multiple levels of Internet service providers</a:t>
            </a:r>
            <a:r>
              <a:rPr lang="en-US" sz="3300" dirty="0" smtClean="0">
                <a:solidFill>
                  <a:schemeClr val="accent1"/>
                </a:solidFill>
              </a:rPr>
              <a:t>.</a:t>
            </a:r>
          </a:p>
          <a:p>
            <a:pPr marL="0" indent="0" fontAlgn="t">
              <a:buNone/>
            </a:pPr>
            <a:r>
              <a:rPr lang="en-US" sz="3300" b="1" dirty="0" smtClean="0">
                <a:solidFill>
                  <a:schemeClr val="accent1"/>
                </a:solidFill>
              </a:rPr>
              <a:t> </a:t>
            </a:r>
            <a:endParaRPr lang="en-US" sz="3300" dirty="0">
              <a:solidFill>
                <a:schemeClr val="accent1"/>
              </a:solidFill>
            </a:endParaRPr>
          </a:p>
        </p:txBody>
      </p:sp>
    </p:spTree>
    <p:extLst>
      <p:ext uri="{BB962C8B-B14F-4D97-AF65-F5344CB8AC3E}">
        <p14:creationId xmlns:p14="http://schemas.microsoft.com/office/powerpoint/2010/main" xmlns="" val="15246171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fontAlgn="t">
              <a:buNone/>
            </a:pPr>
            <a:r>
              <a:rPr lang="en-US" sz="1600" b="1" dirty="0">
                <a:solidFill>
                  <a:schemeClr val="accent2"/>
                </a:solidFill>
              </a:rPr>
              <a:t>Stateless and </a:t>
            </a:r>
            <a:r>
              <a:rPr lang="en-US" sz="1600" b="1" dirty="0" err="1">
                <a:solidFill>
                  <a:schemeClr val="accent2"/>
                </a:solidFill>
              </a:rPr>
              <a:t>Stateful</a:t>
            </a:r>
            <a:r>
              <a:rPr lang="en-US" sz="1600" b="1" dirty="0">
                <a:solidFill>
                  <a:schemeClr val="accent2"/>
                </a:solidFill>
              </a:rPr>
              <a:t> Address Configuration</a:t>
            </a:r>
            <a:endParaRPr lang="en-US" sz="1600" dirty="0">
              <a:solidFill>
                <a:schemeClr val="accent2"/>
              </a:solidFill>
            </a:endParaRPr>
          </a:p>
          <a:p>
            <a:pPr fontAlgn="t"/>
            <a:r>
              <a:rPr lang="en-US" sz="1600" dirty="0">
                <a:solidFill>
                  <a:schemeClr val="accent1"/>
                </a:solidFill>
              </a:rPr>
              <a:t>To simplify host configuration, IPv6 supports both </a:t>
            </a:r>
            <a:r>
              <a:rPr lang="en-US" sz="1600" dirty="0" err="1">
                <a:solidFill>
                  <a:schemeClr val="accent1"/>
                </a:solidFill>
              </a:rPr>
              <a:t>stateful</a:t>
            </a:r>
            <a:r>
              <a:rPr lang="en-US" sz="1600" dirty="0">
                <a:solidFill>
                  <a:schemeClr val="accent1"/>
                </a:solidFill>
              </a:rPr>
              <a:t> address configuration (as in the presence of a DHCP server) and stateless address configuration (as in the absence of a DHCP server).</a:t>
            </a:r>
          </a:p>
          <a:p>
            <a:pPr fontAlgn="t"/>
            <a:r>
              <a:rPr lang="en-US" sz="1600" dirty="0">
                <a:solidFill>
                  <a:schemeClr val="accent1"/>
                </a:solidFill>
              </a:rPr>
              <a:t>With stateless address configuration, hosts on a link automatically configure themselves with IPv6 addresses for the link (called link-local addresses) and with addresses that they derive from prefixes that local routers advertise. Even in the absence of a router, hosts on the same link can configure themselves with link-local addresses and communicate without manual configuration.</a:t>
            </a:r>
          </a:p>
          <a:p>
            <a:pPr marL="0" indent="0">
              <a:buNone/>
            </a:pPr>
            <a:r>
              <a:rPr lang="en-US" sz="1600" b="1" dirty="0">
                <a:solidFill>
                  <a:schemeClr val="accent2"/>
                </a:solidFill>
              </a:rPr>
              <a:t>Built-in Security</a:t>
            </a:r>
            <a:endParaRPr lang="en-US" sz="1600" dirty="0">
              <a:solidFill>
                <a:schemeClr val="accent2"/>
              </a:solidFill>
            </a:endParaRPr>
          </a:p>
          <a:p>
            <a:r>
              <a:rPr lang="en-US" sz="1600" dirty="0">
                <a:solidFill>
                  <a:schemeClr val="accent1"/>
                </a:solidFill>
              </a:rPr>
              <a:t>The IPv6 protocol suite requires support for </a:t>
            </a:r>
            <a:r>
              <a:rPr lang="en-US" sz="1600" dirty="0" err="1">
                <a:solidFill>
                  <a:schemeClr val="accent1"/>
                </a:solidFill>
              </a:rPr>
              <a:t>IPSec</a:t>
            </a:r>
            <a:r>
              <a:rPr lang="en-US" sz="1600" dirty="0">
                <a:solidFill>
                  <a:schemeClr val="accent1"/>
                </a:solidFill>
              </a:rPr>
              <a:t>. This requirement provides a standards-based solution for network security needs and promotes interoperability between different IPv6 implementations.</a:t>
            </a:r>
          </a:p>
          <a:p>
            <a:pPr marL="0" indent="0">
              <a:buNone/>
            </a:pPr>
            <a:r>
              <a:rPr lang="en-US" sz="1600" b="1" dirty="0" smtClean="0">
                <a:solidFill>
                  <a:schemeClr val="accent2"/>
                </a:solidFill>
              </a:rPr>
              <a:t>Better </a:t>
            </a:r>
            <a:r>
              <a:rPr lang="en-US" sz="1600" b="1" dirty="0">
                <a:solidFill>
                  <a:schemeClr val="accent2"/>
                </a:solidFill>
              </a:rPr>
              <a:t>Support for </a:t>
            </a:r>
            <a:r>
              <a:rPr lang="en-US" sz="1600" b="1" dirty="0" err="1">
                <a:solidFill>
                  <a:schemeClr val="accent2"/>
                </a:solidFill>
              </a:rPr>
              <a:t>QoS</a:t>
            </a:r>
            <a:endParaRPr lang="en-US" sz="1600" dirty="0">
              <a:solidFill>
                <a:schemeClr val="accent2"/>
              </a:solidFill>
            </a:endParaRPr>
          </a:p>
          <a:p>
            <a:r>
              <a:rPr lang="en-US" sz="1600" dirty="0">
                <a:solidFill>
                  <a:schemeClr val="accent1"/>
                </a:solidFill>
              </a:rPr>
              <a:t>New fields in the IPv6 header define how traffic is handled and identified. Traffic identification (using a Flow Label field in the IPv6 header) allows routers to identify and provide special handling for packets belonging to a flow, which is a series of packets between a source and a destination. Because the IPv6 header identifies the traffic, </a:t>
            </a:r>
            <a:r>
              <a:rPr lang="en-US" sz="1600" dirty="0" err="1">
                <a:solidFill>
                  <a:schemeClr val="accent1"/>
                </a:solidFill>
              </a:rPr>
              <a:t>QoS</a:t>
            </a:r>
            <a:r>
              <a:rPr lang="en-US" sz="1600" dirty="0">
                <a:solidFill>
                  <a:schemeClr val="accent1"/>
                </a:solidFill>
              </a:rPr>
              <a:t> can be supported even when the packet payload is encrypted through </a:t>
            </a:r>
            <a:r>
              <a:rPr lang="en-US" sz="1600" dirty="0" err="1">
                <a:solidFill>
                  <a:schemeClr val="accent1"/>
                </a:solidFill>
              </a:rPr>
              <a:t>IPSec</a:t>
            </a:r>
            <a:r>
              <a:rPr lang="en-US" sz="1600" dirty="0" smtClean="0">
                <a:solidFill>
                  <a:schemeClr val="accent1"/>
                </a:solidFill>
              </a:rPr>
              <a:t>.</a:t>
            </a:r>
            <a:endParaRPr lang="en-US" sz="1600" dirty="0">
              <a:solidFill>
                <a:schemeClr val="accent1"/>
              </a:solidFill>
            </a:endParaRPr>
          </a:p>
        </p:txBody>
      </p:sp>
    </p:spTree>
    <p:extLst>
      <p:ext uri="{BB962C8B-B14F-4D97-AF65-F5344CB8AC3E}">
        <p14:creationId xmlns:p14="http://schemas.microsoft.com/office/powerpoint/2010/main" xmlns="" val="22332953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solidFill>
                  <a:schemeClr val="accent1"/>
                </a:solidFill>
              </a:rPr>
              <a:t> </a:t>
            </a:r>
            <a:r>
              <a:rPr lang="en-US" b="1" dirty="0">
                <a:solidFill>
                  <a:schemeClr val="accent2"/>
                </a:solidFill>
              </a:rPr>
              <a:t>New Protocol for Neighboring Node Interaction</a:t>
            </a:r>
            <a:endParaRPr lang="en-US" dirty="0">
              <a:solidFill>
                <a:schemeClr val="accent2"/>
              </a:solidFill>
            </a:endParaRPr>
          </a:p>
          <a:p>
            <a:r>
              <a:rPr lang="en-US" dirty="0">
                <a:solidFill>
                  <a:schemeClr val="accent1"/>
                </a:solidFill>
              </a:rPr>
              <a:t>The Neighbor Discovery protocol for IPv6 is a series of Internet Control Message Protocol for IPv6 (ICMPv6) messages that manage the interaction of nodes on the same link (known as neighboring nodes). Neighbor Discovery replaces the broadcast-based Address Resolution Protocol (ARP), ICMPv4 Router Discovery, and ICMPv4 Redirect messages with efficient multicast and unicast Neighbor Discovery messages.</a:t>
            </a:r>
          </a:p>
          <a:p>
            <a:pPr marL="0" indent="0">
              <a:buNone/>
            </a:pPr>
            <a:r>
              <a:rPr lang="en-US" b="1" dirty="0" smtClean="0">
                <a:solidFill>
                  <a:schemeClr val="accent1"/>
                </a:solidFill>
              </a:rPr>
              <a:t> </a:t>
            </a:r>
            <a:r>
              <a:rPr lang="en-US" b="1" dirty="0">
                <a:solidFill>
                  <a:schemeClr val="accent2"/>
                </a:solidFill>
              </a:rPr>
              <a:t>Extensibility</a:t>
            </a:r>
            <a:endParaRPr lang="en-US" dirty="0">
              <a:solidFill>
                <a:schemeClr val="accent2"/>
              </a:solidFill>
            </a:endParaRPr>
          </a:p>
          <a:p>
            <a:r>
              <a:rPr lang="en-US" dirty="0">
                <a:solidFill>
                  <a:schemeClr val="accent1"/>
                </a:solidFill>
              </a:rPr>
              <a:t>IPv6 can easily be extended by adding extension headers after the IPv6 header. Unlike options in the IPv4 header, which can support only 40 bytes of options, the size of IPv6 extension headers is constrained only by the size of the IPv6 packet.</a:t>
            </a:r>
          </a:p>
          <a:p>
            <a:pPr marL="0" indent="0">
              <a:buNone/>
            </a:pPr>
            <a:r>
              <a:rPr lang="en-US" dirty="0">
                <a:solidFill>
                  <a:schemeClr val="accent1"/>
                </a:solidFill>
              </a:rPr>
              <a:t/>
            </a:r>
            <a:br>
              <a:rPr lang="en-US" dirty="0">
                <a:solidFill>
                  <a:schemeClr val="accent1"/>
                </a:solidFill>
              </a:rPr>
            </a:br>
            <a:endParaRPr lang="en-US" dirty="0">
              <a:solidFill>
                <a:schemeClr val="accent1"/>
              </a:solidFill>
            </a:endParaRPr>
          </a:p>
        </p:txBody>
      </p:sp>
    </p:spTree>
    <p:extLst>
      <p:ext uri="{BB962C8B-B14F-4D97-AF65-F5344CB8AC3E}">
        <p14:creationId xmlns:p14="http://schemas.microsoft.com/office/powerpoint/2010/main" xmlns="" val="695462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Introduction to Network Layer</a:t>
            </a:r>
            <a:endParaRPr lang="en-US" dirty="0">
              <a:solidFill>
                <a:schemeClr val="accent2"/>
              </a:solidFill>
            </a:endParaRPr>
          </a:p>
        </p:txBody>
      </p:sp>
      <p:sp>
        <p:nvSpPr>
          <p:cNvPr id="3" name="Content Placeholder 2"/>
          <p:cNvSpPr>
            <a:spLocks noGrp="1"/>
          </p:cNvSpPr>
          <p:nvPr>
            <p:ph idx="1"/>
          </p:nvPr>
        </p:nvSpPr>
        <p:spPr/>
        <p:txBody>
          <a:bodyPr>
            <a:normAutofit fontScale="92500" lnSpcReduction="10000"/>
          </a:bodyPr>
          <a:lstStyle/>
          <a:p>
            <a:r>
              <a:rPr lang="en-US" dirty="0">
                <a:solidFill>
                  <a:schemeClr val="accent1"/>
                </a:solidFill>
              </a:rPr>
              <a:t>The network layer is the </a:t>
            </a:r>
            <a:r>
              <a:rPr lang="en-US">
                <a:solidFill>
                  <a:schemeClr val="accent1"/>
                </a:solidFill>
              </a:rPr>
              <a:t>third </a:t>
            </a:r>
            <a:r>
              <a:rPr lang="en-US" smtClean="0">
                <a:solidFill>
                  <a:schemeClr val="accent1"/>
                </a:solidFill>
              </a:rPr>
              <a:t>layer </a:t>
            </a:r>
            <a:r>
              <a:rPr lang="en-US" dirty="0">
                <a:solidFill>
                  <a:schemeClr val="accent1"/>
                </a:solidFill>
              </a:rPr>
              <a:t>of the Open Systems Interconnection Model (OSI Model) and the layer that provides data routing paths for network communication. </a:t>
            </a:r>
            <a:endParaRPr lang="en-US" dirty="0" smtClean="0">
              <a:solidFill>
                <a:schemeClr val="accent1"/>
              </a:solidFill>
            </a:endParaRPr>
          </a:p>
          <a:p>
            <a:r>
              <a:rPr lang="en-US" dirty="0" smtClean="0">
                <a:solidFill>
                  <a:schemeClr val="accent1"/>
                </a:solidFill>
              </a:rPr>
              <a:t>Data </a:t>
            </a:r>
            <a:r>
              <a:rPr lang="en-US" dirty="0">
                <a:solidFill>
                  <a:schemeClr val="accent1"/>
                </a:solidFill>
              </a:rPr>
              <a:t>is transferred in the form of packets via logical network paths in an ordered format controlled by the network </a:t>
            </a:r>
            <a:r>
              <a:rPr lang="en-US" dirty="0" smtClean="0">
                <a:solidFill>
                  <a:schemeClr val="accent1"/>
                </a:solidFill>
              </a:rPr>
              <a:t>layer.</a:t>
            </a:r>
          </a:p>
          <a:p>
            <a:r>
              <a:rPr lang="en-US" dirty="0" smtClean="0">
                <a:solidFill>
                  <a:schemeClr val="accent1"/>
                </a:solidFill>
              </a:rPr>
              <a:t>Logical </a:t>
            </a:r>
            <a:r>
              <a:rPr lang="en-US" dirty="0">
                <a:solidFill>
                  <a:schemeClr val="accent1"/>
                </a:solidFill>
              </a:rPr>
              <a:t>connection setup, data forwarding, routing and delivery error reporting are the network layer’s primary responsibilities.</a:t>
            </a:r>
            <a:endParaRPr lang="en-US" dirty="0" smtClean="0">
              <a:solidFill>
                <a:schemeClr val="accent1"/>
              </a:solidFill>
            </a:endParaRPr>
          </a:p>
          <a:p>
            <a:r>
              <a:rPr lang="en-US" dirty="0" smtClean="0">
                <a:solidFill>
                  <a:schemeClr val="accent1"/>
                </a:solidFill>
              </a:rPr>
              <a:t>The network layer involves each and every host and router in the network. The role of the network layer in a sending host is to begin the packet on its journey to the receiving host. </a:t>
            </a:r>
          </a:p>
          <a:p>
            <a:r>
              <a:rPr lang="en-US" dirty="0" smtClean="0">
                <a:solidFill>
                  <a:schemeClr val="accent1"/>
                </a:solidFill>
              </a:rPr>
              <a:t> Three important network-layer functions are:</a:t>
            </a:r>
            <a:endParaRPr lang="en-US" dirty="0">
              <a:solidFill>
                <a:schemeClr val="accent1"/>
              </a:solidFill>
            </a:endParaRPr>
          </a:p>
        </p:txBody>
      </p:sp>
    </p:spTree>
    <p:extLst>
      <p:ext uri="{BB962C8B-B14F-4D97-AF65-F5344CB8AC3E}">
        <p14:creationId xmlns:p14="http://schemas.microsoft.com/office/powerpoint/2010/main" xmlns="" val="13371926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5"/>
            <a:ext cx="11125200" cy="1325563"/>
          </a:xfrm>
        </p:spPr>
        <p:txBody>
          <a:bodyPr/>
          <a:lstStyle/>
          <a:p>
            <a:r>
              <a:rPr lang="en-US" dirty="0" err="1" smtClean="0">
                <a:solidFill>
                  <a:schemeClr val="accent2"/>
                </a:solidFill>
              </a:rPr>
              <a:t>Comparision</a:t>
            </a:r>
            <a:r>
              <a:rPr lang="en-US" dirty="0" smtClean="0">
                <a:solidFill>
                  <a:schemeClr val="accent2"/>
                </a:solidFill>
              </a:rPr>
              <a:t> Between IPv4 and IPv6</a:t>
            </a:r>
            <a:endParaRPr lang="en-US" dirty="0">
              <a:solidFill>
                <a:schemeClr val="accent2"/>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128520795"/>
              </p:ext>
            </p:extLst>
          </p:nvPr>
        </p:nvGraphicFramePr>
        <p:xfrm>
          <a:off x="493776" y="1204333"/>
          <a:ext cx="9546336" cy="5285679"/>
        </p:xfrm>
        <a:graphic>
          <a:graphicData uri="http://schemas.openxmlformats.org/drawingml/2006/table">
            <a:tbl>
              <a:tblPr/>
              <a:tblGrid>
                <a:gridCol w="4773168"/>
                <a:gridCol w="4773168"/>
              </a:tblGrid>
              <a:tr h="421200">
                <a:tc>
                  <a:txBody>
                    <a:bodyPr/>
                    <a:lstStyle/>
                    <a:p>
                      <a:pPr algn="l" fontAlgn="base"/>
                      <a:r>
                        <a:rPr lang="en-US" sz="2400" b="0" dirty="0">
                          <a:solidFill>
                            <a:schemeClr val="tx1"/>
                          </a:solidFill>
                          <a:effectLst/>
                        </a:rPr>
                        <a:t>IPv4 has 32-bit address length</a:t>
                      </a:r>
                    </a:p>
                  </a:txBody>
                  <a:tcPr marL="43701" marR="43701" marT="21850" marB="21850"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a:solidFill>
                            <a:schemeClr val="tx1"/>
                          </a:solidFill>
                          <a:effectLst/>
                        </a:rPr>
                        <a:t>IPv6 has 128-bit address length</a:t>
                      </a:r>
                    </a:p>
                  </a:txBody>
                  <a:tcPr marL="43701" marR="43701" marT="21850" marB="21850"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r>
              <a:tr h="797448">
                <a:tc>
                  <a:txBody>
                    <a:bodyPr/>
                    <a:lstStyle/>
                    <a:p>
                      <a:pPr algn="l" fontAlgn="base"/>
                      <a:r>
                        <a:rPr lang="en-US" sz="2400" b="0" dirty="0">
                          <a:solidFill>
                            <a:schemeClr val="tx1"/>
                          </a:solidFill>
                          <a:effectLst/>
                        </a:rPr>
                        <a:t>It Supports Manual and DHCP address configuration</a:t>
                      </a:r>
                    </a:p>
                  </a:txBody>
                  <a:tcPr marL="43701" marR="43701" marT="21850" marB="21850"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a:solidFill>
                            <a:schemeClr val="tx1"/>
                          </a:solidFill>
                          <a:effectLst/>
                        </a:rPr>
                        <a:t>It supports Auto and renumbering address configuration</a:t>
                      </a:r>
                    </a:p>
                  </a:txBody>
                  <a:tcPr marL="43701" marR="43701" marT="21850" marB="21850"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r>
              <a:tr h="797448">
                <a:tc>
                  <a:txBody>
                    <a:bodyPr/>
                    <a:lstStyle/>
                    <a:p>
                      <a:pPr algn="l" fontAlgn="base"/>
                      <a:r>
                        <a:rPr lang="en-US" sz="2400" b="0">
                          <a:solidFill>
                            <a:schemeClr val="tx1"/>
                          </a:solidFill>
                          <a:effectLst/>
                        </a:rPr>
                        <a:t>In IPv4 end to end connection integrity is Unachievable</a:t>
                      </a:r>
                    </a:p>
                  </a:txBody>
                  <a:tcPr marL="43701" marR="43701" marT="21850" marB="21850"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a:solidFill>
                            <a:schemeClr val="tx1"/>
                          </a:solidFill>
                          <a:effectLst/>
                        </a:rPr>
                        <a:t>In IPv6 end to end connection integrity is Achievable</a:t>
                      </a:r>
                    </a:p>
                  </a:txBody>
                  <a:tcPr marL="43701" marR="43701" marT="21850" marB="21850"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r>
              <a:tr h="877239">
                <a:tc>
                  <a:txBody>
                    <a:bodyPr/>
                    <a:lstStyle/>
                    <a:p>
                      <a:pPr algn="l" fontAlgn="base"/>
                      <a:r>
                        <a:rPr lang="en-US" sz="2400" b="0" dirty="0">
                          <a:solidFill>
                            <a:schemeClr val="tx1"/>
                          </a:solidFill>
                          <a:effectLst/>
                        </a:rPr>
                        <a:t>It can generate </a:t>
                      </a:r>
                      <a:r>
                        <a:rPr lang="en-US" sz="2400" b="0" dirty="0" smtClean="0">
                          <a:solidFill>
                            <a:schemeClr val="tx1"/>
                          </a:solidFill>
                          <a:effectLst/>
                        </a:rPr>
                        <a:t>4.29×</a:t>
                      </a:r>
                      <a:r>
                        <a:rPr lang="en-US" sz="2400" b="0" i="0" kern="1200" dirty="0" smtClean="0">
                          <a:solidFill>
                            <a:schemeClr val="tx1"/>
                          </a:solidFill>
                          <a:effectLst/>
                          <a:latin typeface="+mn-lt"/>
                          <a:ea typeface="+mn-ea"/>
                          <a:cs typeface="+mn-cs"/>
                        </a:rPr>
                        <a:t>10</a:t>
                      </a:r>
                      <a:r>
                        <a:rPr lang="en-US" sz="2400" baseline="30000" dirty="0" smtClean="0">
                          <a:solidFill>
                            <a:schemeClr val="tx1"/>
                          </a:solidFill>
                          <a:effectLst/>
                        </a:rPr>
                        <a:t>9</a:t>
                      </a:r>
                      <a:r>
                        <a:rPr lang="en-US" sz="2400" b="0" dirty="0" smtClean="0">
                          <a:solidFill>
                            <a:schemeClr val="tx1"/>
                          </a:solidFill>
                          <a:effectLst/>
                        </a:rPr>
                        <a:t> </a:t>
                      </a:r>
                      <a:r>
                        <a:rPr lang="en-US" sz="2400" b="0" dirty="0">
                          <a:solidFill>
                            <a:schemeClr val="tx1"/>
                          </a:solidFill>
                          <a:effectLst/>
                        </a:rPr>
                        <a:t>address space</a:t>
                      </a:r>
                    </a:p>
                  </a:txBody>
                  <a:tcPr marL="43701" marR="43701" marT="21850" marB="21850"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Address space of IPv6 is quite large it can produce </a:t>
                      </a:r>
                      <a:r>
                        <a:rPr lang="en-US" sz="2400" b="0" dirty="0" smtClean="0">
                          <a:solidFill>
                            <a:schemeClr val="tx1"/>
                          </a:solidFill>
                          <a:effectLst/>
                        </a:rPr>
                        <a:t>3.4×</a:t>
                      </a:r>
                      <a:r>
                        <a:rPr lang="en-US" sz="2400" b="0" i="0" kern="1200" dirty="0" smtClean="0">
                          <a:solidFill>
                            <a:schemeClr val="tx1"/>
                          </a:solidFill>
                          <a:effectLst/>
                          <a:latin typeface="+mn-lt"/>
                          <a:ea typeface="+mn-ea"/>
                          <a:cs typeface="+mn-cs"/>
                        </a:rPr>
                        <a:t>10</a:t>
                      </a:r>
                      <a:r>
                        <a:rPr lang="en-US" sz="2400" baseline="30000" dirty="0" smtClean="0">
                          <a:solidFill>
                            <a:schemeClr val="tx1"/>
                          </a:solidFill>
                          <a:effectLst/>
                        </a:rPr>
                        <a:t>38</a:t>
                      </a:r>
                      <a:r>
                        <a:rPr lang="en-US" sz="2400" b="0" dirty="0" smtClean="0">
                          <a:solidFill>
                            <a:schemeClr val="tx1"/>
                          </a:solidFill>
                          <a:effectLst/>
                        </a:rPr>
                        <a:t> </a:t>
                      </a:r>
                      <a:r>
                        <a:rPr lang="en-US" sz="2400" b="0" dirty="0">
                          <a:solidFill>
                            <a:schemeClr val="tx1"/>
                          </a:solidFill>
                          <a:effectLst/>
                        </a:rPr>
                        <a:t>address space</a:t>
                      </a:r>
                    </a:p>
                  </a:txBody>
                  <a:tcPr marL="43701" marR="43701" marT="21850" marB="21850"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r>
              <a:tr h="797448">
                <a:tc>
                  <a:txBody>
                    <a:bodyPr/>
                    <a:lstStyle/>
                    <a:p>
                      <a:pPr algn="l" fontAlgn="base"/>
                      <a:r>
                        <a:rPr lang="en-US" sz="2400" b="0">
                          <a:solidFill>
                            <a:schemeClr val="tx1"/>
                          </a:solidFill>
                          <a:effectLst/>
                        </a:rPr>
                        <a:t>Security feature is dependent on application</a:t>
                      </a:r>
                    </a:p>
                  </a:txBody>
                  <a:tcPr marL="43701" marR="43701" marT="21850" marB="21850"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a:solidFill>
                            <a:schemeClr val="tx1"/>
                          </a:solidFill>
                          <a:effectLst/>
                        </a:rPr>
                        <a:t>IPSEC is inbuilt security feature in the IPv6 protocol</a:t>
                      </a:r>
                    </a:p>
                  </a:txBody>
                  <a:tcPr marL="43701" marR="43701" marT="21850" marB="21850"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r>
              <a:tr h="797448">
                <a:tc>
                  <a:txBody>
                    <a:bodyPr/>
                    <a:lstStyle/>
                    <a:p>
                      <a:pPr algn="l" fontAlgn="base"/>
                      <a:r>
                        <a:rPr lang="en-US" sz="2400" b="0">
                          <a:solidFill>
                            <a:schemeClr val="tx1"/>
                          </a:solidFill>
                          <a:effectLst/>
                        </a:rPr>
                        <a:t>Address representation of IPv4 in decimal</a:t>
                      </a:r>
                    </a:p>
                  </a:txBody>
                  <a:tcPr marL="43701" marR="43701" marT="21850" marB="21850"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a:solidFill>
                            <a:schemeClr val="tx1"/>
                          </a:solidFill>
                          <a:effectLst/>
                        </a:rPr>
                        <a:t>Address Representation of IPv6 is in hexadecimal</a:t>
                      </a:r>
                    </a:p>
                  </a:txBody>
                  <a:tcPr marL="43701" marR="43701" marT="21850" marB="21850"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r>
              <a:tr h="797448">
                <a:tc>
                  <a:txBody>
                    <a:bodyPr/>
                    <a:lstStyle/>
                    <a:p>
                      <a:pPr algn="l" fontAlgn="base"/>
                      <a:r>
                        <a:rPr lang="en-US" sz="2400" b="0" dirty="0">
                          <a:solidFill>
                            <a:schemeClr val="tx1"/>
                          </a:solidFill>
                          <a:effectLst/>
                        </a:rPr>
                        <a:t>Fragmentation performed by Sender and forwarding routers</a:t>
                      </a:r>
                    </a:p>
                  </a:txBody>
                  <a:tcPr marL="43701" marR="43701" marT="21850" marB="21850" anchor="ctr">
                    <a:lnL>
                      <a:noFill/>
                    </a:lnL>
                    <a:lnR>
                      <a:noFill/>
                    </a:lnR>
                    <a:lnT w="6350"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2400" b="0" dirty="0">
                          <a:solidFill>
                            <a:schemeClr val="tx1"/>
                          </a:solidFill>
                          <a:effectLst/>
                        </a:rPr>
                        <a:t>In IPv6 fragmentation performed only by sender</a:t>
                      </a:r>
                    </a:p>
                  </a:txBody>
                  <a:tcPr marL="43701" marR="43701" marT="21850" marB="21850" anchor="ctr">
                    <a:lnL>
                      <a:noFill/>
                    </a:lnL>
                    <a:lnR>
                      <a:noFill/>
                    </a:lnR>
                    <a:lnT w="6350"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xmlns="" val="28105611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050556395"/>
              </p:ext>
            </p:extLst>
          </p:nvPr>
        </p:nvGraphicFramePr>
        <p:xfrm>
          <a:off x="701039" y="1825625"/>
          <a:ext cx="10652760" cy="4644431"/>
        </p:xfrm>
        <a:graphic>
          <a:graphicData uri="http://schemas.openxmlformats.org/drawingml/2006/table">
            <a:tbl>
              <a:tblPr/>
              <a:tblGrid>
                <a:gridCol w="5326380"/>
                <a:gridCol w="5326380"/>
              </a:tblGrid>
              <a:tr h="1368008">
                <a:tc>
                  <a:txBody>
                    <a:bodyPr/>
                    <a:lstStyle/>
                    <a:p>
                      <a:pPr algn="l" fontAlgn="base"/>
                      <a:r>
                        <a:rPr lang="en-US" sz="2800" b="0" dirty="0">
                          <a:solidFill>
                            <a:schemeClr val="accent1"/>
                          </a:solidFill>
                          <a:effectLst/>
                        </a:rPr>
                        <a:t>In IPv4 Packet flow identification is not available</a:t>
                      </a:r>
                    </a:p>
                  </a:txBody>
                  <a:tcPr marL="60531" marR="60531" marT="30266" marB="30266"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800" b="0" dirty="0">
                          <a:solidFill>
                            <a:schemeClr val="accent1"/>
                          </a:solidFill>
                          <a:effectLst/>
                        </a:rPr>
                        <a:t>In IPv6 </a:t>
                      </a:r>
                      <a:r>
                        <a:rPr lang="en-US" sz="2800" b="0" dirty="0" smtClean="0">
                          <a:solidFill>
                            <a:schemeClr val="accent1"/>
                          </a:solidFill>
                          <a:effectLst/>
                        </a:rPr>
                        <a:t>packet flow </a:t>
                      </a:r>
                      <a:r>
                        <a:rPr lang="en-US" sz="2800" b="0" dirty="0">
                          <a:solidFill>
                            <a:schemeClr val="accent1"/>
                          </a:solidFill>
                          <a:effectLst/>
                        </a:rPr>
                        <a:t>identification are Available and uses flow label field in the header</a:t>
                      </a:r>
                    </a:p>
                  </a:txBody>
                  <a:tcPr marL="60531" marR="60531" marT="30266" marB="30266"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r>
              <a:tr h="620878">
                <a:tc>
                  <a:txBody>
                    <a:bodyPr/>
                    <a:lstStyle/>
                    <a:p>
                      <a:pPr algn="l" fontAlgn="base"/>
                      <a:r>
                        <a:rPr lang="en-US" sz="2800" b="0" dirty="0">
                          <a:solidFill>
                            <a:schemeClr val="accent1"/>
                          </a:solidFill>
                          <a:effectLst/>
                        </a:rPr>
                        <a:t>In IPv4 </a:t>
                      </a:r>
                      <a:r>
                        <a:rPr lang="en-US" sz="2800" b="0" dirty="0" smtClean="0">
                          <a:solidFill>
                            <a:schemeClr val="accent1"/>
                          </a:solidFill>
                          <a:effectLst/>
                        </a:rPr>
                        <a:t>checksum field </a:t>
                      </a:r>
                      <a:r>
                        <a:rPr lang="en-US" sz="2800" b="0" dirty="0">
                          <a:solidFill>
                            <a:schemeClr val="accent1"/>
                          </a:solidFill>
                          <a:effectLst/>
                        </a:rPr>
                        <a:t>is available</a:t>
                      </a:r>
                    </a:p>
                  </a:txBody>
                  <a:tcPr marL="60531" marR="60531" marT="30266" marB="30266"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800" b="0" dirty="0">
                          <a:solidFill>
                            <a:schemeClr val="accent1"/>
                          </a:solidFill>
                          <a:effectLst/>
                        </a:rPr>
                        <a:t>In IPv6 </a:t>
                      </a:r>
                      <a:r>
                        <a:rPr lang="en-US" sz="2800" b="0" dirty="0" smtClean="0">
                          <a:solidFill>
                            <a:schemeClr val="accent1"/>
                          </a:solidFill>
                          <a:effectLst/>
                        </a:rPr>
                        <a:t>checksum field </a:t>
                      </a:r>
                      <a:r>
                        <a:rPr lang="en-US" sz="2800" b="0" dirty="0">
                          <a:solidFill>
                            <a:schemeClr val="accent1"/>
                          </a:solidFill>
                          <a:effectLst/>
                        </a:rPr>
                        <a:t>is not available</a:t>
                      </a:r>
                    </a:p>
                  </a:txBody>
                  <a:tcPr marL="60531" marR="60531" marT="30266" marB="30266"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r>
              <a:tr h="1368008">
                <a:tc>
                  <a:txBody>
                    <a:bodyPr/>
                    <a:lstStyle/>
                    <a:p>
                      <a:pPr algn="l" fontAlgn="base"/>
                      <a:r>
                        <a:rPr lang="en-US" sz="2800" b="0" dirty="0">
                          <a:solidFill>
                            <a:schemeClr val="accent1"/>
                          </a:solidFill>
                          <a:effectLst/>
                        </a:rPr>
                        <a:t>It has broadcast Message Transmission Scheme</a:t>
                      </a:r>
                    </a:p>
                  </a:txBody>
                  <a:tcPr marL="60531" marR="60531" marT="30266" marB="30266"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800" b="0">
                          <a:solidFill>
                            <a:schemeClr val="accent1"/>
                          </a:solidFill>
                          <a:effectLst/>
                        </a:rPr>
                        <a:t>In IPv6 multicast and any cast message transmission scheme is available</a:t>
                      </a:r>
                    </a:p>
                  </a:txBody>
                  <a:tcPr marL="60531" marR="60531" marT="30266" marB="30266"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r>
              <a:tr h="994443">
                <a:tc>
                  <a:txBody>
                    <a:bodyPr/>
                    <a:lstStyle/>
                    <a:p>
                      <a:pPr algn="l" fontAlgn="base"/>
                      <a:r>
                        <a:rPr lang="en-US" sz="2800" b="0">
                          <a:solidFill>
                            <a:schemeClr val="accent1"/>
                          </a:solidFill>
                          <a:effectLst/>
                        </a:rPr>
                        <a:t>In IPv4 Encryption and Authentication facility not provided</a:t>
                      </a:r>
                    </a:p>
                  </a:txBody>
                  <a:tcPr marL="60531" marR="60531" marT="30266" marB="30266" anchor="ctr">
                    <a:lnL>
                      <a:noFill/>
                    </a:lnL>
                    <a:lnR>
                      <a:noFill/>
                    </a:lnR>
                    <a:lnT w="6350"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2800" b="0" dirty="0">
                          <a:solidFill>
                            <a:schemeClr val="accent1"/>
                          </a:solidFill>
                          <a:effectLst/>
                        </a:rPr>
                        <a:t>In IPv6 Encryption and Authentication are provided</a:t>
                      </a:r>
                    </a:p>
                  </a:txBody>
                  <a:tcPr marL="60531" marR="60531" marT="30266" marB="30266" anchor="ctr">
                    <a:lnL>
                      <a:noFill/>
                    </a:lnL>
                    <a:lnR>
                      <a:noFill/>
                    </a:lnR>
                    <a:lnT w="6350"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xmlns="" val="39838705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Key Differences between IPv4 and IPv6</a:t>
            </a:r>
            <a:endParaRPr lang="en-US" dirty="0">
              <a:solidFill>
                <a:schemeClr val="accent2"/>
              </a:solidFill>
            </a:endParaRPr>
          </a:p>
        </p:txBody>
      </p:sp>
      <p:sp>
        <p:nvSpPr>
          <p:cNvPr id="3" name="Content Placeholder 2"/>
          <p:cNvSpPr>
            <a:spLocks noGrp="1"/>
          </p:cNvSpPr>
          <p:nvPr>
            <p:ph idx="1"/>
          </p:nvPr>
        </p:nvSpPr>
        <p:spPr>
          <a:xfrm>
            <a:off x="838200" y="1574800"/>
            <a:ext cx="10515600" cy="5029199"/>
          </a:xfrm>
        </p:spPr>
        <p:txBody>
          <a:bodyPr>
            <a:normAutofit fontScale="55000" lnSpcReduction="20000"/>
          </a:bodyPr>
          <a:lstStyle/>
          <a:p>
            <a:r>
              <a:rPr lang="en-US" sz="3300" dirty="0">
                <a:solidFill>
                  <a:schemeClr val="accent1"/>
                </a:solidFill>
              </a:rPr>
              <a:t>IPv4 has 32-bit address length whereas IPv6 has 128-bit address length.</a:t>
            </a:r>
          </a:p>
          <a:p>
            <a:r>
              <a:rPr lang="en-US" sz="3300" dirty="0">
                <a:solidFill>
                  <a:schemeClr val="accent1"/>
                </a:solidFill>
              </a:rPr>
              <a:t>IPv4 addresses represent the binary numbers in decimals. On the other hand, IPv6 addresses express binary numbers in hexadecimal.</a:t>
            </a:r>
          </a:p>
          <a:p>
            <a:r>
              <a:rPr lang="en-US" sz="3300" dirty="0">
                <a:solidFill>
                  <a:schemeClr val="accent1"/>
                </a:solidFill>
              </a:rPr>
              <a:t>IPv6 uses end-to-end fragmentation while IPv4 requires an intermediate router to fragment any datagram that is too large.</a:t>
            </a:r>
          </a:p>
          <a:p>
            <a:r>
              <a:rPr lang="en-US" sz="3300" dirty="0">
                <a:solidFill>
                  <a:schemeClr val="accent1"/>
                </a:solidFill>
              </a:rPr>
              <a:t>Header length of IPv4 is 20 bytes. In contrast, header length of IPv6 is 40 bytes.</a:t>
            </a:r>
          </a:p>
          <a:p>
            <a:r>
              <a:rPr lang="en-US" sz="3300" dirty="0">
                <a:solidFill>
                  <a:schemeClr val="accent1"/>
                </a:solidFill>
              </a:rPr>
              <a:t>IPv4 uses checksum field in the header format for handling error checking. On the contrary, IPv6 removes the header checksum field.</a:t>
            </a:r>
          </a:p>
          <a:p>
            <a:r>
              <a:rPr lang="en-US" sz="3300" dirty="0">
                <a:solidFill>
                  <a:schemeClr val="accent1"/>
                </a:solidFill>
              </a:rPr>
              <a:t>In IPv4, the base header does not contain a field for header length, and 16-bit payload length field replaces it in the IPv6 header.</a:t>
            </a:r>
          </a:p>
          <a:p>
            <a:r>
              <a:rPr lang="en-US" sz="3300" dirty="0">
                <a:solidFill>
                  <a:schemeClr val="accent1"/>
                </a:solidFill>
              </a:rPr>
              <a:t>The option fields in IPv4 are employed as extension headers in IPv6.</a:t>
            </a:r>
          </a:p>
          <a:p>
            <a:r>
              <a:rPr lang="en-US" sz="3300" dirty="0">
                <a:solidFill>
                  <a:schemeClr val="accent1"/>
                </a:solidFill>
              </a:rPr>
              <a:t>The Time to live field in IPv4 refers to as Hop limit in IPv6.</a:t>
            </a:r>
          </a:p>
          <a:p>
            <a:r>
              <a:rPr lang="en-US" sz="3300" dirty="0">
                <a:solidFill>
                  <a:schemeClr val="accent1"/>
                </a:solidFill>
              </a:rPr>
              <a:t>The header length field which is present in IPv4 is eliminated in IPv6 because the length of the header is fixed in this version.</a:t>
            </a:r>
          </a:p>
          <a:p>
            <a:r>
              <a:rPr lang="en-US" sz="3300" dirty="0">
                <a:solidFill>
                  <a:schemeClr val="accent1"/>
                </a:solidFill>
              </a:rPr>
              <a:t>IPv4 uses broadcasting to transmit the packets to the destination computers while IPv6 uses multicasting and </a:t>
            </a:r>
            <a:r>
              <a:rPr lang="en-US" sz="3300" dirty="0" err="1">
                <a:solidFill>
                  <a:schemeClr val="accent1"/>
                </a:solidFill>
              </a:rPr>
              <a:t>anycasting</a:t>
            </a:r>
            <a:r>
              <a:rPr lang="en-US" sz="3300" dirty="0">
                <a:solidFill>
                  <a:schemeClr val="accent1"/>
                </a:solidFill>
              </a:rPr>
              <a:t>.</a:t>
            </a:r>
          </a:p>
          <a:p>
            <a:r>
              <a:rPr lang="en-US" sz="3300" dirty="0">
                <a:solidFill>
                  <a:schemeClr val="accent1"/>
                </a:solidFill>
              </a:rPr>
              <a:t>IPv6 provides authentication and encryption, but IPv4 doesn’t provide it.</a:t>
            </a:r>
          </a:p>
          <a:p>
            <a:endParaRPr lang="en-US" dirty="0"/>
          </a:p>
        </p:txBody>
      </p:sp>
    </p:spTree>
    <p:extLst>
      <p:ext uri="{BB962C8B-B14F-4D97-AF65-F5344CB8AC3E}">
        <p14:creationId xmlns:p14="http://schemas.microsoft.com/office/powerpoint/2010/main" xmlns="" val="27525868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IPv4 Datagram Formats</a:t>
            </a:r>
            <a:endParaRPr lang="en-US" dirty="0">
              <a:solidFill>
                <a:schemeClr val="accent2"/>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a:t>An IPv4 datagram is a variable-length packet comprised of a header (20 bytes) and data (up to 65,536 along with header). The header contains information essential to routing and delivery</a:t>
            </a:r>
            <a:r>
              <a:rPr lang="en-US" dirty="0" smtClean="0"/>
              <a:t>.</a:t>
            </a:r>
          </a:p>
          <a:p>
            <a:pPr marL="0" indent="0">
              <a:buNone/>
            </a:pPr>
            <a:r>
              <a:rPr lang="en-US" b="1" dirty="0"/>
              <a:t>Version:</a:t>
            </a:r>
            <a:r>
              <a:rPr lang="en-US" dirty="0"/>
              <a:t> It defines the version number of IP, i.e., in this case, it is 4 with a binary value of 0100.</a:t>
            </a:r>
            <a:br>
              <a:rPr lang="en-US" dirty="0"/>
            </a:br>
            <a:r>
              <a:rPr lang="en-US" b="1" dirty="0"/>
              <a:t>Header length (HLEN):</a:t>
            </a:r>
            <a:r>
              <a:rPr lang="en-US" dirty="0"/>
              <a:t> It represents the length of the header in multiple of four bytes.</a:t>
            </a:r>
            <a:br>
              <a:rPr lang="en-US" dirty="0"/>
            </a:br>
            <a:r>
              <a:rPr lang="en-US" b="1" dirty="0"/>
              <a:t>Service type:</a:t>
            </a:r>
            <a:r>
              <a:rPr lang="en-US" dirty="0"/>
              <a:t> It determines how datagram should be handled and includes individual bits such as level of throughput, reliability, and delay.</a:t>
            </a:r>
            <a:br>
              <a:rPr lang="en-US" dirty="0"/>
            </a:br>
            <a:r>
              <a:rPr lang="en-US" b="1" dirty="0"/>
              <a:t>Total length:</a:t>
            </a:r>
            <a:r>
              <a:rPr lang="en-US" dirty="0"/>
              <a:t> It signifies the entire length of the IP datagram.</a:t>
            </a:r>
            <a:br>
              <a:rPr lang="en-US" dirty="0"/>
            </a:br>
            <a:r>
              <a:rPr lang="en-US" b="1" dirty="0"/>
              <a:t>Identification:</a:t>
            </a:r>
            <a:r>
              <a:rPr lang="en-US" dirty="0"/>
              <a:t> This field is used in fragmentation. A datagram is divided when it passes through different networks to match the network frame size. At that time each fragment is determined with a sequence number in this field.</a:t>
            </a:r>
            <a:br>
              <a:rPr lang="en-US" dirty="0"/>
            </a:br>
            <a:r>
              <a:rPr lang="en-US" b="1" dirty="0"/>
              <a:t>Flags:</a:t>
            </a:r>
            <a:r>
              <a:rPr lang="en-US" dirty="0"/>
              <a:t> The bits in the flags field handles fragmentation and identifies the first, middle or last fragment, etc</a:t>
            </a:r>
            <a:r>
              <a:rPr lang="en-US" dirty="0">
                <a:solidFill>
                  <a:schemeClr val="accent1"/>
                </a:solidFill>
              </a:rPr>
              <a:t>.</a:t>
            </a:r>
          </a:p>
        </p:txBody>
      </p:sp>
    </p:spTree>
    <p:extLst>
      <p:ext uri="{BB962C8B-B14F-4D97-AF65-F5344CB8AC3E}">
        <p14:creationId xmlns:p14="http://schemas.microsoft.com/office/powerpoint/2010/main" xmlns="" val="19916716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IPv4 Datagram Formats</a:t>
            </a:r>
            <a:endParaRPr lang="en-US" dirty="0"/>
          </a:p>
        </p:txBody>
      </p:sp>
      <p:pic>
        <p:nvPicPr>
          <p:cNvPr id="3074" name="Picture 2" descr="IPv4 Heade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58240" y="1838960"/>
            <a:ext cx="10195560" cy="5019040"/>
          </a:xfrm>
          <a:prstGeom prst="rect">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701366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solidFill>
                  <a:schemeClr val="accent2"/>
                </a:solidFill>
              </a:rPr>
              <a:t>Fragmentation </a:t>
            </a:r>
            <a:r>
              <a:rPr lang="en-US" b="1" dirty="0">
                <a:solidFill>
                  <a:schemeClr val="accent2"/>
                </a:solidFill>
              </a:rPr>
              <a:t>offset</a:t>
            </a:r>
            <a:r>
              <a:rPr lang="en-US" b="1" dirty="0">
                <a:solidFill>
                  <a:schemeClr val="accent1"/>
                </a:solidFill>
              </a:rPr>
              <a:t>:</a:t>
            </a:r>
            <a:r>
              <a:rPr lang="en-US" dirty="0">
                <a:solidFill>
                  <a:schemeClr val="accent1"/>
                </a:solidFill>
              </a:rPr>
              <a:t> It’s a pointer that represents the offset of the data in the original datagram.</a:t>
            </a:r>
            <a:br>
              <a:rPr lang="en-US" dirty="0">
                <a:solidFill>
                  <a:schemeClr val="accent1"/>
                </a:solidFill>
              </a:rPr>
            </a:br>
            <a:r>
              <a:rPr lang="en-US" b="1" dirty="0">
                <a:solidFill>
                  <a:schemeClr val="accent2"/>
                </a:solidFill>
              </a:rPr>
              <a:t>Time to live</a:t>
            </a:r>
            <a:r>
              <a:rPr lang="en-US" b="1" dirty="0">
                <a:solidFill>
                  <a:schemeClr val="accent1"/>
                </a:solidFill>
              </a:rPr>
              <a:t>:</a:t>
            </a:r>
            <a:r>
              <a:rPr lang="en-US" dirty="0">
                <a:solidFill>
                  <a:schemeClr val="accent1"/>
                </a:solidFill>
              </a:rPr>
              <a:t> It defines the number of hops a datagram can travel before it is rejected. In simple words, it specifies the duration for which a datagram remains on the internet.</a:t>
            </a:r>
            <a:br>
              <a:rPr lang="en-US" dirty="0">
                <a:solidFill>
                  <a:schemeClr val="accent1"/>
                </a:solidFill>
              </a:rPr>
            </a:br>
            <a:r>
              <a:rPr lang="en-US" b="1" dirty="0">
                <a:solidFill>
                  <a:schemeClr val="accent2"/>
                </a:solidFill>
              </a:rPr>
              <a:t>Protocol</a:t>
            </a:r>
            <a:r>
              <a:rPr lang="en-US" b="1" dirty="0">
                <a:solidFill>
                  <a:schemeClr val="accent1"/>
                </a:solidFill>
              </a:rPr>
              <a:t>:</a:t>
            </a:r>
            <a:r>
              <a:rPr lang="en-US" dirty="0">
                <a:solidFill>
                  <a:schemeClr val="accent1"/>
                </a:solidFill>
              </a:rPr>
              <a:t> The protocol field specifies which upper layer protocol data are encapsulated in the datagram (TCP, UDP, ICMP, etc.).</a:t>
            </a:r>
            <a:br>
              <a:rPr lang="en-US" dirty="0">
                <a:solidFill>
                  <a:schemeClr val="accent1"/>
                </a:solidFill>
              </a:rPr>
            </a:br>
            <a:r>
              <a:rPr lang="en-US" b="1" dirty="0">
                <a:solidFill>
                  <a:schemeClr val="accent2"/>
                </a:solidFill>
              </a:rPr>
              <a:t>Header checksum</a:t>
            </a:r>
            <a:r>
              <a:rPr lang="en-US" b="1" dirty="0">
                <a:solidFill>
                  <a:schemeClr val="accent1"/>
                </a:solidFill>
              </a:rPr>
              <a:t>:</a:t>
            </a:r>
            <a:r>
              <a:rPr lang="en-US" dirty="0">
                <a:solidFill>
                  <a:schemeClr val="accent1"/>
                </a:solidFill>
              </a:rPr>
              <a:t> This is a 16-bit field confirm the integrity of the header values, not the rest of the packet.</a:t>
            </a:r>
            <a:br>
              <a:rPr lang="en-US" dirty="0">
                <a:solidFill>
                  <a:schemeClr val="accent1"/>
                </a:solidFill>
              </a:rPr>
            </a:br>
            <a:r>
              <a:rPr lang="en-US" b="1" dirty="0">
                <a:solidFill>
                  <a:schemeClr val="accent2"/>
                </a:solidFill>
              </a:rPr>
              <a:t>Source address</a:t>
            </a:r>
            <a:r>
              <a:rPr lang="en-US" b="1" dirty="0">
                <a:solidFill>
                  <a:schemeClr val="accent1"/>
                </a:solidFill>
              </a:rPr>
              <a:t>:</a:t>
            </a:r>
            <a:r>
              <a:rPr lang="en-US" dirty="0">
                <a:solidFill>
                  <a:schemeClr val="accent1"/>
                </a:solidFill>
              </a:rPr>
              <a:t> It’s a four-byte internet address which identifies the source of the datagram.</a:t>
            </a:r>
            <a:br>
              <a:rPr lang="en-US" dirty="0">
                <a:solidFill>
                  <a:schemeClr val="accent1"/>
                </a:solidFill>
              </a:rPr>
            </a:br>
            <a:r>
              <a:rPr lang="en-US" b="1" dirty="0">
                <a:solidFill>
                  <a:schemeClr val="accent2"/>
                </a:solidFill>
              </a:rPr>
              <a:t>Destination address</a:t>
            </a:r>
            <a:r>
              <a:rPr lang="en-US" b="1" dirty="0">
                <a:solidFill>
                  <a:schemeClr val="accent1"/>
                </a:solidFill>
              </a:rPr>
              <a:t>:</a:t>
            </a:r>
            <a:r>
              <a:rPr lang="en-US" dirty="0">
                <a:solidFill>
                  <a:schemeClr val="accent1"/>
                </a:solidFill>
              </a:rPr>
              <a:t> This is a 4-byte field which identifies the final destination.</a:t>
            </a:r>
            <a:br>
              <a:rPr lang="en-US" dirty="0">
                <a:solidFill>
                  <a:schemeClr val="accent1"/>
                </a:solidFill>
              </a:rPr>
            </a:br>
            <a:r>
              <a:rPr lang="en-US" b="1" dirty="0">
                <a:solidFill>
                  <a:schemeClr val="accent2"/>
                </a:solidFill>
              </a:rPr>
              <a:t>Options</a:t>
            </a:r>
            <a:r>
              <a:rPr lang="en-US" b="1" dirty="0">
                <a:solidFill>
                  <a:schemeClr val="accent1"/>
                </a:solidFill>
              </a:rPr>
              <a:t>:</a:t>
            </a:r>
            <a:r>
              <a:rPr lang="en-US" dirty="0">
                <a:solidFill>
                  <a:schemeClr val="accent1"/>
                </a:solidFill>
              </a:rPr>
              <a:t> This provides more functionality to the IP datagram. Furthermore can carry fields like control routing, timing, management, and alignment.</a:t>
            </a:r>
            <a:br>
              <a:rPr lang="en-US" dirty="0">
                <a:solidFill>
                  <a:schemeClr val="accent1"/>
                </a:solidFill>
              </a:rPr>
            </a:br>
            <a:r>
              <a:rPr lang="en-US" dirty="0">
                <a:solidFill>
                  <a:schemeClr val="accent1"/>
                </a:solidFill>
              </a:rPr>
              <a:t>IPv4 is a two-level address structure (net id and host id) classified into five categories (A, B, C, D, and E)</a:t>
            </a:r>
            <a:r>
              <a:rPr lang="en-US" dirty="0"/>
              <a:t>.</a:t>
            </a:r>
          </a:p>
        </p:txBody>
      </p:sp>
    </p:spTree>
    <p:extLst>
      <p:ext uri="{BB962C8B-B14F-4D97-AF65-F5344CB8AC3E}">
        <p14:creationId xmlns:p14="http://schemas.microsoft.com/office/powerpoint/2010/main" xmlns="" val="40598078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IPv6 Datagram Format</a:t>
            </a:r>
            <a:endParaRPr lang="en-US" dirty="0">
              <a:solidFill>
                <a:schemeClr val="accent2"/>
              </a:solidFill>
            </a:endParaRPr>
          </a:p>
        </p:txBody>
      </p:sp>
      <p:sp>
        <p:nvSpPr>
          <p:cNvPr id="3" name="Content Placeholder 2"/>
          <p:cNvSpPr>
            <a:spLocks noGrp="1"/>
          </p:cNvSpPr>
          <p:nvPr>
            <p:ph idx="1"/>
          </p:nvPr>
        </p:nvSpPr>
        <p:spPr/>
        <p:txBody>
          <a:bodyPr/>
          <a:lstStyle/>
          <a:p>
            <a:r>
              <a:rPr lang="en-US" dirty="0">
                <a:solidFill>
                  <a:schemeClr val="accent1"/>
                </a:solidFill>
              </a:rPr>
              <a:t>IPv6 has a much simpler packet header compared with </a:t>
            </a:r>
            <a:r>
              <a:rPr lang="en-US" dirty="0" smtClean="0">
                <a:solidFill>
                  <a:schemeClr val="accent1"/>
                </a:solidFill>
              </a:rPr>
              <a:t>IPv4, </a:t>
            </a:r>
            <a:r>
              <a:rPr lang="en-US" dirty="0">
                <a:solidFill>
                  <a:schemeClr val="accent1"/>
                </a:solidFill>
              </a:rPr>
              <a:t>by including only the information needed for forwarding the IP datagram</a:t>
            </a:r>
            <a:r>
              <a:rPr lang="en-US" dirty="0" smtClean="0">
                <a:solidFill>
                  <a:schemeClr val="accent1"/>
                </a:solidFill>
              </a:rPr>
              <a:t>.</a:t>
            </a:r>
          </a:p>
          <a:p>
            <a:r>
              <a:rPr lang="en-US" dirty="0">
                <a:solidFill>
                  <a:schemeClr val="accent1"/>
                </a:solidFill>
              </a:rPr>
              <a:t> </a:t>
            </a:r>
            <a:r>
              <a:rPr lang="en-US" dirty="0" smtClean="0">
                <a:solidFill>
                  <a:schemeClr val="accent1"/>
                </a:solidFill>
              </a:rPr>
              <a:t>IPv4</a:t>
            </a:r>
            <a:r>
              <a:rPr lang="en-US" dirty="0">
                <a:solidFill>
                  <a:schemeClr val="accent1"/>
                </a:solidFill>
              </a:rPr>
              <a:t> has a fixed length header of size 40 bytes. Fixed length IPv6 header allows the routers to process the IPv6 datagram packets more efficiently</a:t>
            </a:r>
            <a:r>
              <a:rPr lang="en-US" dirty="0" smtClean="0">
                <a:solidFill>
                  <a:schemeClr val="accent1"/>
                </a:solidFill>
              </a:rPr>
              <a:t>.</a:t>
            </a:r>
            <a:endParaRPr lang="en-US" dirty="0">
              <a:solidFill>
                <a:schemeClr val="accent1"/>
              </a:solidFill>
            </a:endParaRPr>
          </a:p>
          <a:p>
            <a:pPr marL="0" indent="0">
              <a:buNone/>
            </a:pPr>
            <a:r>
              <a:rPr lang="en-US" dirty="0">
                <a:solidFill>
                  <a:schemeClr val="accent1"/>
                </a:solidFill>
              </a:rPr>
              <a:t/>
            </a:r>
            <a:br>
              <a:rPr lang="en-US" dirty="0">
                <a:solidFill>
                  <a:schemeClr val="accent1"/>
                </a:solidFill>
              </a:rPr>
            </a:br>
            <a:endParaRPr lang="en-US" dirty="0">
              <a:solidFill>
                <a:schemeClr val="accent1"/>
              </a:solidFill>
            </a:endParaRPr>
          </a:p>
        </p:txBody>
      </p:sp>
    </p:spTree>
    <p:extLst>
      <p:ext uri="{BB962C8B-B14F-4D97-AF65-F5344CB8AC3E}">
        <p14:creationId xmlns:p14="http://schemas.microsoft.com/office/powerpoint/2010/main" xmlns="" val="22784735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http://i.techrepublic.com.com/blogs/ipv6format.png"/>
          <p:cNvPicPr>
            <a:picLocks noGrp="1" noChangeAspect="1" noChangeArrowheads="1"/>
          </p:cNvPicPr>
          <p:nvPr>
            <p:ph idx="1"/>
          </p:nvPr>
        </p:nvPicPr>
        <p:blipFill>
          <a:blip r:embed="rId2" cstate="print"/>
          <a:srcRect/>
          <a:stretch>
            <a:fillRect/>
          </a:stretch>
        </p:blipFill>
        <p:spPr bwMode="auto">
          <a:xfrm>
            <a:off x="762000" y="1690688"/>
            <a:ext cx="10911840" cy="4984431"/>
          </a:xfrm>
          <a:prstGeom prst="rect">
            <a:avLst/>
          </a:prstGeom>
          <a:noFill/>
        </p:spPr>
      </p:pic>
    </p:spTree>
    <p:extLst>
      <p:ext uri="{BB962C8B-B14F-4D97-AF65-F5344CB8AC3E}">
        <p14:creationId xmlns:p14="http://schemas.microsoft.com/office/powerpoint/2010/main" xmlns="" val="36936304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a:solidFill>
                  <a:srgbClr val="FF0000"/>
                </a:solidFill>
              </a:rPr>
              <a:t>Version</a:t>
            </a:r>
            <a:r>
              <a:rPr lang="en-US" b="1" dirty="0"/>
              <a:t>:</a:t>
            </a:r>
            <a:r>
              <a:rPr lang="en-US" dirty="0"/>
              <a:t>  </a:t>
            </a:r>
            <a:r>
              <a:rPr lang="en-US" dirty="0">
                <a:solidFill>
                  <a:schemeClr val="accent1"/>
                </a:solidFill>
              </a:rPr>
              <a:t>The size of the Version field is 4 bits. The Version field shows the version of IP and is set to 6.</a:t>
            </a:r>
          </a:p>
          <a:p>
            <a:r>
              <a:rPr lang="en-US" b="1" dirty="0">
                <a:solidFill>
                  <a:srgbClr val="FF0000"/>
                </a:solidFill>
              </a:rPr>
              <a:t> Traffic Class</a:t>
            </a:r>
            <a:r>
              <a:rPr lang="en-US" b="1" dirty="0"/>
              <a:t>:</a:t>
            </a:r>
            <a:r>
              <a:rPr lang="en-US" dirty="0"/>
              <a:t> </a:t>
            </a:r>
            <a:r>
              <a:rPr lang="en-US" dirty="0">
                <a:solidFill>
                  <a:schemeClr val="accent1"/>
                </a:solidFill>
              </a:rPr>
              <a:t>The size of </a:t>
            </a:r>
            <a:r>
              <a:rPr lang="en-US" u="sng" dirty="0">
                <a:solidFill>
                  <a:schemeClr val="accent1"/>
                </a:solidFill>
              </a:rPr>
              <a:t>Traffic Class</a:t>
            </a:r>
            <a:r>
              <a:rPr lang="en-US" dirty="0">
                <a:solidFill>
                  <a:schemeClr val="accent1"/>
                </a:solidFill>
              </a:rPr>
              <a:t> field is 8 bits. Traffic Class field is similar to the IPv4 Type </a:t>
            </a:r>
            <a:r>
              <a:rPr lang="en-US" u="sng" dirty="0">
                <a:solidFill>
                  <a:schemeClr val="accent1"/>
                </a:solidFill>
              </a:rPr>
              <a:t>of Service</a:t>
            </a:r>
            <a:r>
              <a:rPr lang="en-US" dirty="0">
                <a:solidFill>
                  <a:schemeClr val="accent1"/>
                </a:solidFill>
              </a:rPr>
              <a:t> (</a:t>
            </a:r>
            <a:r>
              <a:rPr lang="en-US" dirty="0" err="1">
                <a:solidFill>
                  <a:schemeClr val="accent1"/>
                </a:solidFill>
              </a:rPr>
              <a:t>ToS</a:t>
            </a:r>
            <a:r>
              <a:rPr lang="en-US" dirty="0">
                <a:solidFill>
                  <a:schemeClr val="accent1"/>
                </a:solidFill>
              </a:rPr>
              <a:t>) field. </a:t>
            </a:r>
            <a:r>
              <a:rPr lang="en-US" dirty="0" err="1">
                <a:solidFill>
                  <a:schemeClr val="accent1"/>
                </a:solidFill>
              </a:rPr>
              <a:t>TheTraffic</a:t>
            </a:r>
            <a:r>
              <a:rPr lang="en-US" dirty="0">
                <a:solidFill>
                  <a:schemeClr val="accent1"/>
                </a:solidFill>
              </a:rPr>
              <a:t> Class field indicates the IPv6 packet’s class or priority.</a:t>
            </a:r>
          </a:p>
          <a:p>
            <a:r>
              <a:rPr lang="en-US" b="1" dirty="0">
                <a:solidFill>
                  <a:srgbClr val="C00000"/>
                </a:solidFill>
              </a:rPr>
              <a:t> Flow Label</a:t>
            </a:r>
            <a:r>
              <a:rPr lang="en-US" b="1" dirty="0"/>
              <a:t>: </a:t>
            </a:r>
            <a:r>
              <a:rPr lang="en-US" dirty="0">
                <a:solidFill>
                  <a:schemeClr val="accent1"/>
                </a:solidFill>
              </a:rPr>
              <a:t>The size of Flow Label field is 20 bits. The Flow Label field provide additional support for real-time datagram delivery and </a:t>
            </a:r>
            <a:r>
              <a:rPr lang="en-US" u="sng" dirty="0">
                <a:solidFill>
                  <a:schemeClr val="accent1"/>
                </a:solidFill>
              </a:rPr>
              <a:t>quality of service</a:t>
            </a:r>
            <a:r>
              <a:rPr lang="en-US" dirty="0">
                <a:solidFill>
                  <a:schemeClr val="accent1"/>
                </a:solidFill>
              </a:rPr>
              <a:t> features. The purpose of Flow Label field is to indicate that this packet belongs to a specific sequence of packets between a source and destination and can be used to prioritized delivery of packets </a:t>
            </a:r>
            <a:r>
              <a:rPr lang="en-US" u="sng" dirty="0">
                <a:solidFill>
                  <a:schemeClr val="accent1"/>
                </a:solidFill>
              </a:rPr>
              <a:t>for services</a:t>
            </a:r>
            <a:r>
              <a:rPr lang="en-US" dirty="0">
                <a:solidFill>
                  <a:schemeClr val="accent1"/>
                </a:solidFill>
              </a:rPr>
              <a:t> like voice</a:t>
            </a:r>
            <a:r>
              <a:rPr lang="en-US" dirty="0"/>
              <a:t>.</a:t>
            </a:r>
          </a:p>
          <a:p>
            <a:r>
              <a:rPr lang="en-US" b="1" dirty="0">
                <a:solidFill>
                  <a:srgbClr val="C00000"/>
                </a:solidFill>
              </a:rPr>
              <a:t>Payload Length</a:t>
            </a:r>
            <a:r>
              <a:rPr lang="en-US" b="1" dirty="0"/>
              <a:t>:</a:t>
            </a:r>
            <a:r>
              <a:rPr lang="en-US" dirty="0"/>
              <a:t> </a:t>
            </a:r>
            <a:r>
              <a:rPr lang="en-US" dirty="0">
                <a:solidFill>
                  <a:schemeClr val="accent1"/>
                </a:solidFill>
              </a:rPr>
              <a:t>The size of the Payload Length field is 16 bits. The Payload Length field shows the length of the IPv6 payload, including the extension headers and the upper layer protocol data</a:t>
            </a:r>
          </a:p>
          <a:p>
            <a:endParaRPr lang="en-US" dirty="0"/>
          </a:p>
        </p:txBody>
      </p:sp>
    </p:spTree>
    <p:extLst>
      <p:ext uri="{BB962C8B-B14F-4D97-AF65-F5344CB8AC3E}">
        <p14:creationId xmlns:p14="http://schemas.microsoft.com/office/powerpoint/2010/main" xmlns="" val="28716509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solidFill>
                  <a:srgbClr val="FF0000"/>
                </a:solidFill>
              </a:rPr>
              <a:t>Next Header</a:t>
            </a:r>
            <a:r>
              <a:rPr lang="en-US" b="1" dirty="0"/>
              <a:t>:</a:t>
            </a:r>
            <a:r>
              <a:rPr lang="en-US" dirty="0"/>
              <a:t> </a:t>
            </a:r>
            <a:r>
              <a:rPr lang="en-US" dirty="0">
                <a:solidFill>
                  <a:schemeClr val="accent1"/>
                </a:solidFill>
              </a:rPr>
              <a:t>The size of the Next Header field is 8 bits. The Next Header field shows either the type of the first extension (if any extension header is available) or the protocol in the upper layer such as TCP, UDP, or ICMPv6.</a:t>
            </a:r>
          </a:p>
          <a:p>
            <a:r>
              <a:rPr lang="en-US" b="1" dirty="0">
                <a:solidFill>
                  <a:srgbClr val="FF0000"/>
                </a:solidFill>
              </a:rPr>
              <a:t>Hop Limit</a:t>
            </a:r>
            <a:r>
              <a:rPr lang="en-US" b="1" dirty="0"/>
              <a:t>:</a:t>
            </a:r>
            <a:r>
              <a:rPr lang="en-US" dirty="0"/>
              <a:t> </a:t>
            </a:r>
            <a:r>
              <a:rPr lang="en-US" dirty="0">
                <a:solidFill>
                  <a:schemeClr val="accent1"/>
                </a:solidFill>
              </a:rPr>
              <a:t>The size of </a:t>
            </a:r>
            <a:r>
              <a:rPr lang="en-US" u="sng" dirty="0" smtClean="0">
                <a:solidFill>
                  <a:schemeClr val="accent1"/>
                </a:solidFill>
              </a:rPr>
              <a:t>the Hop </a:t>
            </a:r>
            <a:r>
              <a:rPr lang="en-US" dirty="0" smtClean="0">
                <a:solidFill>
                  <a:schemeClr val="accent1"/>
                </a:solidFill>
              </a:rPr>
              <a:t>Limit </a:t>
            </a:r>
            <a:r>
              <a:rPr lang="en-US" dirty="0">
                <a:solidFill>
                  <a:schemeClr val="accent1"/>
                </a:solidFill>
              </a:rPr>
              <a:t>field is 8 bits The Hop Limit field shows the maximum number of routers the IPv6 packet can travel. This Hop Limit field is similar to </a:t>
            </a:r>
            <a:r>
              <a:rPr lang="en-US" b="1" u="sng" dirty="0">
                <a:solidFill>
                  <a:schemeClr val="accent1"/>
                </a:solidFill>
              </a:rPr>
              <a:t>IPv4 Time to Live (TTL) </a:t>
            </a:r>
            <a:r>
              <a:rPr lang="en-US" b="1" u="sng" dirty="0" smtClean="0">
                <a:solidFill>
                  <a:schemeClr val="accent1"/>
                </a:solidFill>
              </a:rPr>
              <a:t>field</a:t>
            </a:r>
            <a:r>
              <a:rPr lang="en-US" u="sng" dirty="0" smtClean="0"/>
              <a:t>.</a:t>
            </a:r>
            <a:endParaRPr lang="en-US" u="sng" dirty="0"/>
          </a:p>
          <a:p>
            <a:r>
              <a:rPr lang="en-US" b="1" dirty="0">
                <a:solidFill>
                  <a:srgbClr val="FF0000"/>
                </a:solidFill>
              </a:rPr>
              <a:t>Source Address</a:t>
            </a:r>
            <a:r>
              <a:rPr lang="en-US" b="1" dirty="0"/>
              <a:t>:</a:t>
            </a:r>
            <a:r>
              <a:rPr lang="en-US" dirty="0"/>
              <a:t> </a:t>
            </a:r>
            <a:r>
              <a:rPr lang="en-US" dirty="0">
                <a:solidFill>
                  <a:schemeClr val="accent1"/>
                </a:solidFill>
              </a:rPr>
              <a:t>The size of the Source Address field is 128 bits. The Source Address field shows the </a:t>
            </a:r>
            <a:r>
              <a:rPr lang="en-US" b="1" dirty="0">
                <a:solidFill>
                  <a:schemeClr val="accent1"/>
                </a:solidFill>
                <a:hlinkClick r:id="rId2"/>
              </a:rPr>
              <a:t>IPv6 address </a:t>
            </a:r>
            <a:r>
              <a:rPr lang="en-US" dirty="0">
                <a:solidFill>
                  <a:schemeClr val="accent1"/>
                </a:solidFill>
              </a:rPr>
              <a:t>of the source of the packet</a:t>
            </a:r>
            <a:r>
              <a:rPr lang="en-US" dirty="0"/>
              <a:t>.</a:t>
            </a:r>
          </a:p>
          <a:p>
            <a:r>
              <a:rPr lang="en-US" b="1" dirty="0">
                <a:solidFill>
                  <a:srgbClr val="FF0000"/>
                </a:solidFill>
              </a:rPr>
              <a:t>Destination Address</a:t>
            </a:r>
            <a:r>
              <a:rPr lang="en-US" b="1" dirty="0"/>
              <a:t>:</a:t>
            </a:r>
            <a:r>
              <a:rPr lang="en-US" dirty="0"/>
              <a:t> </a:t>
            </a:r>
            <a:r>
              <a:rPr lang="en-US" dirty="0">
                <a:solidFill>
                  <a:schemeClr val="accent1"/>
                </a:solidFill>
              </a:rPr>
              <a:t>The size of the Destination Address field is 128 bits. The Destination Address field shows the </a:t>
            </a:r>
            <a:r>
              <a:rPr lang="en-US" b="1" dirty="0">
                <a:solidFill>
                  <a:schemeClr val="accent1"/>
                </a:solidFill>
                <a:hlinkClick r:id="rId2"/>
              </a:rPr>
              <a:t>IPv6 address</a:t>
            </a:r>
            <a:r>
              <a:rPr lang="en-US" dirty="0">
                <a:solidFill>
                  <a:schemeClr val="accent1"/>
                </a:solidFill>
              </a:rPr>
              <a:t> of the destination of the packet.</a:t>
            </a:r>
          </a:p>
          <a:p>
            <a:endParaRPr lang="en-US" dirty="0"/>
          </a:p>
          <a:p>
            <a:endParaRPr lang="en-US" dirty="0"/>
          </a:p>
        </p:txBody>
      </p:sp>
    </p:spTree>
    <p:extLst>
      <p:ext uri="{BB962C8B-B14F-4D97-AF65-F5344CB8AC3E}">
        <p14:creationId xmlns:p14="http://schemas.microsoft.com/office/powerpoint/2010/main" xmlns="" val="4038691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solidFill>
                  <a:schemeClr val="accent2"/>
                </a:solidFill>
              </a:rPr>
              <a:t>Path determination.:</a:t>
            </a:r>
          </a:p>
          <a:p>
            <a:r>
              <a:rPr lang="en-US" dirty="0" smtClean="0">
                <a:solidFill>
                  <a:schemeClr val="accent1"/>
                </a:solidFill>
              </a:rPr>
              <a:t>The network layer must determine the route or path taken by packets as they flow from a sender to a receiver. The algorithms that calculate these paths are referred to as routing algorithms</a:t>
            </a:r>
            <a:r>
              <a:rPr lang="en-US" dirty="0" smtClean="0">
                <a:solidFill>
                  <a:schemeClr val="tx2"/>
                </a:solidFill>
              </a:rPr>
              <a:t>. </a:t>
            </a:r>
          </a:p>
          <a:p>
            <a:r>
              <a:rPr lang="en-US" dirty="0" smtClean="0">
                <a:solidFill>
                  <a:schemeClr val="accent2"/>
                </a:solidFill>
              </a:rPr>
              <a:t>Switching:</a:t>
            </a:r>
            <a:endParaRPr lang="en-US" dirty="0">
              <a:solidFill>
                <a:schemeClr val="accent2"/>
              </a:solidFill>
            </a:endParaRPr>
          </a:p>
          <a:p>
            <a:pPr marL="0" indent="0">
              <a:buNone/>
            </a:pPr>
            <a:r>
              <a:rPr lang="en-US" dirty="0" smtClean="0"/>
              <a:t> </a:t>
            </a:r>
            <a:r>
              <a:rPr lang="en-US" dirty="0" smtClean="0">
                <a:solidFill>
                  <a:schemeClr val="accent1"/>
                </a:solidFill>
              </a:rPr>
              <a:t>When a packet arrives at the input to a router, the router must move it to the appropriate output link. </a:t>
            </a:r>
          </a:p>
          <a:p>
            <a:r>
              <a:rPr lang="en-US" dirty="0" smtClean="0">
                <a:solidFill>
                  <a:schemeClr val="accent2"/>
                </a:solidFill>
              </a:rPr>
              <a:t>Call setup:</a:t>
            </a:r>
          </a:p>
          <a:p>
            <a:r>
              <a:rPr lang="en-US" dirty="0" smtClean="0">
                <a:solidFill>
                  <a:schemeClr val="accent1"/>
                </a:solidFill>
              </a:rPr>
              <a:t> With TCP, a three-way handshake is required before data actually flow from sender to receiver. This allowed the sender and receiver to set up the needed state information (for example, sequence number and initial flow control window size). </a:t>
            </a:r>
          </a:p>
          <a:p>
            <a:r>
              <a:rPr lang="en-US" dirty="0" smtClean="0">
                <a:solidFill>
                  <a:schemeClr val="accent1"/>
                </a:solidFill>
              </a:rPr>
              <a:t> some network architectures require router call setup along path before data flows</a:t>
            </a:r>
          </a:p>
          <a:p>
            <a:pPr marL="0" indent="0">
              <a:buNone/>
            </a:pPr>
            <a:endParaRPr lang="en-US" dirty="0">
              <a:solidFill>
                <a:schemeClr val="accent1"/>
              </a:solidFill>
            </a:endParaRPr>
          </a:p>
        </p:txBody>
      </p:sp>
    </p:spTree>
    <p:extLst>
      <p:ext uri="{BB962C8B-B14F-4D97-AF65-F5344CB8AC3E}">
        <p14:creationId xmlns:p14="http://schemas.microsoft.com/office/powerpoint/2010/main" xmlns="" val="42664841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solidFill>
              </a:rPr>
              <a:t>Comparsion</a:t>
            </a:r>
            <a:r>
              <a:rPr lang="en-US" dirty="0" smtClean="0">
                <a:solidFill>
                  <a:schemeClr val="accent2"/>
                </a:solidFill>
              </a:rPr>
              <a:t> between IPv4 and IPv6 Header Format</a:t>
            </a:r>
            <a:endParaRPr lang="en-US" dirty="0">
              <a:solidFill>
                <a:schemeClr val="accent2"/>
              </a:solidFill>
            </a:endParaRPr>
          </a:p>
        </p:txBody>
      </p:sp>
      <p:sp>
        <p:nvSpPr>
          <p:cNvPr id="3" name="Content Placeholder 2"/>
          <p:cNvSpPr>
            <a:spLocks noGrp="1"/>
          </p:cNvSpPr>
          <p:nvPr>
            <p:ph idx="1"/>
          </p:nvPr>
        </p:nvSpPr>
        <p:spPr>
          <a:xfrm>
            <a:off x="838200" y="1828799"/>
            <a:ext cx="10622280" cy="4348163"/>
          </a:xfrm>
        </p:spPr>
        <p:txBody>
          <a:bodyPr>
            <a:normAutofit fontScale="77500" lnSpcReduction="20000"/>
          </a:bodyPr>
          <a:lstStyle/>
          <a:p>
            <a:r>
              <a:rPr lang="en-US" dirty="0">
                <a:solidFill>
                  <a:schemeClr val="accent1"/>
                </a:solidFill>
              </a:rPr>
              <a:t> IPv6 header is much simpler than IPv4 </a:t>
            </a:r>
            <a:r>
              <a:rPr lang="en-US" dirty="0" smtClean="0">
                <a:solidFill>
                  <a:schemeClr val="accent1"/>
                </a:solidFill>
              </a:rPr>
              <a:t>header</a:t>
            </a:r>
            <a:r>
              <a:rPr lang="en-US" dirty="0">
                <a:solidFill>
                  <a:schemeClr val="accent1"/>
                </a:solidFill>
              </a:rPr>
              <a:t>.</a:t>
            </a:r>
          </a:p>
          <a:p>
            <a:r>
              <a:rPr lang="en-US" dirty="0" smtClean="0">
                <a:solidFill>
                  <a:schemeClr val="accent1"/>
                </a:solidFill>
              </a:rPr>
              <a:t> </a:t>
            </a:r>
            <a:r>
              <a:rPr lang="en-US" dirty="0">
                <a:solidFill>
                  <a:schemeClr val="accent1"/>
                </a:solidFill>
              </a:rPr>
              <a:t>The size of IPv6 header is much bigger than that of IPv4 </a:t>
            </a:r>
            <a:r>
              <a:rPr lang="en-US" dirty="0" smtClean="0">
                <a:solidFill>
                  <a:schemeClr val="accent1"/>
                </a:solidFill>
              </a:rPr>
              <a:t>header</a:t>
            </a:r>
            <a:r>
              <a:rPr lang="en-US" dirty="0">
                <a:solidFill>
                  <a:schemeClr val="accent1"/>
                </a:solidFill>
              </a:rPr>
              <a:t>,</a:t>
            </a:r>
            <a:r>
              <a:rPr lang="en-US" dirty="0" smtClean="0">
                <a:solidFill>
                  <a:schemeClr val="accent1"/>
                </a:solidFill>
              </a:rPr>
              <a:t> </a:t>
            </a:r>
            <a:r>
              <a:rPr lang="en-US" dirty="0">
                <a:solidFill>
                  <a:schemeClr val="accent1"/>
                </a:solidFill>
              </a:rPr>
              <a:t>because of IPv6 </a:t>
            </a:r>
            <a:r>
              <a:rPr lang="en-US" dirty="0" smtClean="0">
                <a:solidFill>
                  <a:schemeClr val="accent1"/>
                </a:solidFill>
              </a:rPr>
              <a:t>address size</a:t>
            </a:r>
            <a:r>
              <a:rPr lang="en-US" dirty="0">
                <a:solidFill>
                  <a:schemeClr val="accent1"/>
                </a:solidFill>
              </a:rPr>
              <a:t>. IPv4 addresses are 32bit binary numbers and IPv6 addresses are 128 bit binary numbers.</a:t>
            </a:r>
          </a:p>
          <a:p>
            <a:r>
              <a:rPr lang="en-US" dirty="0" smtClean="0">
                <a:solidFill>
                  <a:schemeClr val="accent1"/>
                </a:solidFill>
              </a:rPr>
              <a:t> </a:t>
            </a:r>
            <a:r>
              <a:rPr lang="en-US" dirty="0">
                <a:solidFill>
                  <a:schemeClr val="accent1"/>
                </a:solidFill>
              </a:rPr>
              <a:t>In IPv4 header, the source and destination IPv4 addresses are 32 bit binary </a:t>
            </a:r>
            <a:r>
              <a:rPr lang="en-US" dirty="0" smtClean="0">
                <a:solidFill>
                  <a:schemeClr val="accent1"/>
                </a:solidFill>
              </a:rPr>
              <a:t>numbers</a:t>
            </a:r>
            <a:r>
              <a:rPr lang="en-US" dirty="0">
                <a:solidFill>
                  <a:schemeClr val="accent1"/>
                </a:solidFill>
              </a:rPr>
              <a:t>.</a:t>
            </a:r>
            <a:r>
              <a:rPr lang="en-US" dirty="0" smtClean="0">
                <a:solidFill>
                  <a:schemeClr val="accent1"/>
                </a:solidFill>
              </a:rPr>
              <a:t> </a:t>
            </a:r>
            <a:r>
              <a:rPr lang="en-US" dirty="0">
                <a:solidFill>
                  <a:schemeClr val="accent1"/>
                </a:solidFill>
              </a:rPr>
              <a:t>In IPv6 header, source and destination IPv6 </a:t>
            </a:r>
            <a:r>
              <a:rPr lang="en-US" dirty="0" smtClean="0">
                <a:solidFill>
                  <a:schemeClr val="accent1"/>
                </a:solidFill>
              </a:rPr>
              <a:t>addresses</a:t>
            </a:r>
            <a:r>
              <a:rPr lang="en-US" dirty="0">
                <a:solidFill>
                  <a:schemeClr val="accent1"/>
                </a:solidFill>
              </a:rPr>
              <a:t> </a:t>
            </a:r>
            <a:r>
              <a:rPr lang="en-US" dirty="0" smtClean="0">
                <a:solidFill>
                  <a:schemeClr val="accent1"/>
                </a:solidFill>
              </a:rPr>
              <a:t>are</a:t>
            </a:r>
            <a:r>
              <a:rPr lang="en-US" dirty="0">
                <a:solidFill>
                  <a:schemeClr val="accent1"/>
                </a:solidFill>
              </a:rPr>
              <a:t> 128 bit binary numbers.</a:t>
            </a:r>
          </a:p>
          <a:p>
            <a:r>
              <a:rPr lang="en-US" dirty="0">
                <a:solidFill>
                  <a:schemeClr val="accent1"/>
                </a:solidFill>
              </a:rPr>
              <a:t> IPv4 </a:t>
            </a:r>
            <a:r>
              <a:rPr lang="en-US" dirty="0" smtClean="0">
                <a:solidFill>
                  <a:schemeClr val="accent1"/>
                </a:solidFill>
              </a:rPr>
              <a:t>header</a:t>
            </a:r>
            <a:r>
              <a:rPr lang="en-US" dirty="0">
                <a:solidFill>
                  <a:schemeClr val="accent1"/>
                </a:solidFill>
              </a:rPr>
              <a:t> </a:t>
            </a:r>
            <a:r>
              <a:rPr lang="en-US" dirty="0" smtClean="0">
                <a:solidFill>
                  <a:schemeClr val="accent1"/>
                </a:solidFill>
              </a:rPr>
              <a:t>includes </a:t>
            </a:r>
            <a:r>
              <a:rPr lang="en-US" dirty="0">
                <a:solidFill>
                  <a:schemeClr val="accent1"/>
                </a:solidFill>
              </a:rPr>
              <a:t>space for IPv4 options. In IPv6 header, we have a similar feature known as extension header. IPv4 datagram headers are normally 20-byte in length. But we can include IPv4 option values also along with an IPv4 header. In IPv6 header we do not have options, but have extension headers.</a:t>
            </a:r>
          </a:p>
          <a:p>
            <a:r>
              <a:rPr lang="en-US" dirty="0" smtClean="0">
                <a:solidFill>
                  <a:schemeClr val="accent1"/>
                </a:solidFill>
              </a:rPr>
              <a:t> </a:t>
            </a:r>
            <a:r>
              <a:rPr lang="en-US" dirty="0">
                <a:solidFill>
                  <a:schemeClr val="accent1"/>
                </a:solidFill>
              </a:rPr>
              <a:t>The fields in the IPv4 header such as IHL (Internet Header Length), identification, flags are not present in IPv6 header.</a:t>
            </a:r>
          </a:p>
          <a:p>
            <a:r>
              <a:rPr lang="en-US" dirty="0">
                <a:solidFill>
                  <a:schemeClr val="accent1"/>
                </a:solidFill>
              </a:rPr>
              <a:t>• Time-to-Live (TTL), a field in IPv4 </a:t>
            </a:r>
            <a:r>
              <a:rPr lang="en-US" dirty="0" smtClean="0">
                <a:solidFill>
                  <a:schemeClr val="accent1"/>
                </a:solidFill>
              </a:rPr>
              <a:t>header</a:t>
            </a:r>
            <a:r>
              <a:rPr lang="en-US" dirty="0">
                <a:solidFill>
                  <a:schemeClr val="accent1"/>
                </a:solidFill>
              </a:rPr>
              <a:t>s</a:t>
            </a:r>
            <a:r>
              <a:rPr lang="en-US" dirty="0" smtClean="0">
                <a:solidFill>
                  <a:schemeClr val="accent1"/>
                </a:solidFill>
              </a:rPr>
              <a:t> </a:t>
            </a:r>
            <a:r>
              <a:rPr lang="en-US" dirty="0">
                <a:solidFill>
                  <a:schemeClr val="accent1"/>
                </a:solidFill>
              </a:rPr>
              <a:t>typically used for preventing routing loops, is renamed to it's exact meaning, "Hop </a:t>
            </a:r>
            <a:r>
              <a:rPr lang="en-US" dirty="0" smtClean="0">
                <a:solidFill>
                  <a:schemeClr val="accent1"/>
                </a:solidFill>
              </a:rPr>
              <a:t>Limit”.</a:t>
            </a:r>
            <a:endParaRPr lang="en-US"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xmlns="" val="37966614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NAT(Network Address Translator)</a:t>
            </a:r>
            <a:endParaRPr lang="en-US" dirty="0">
              <a:solidFill>
                <a:schemeClr val="accent2"/>
              </a:solidFill>
            </a:endParaRPr>
          </a:p>
        </p:txBody>
      </p:sp>
      <p:sp>
        <p:nvSpPr>
          <p:cNvPr id="3" name="Content Placeholder 2"/>
          <p:cNvSpPr>
            <a:spLocks noGrp="1"/>
          </p:cNvSpPr>
          <p:nvPr>
            <p:ph idx="1"/>
          </p:nvPr>
        </p:nvSpPr>
        <p:spPr>
          <a:xfrm>
            <a:off x="375920" y="1825624"/>
            <a:ext cx="11318240" cy="4727575"/>
          </a:xfrm>
        </p:spPr>
        <p:txBody>
          <a:bodyPr>
            <a:normAutofit fontScale="25000" lnSpcReduction="20000"/>
          </a:bodyPr>
          <a:lstStyle/>
          <a:p>
            <a:pPr>
              <a:lnSpc>
                <a:spcPct val="120000"/>
              </a:lnSpc>
            </a:pPr>
            <a:r>
              <a:rPr lang="en-US" sz="8000" b="1" dirty="0">
                <a:solidFill>
                  <a:schemeClr val="accent1"/>
                </a:solidFill>
              </a:rPr>
              <a:t>Network Address Translation (NAT)</a:t>
            </a:r>
            <a:r>
              <a:rPr lang="en-US" sz="8000" dirty="0">
                <a:solidFill>
                  <a:schemeClr val="accent1"/>
                </a:solidFill>
              </a:rPr>
              <a:t> is a process in which one or more local IP address is translated into one or more Global IP address and vice versa in order to provide Internet access to the local hosts</a:t>
            </a:r>
            <a:r>
              <a:rPr lang="en-US" sz="8000" dirty="0" smtClean="0">
                <a:solidFill>
                  <a:schemeClr val="accent1"/>
                </a:solidFill>
              </a:rPr>
              <a:t>.</a:t>
            </a:r>
          </a:p>
          <a:p>
            <a:pPr>
              <a:lnSpc>
                <a:spcPct val="120000"/>
              </a:lnSpc>
            </a:pPr>
            <a:r>
              <a:rPr lang="en-US" sz="8000" dirty="0">
                <a:solidFill>
                  <a:schemeClr val="accent1"/>
                </a:solidFill>
              </a:rPr>
              <a:t>Network Address Translation (NAT) is a way to map an entire network (or networks) to a single IP address</a:t>
            </a:r>
          </a:p>
          <a:p>
            <a:pPr>
              <a:lnSpc>
                <a:spcPct val="120000"/>
              </a:lnSpc>
            </a:pPr>
            <a:r>
              <a:rPr lang="en-US" sz="8000" dirty="0" smtClean="0">
                <a:solidFill>
                  <a:schemeClr val="accent1"/>
                </a:solidFill>
              </a:rPr>
              <a:t> </a:t>
            </a:r>
            <a:r>
              <a:rPr lang="en-US" sz="8000" dirty="0">
                <a:solidFill>
                  <a:schemeClr val="accent1"/>
                </a:solidFill>
              </a:rPr>
              <a:t>Also, it does the translation of port numbers i.e. masks the port number of the host with another port number, in the packet that will be routed to destination. It then makes the corresponding entries of </a:t>
            </a:r>
            <a:r>
              <a:rPr lang="en-US" sz="8000" dirty="0" err="1">
                <a:solidFill>
                  <a:schemeClr val="accent1"/>
                </a:solidFill>
              </a:rPr>
              <a:t>ip</a:t>
            </a:r>
            <a:r>
              <a:rPr lang="en-US" sz="8000" dirty="0">
                <a:solidFill>
                  <a:schemeClr val="accent1"/>
                </a:solidFill>
              </a:rPr>
              <a:t> address and port number in the NAT table. NAT generally operates on router or firewall.</a:t>
            </a:r>
            <a:endParaRPr lang="en-US" sz="8000" dirty="0" smtClean="0">
              <a:solidFill>
                <a:schemeClr val="accent1"/>
              </a:solidFill>
            </a:endParaRPr>
          </a:p>
          <a:p>
            <a:pPr>
              <a:lnSpc>
                <a:spcPct val="120000"/>
              </a:lnSpc>
            </a:pPr>
            <a:r>
              <a:rPr lang="en-US" sz="8000" dirty="0" smtClean="0">
                <a:solidFill>
                  <a:schemeClr val="accent1"/>
                </a:solidFill>
              </a:rPr>
              <a:t>Network </a:t>
            </a:r>
            <a:r>
              <a:rPr lang="en-US" sz="8000" dirty="0">
                <a:solidFill>
                  <a:schemeClr val="accent1"/>
                </a:solidFill>
              </a:rPr>
              <a:t>Address Translation (NAT) is designed for IP address conservation. It enables private IP networks that use unregistered IP addresses to connect to the Internet. NAT operates on a router, usually connecting two networks together, and translates the private (not globally unique) addresses in the internal network into legal addresses, before packets are forwarded to another network</a:t>
            </a:r>
            <a:r>
              <a:rPr lang="en-US" sz="8000" dirty="0" smtClean="0">
                <a:solidFill>
                  <a:schemeClr val="accent1"/>
                </a:solidFill>
              </a:rPr>
              <a:t>.</a:t>
            </a:r>
          </a:p>
          <a:p>
            <a:pPr>
              <a:lnSpc>
                <a:spcPct val="120000"/>
              </a:lnSpc>
            </a:pPr>
            <a:r>
              <a:rPr lang="en-US" sz="8000" b="1" dirty="0">
                <a:solidFill>
                  <a:schemeClr val="accent1"/>
                </a:solidFill>
              </a:rPr>
              <a:t> </a:t>
            </a:r>
            <a:r>
              <a:rPr lang="en-US" sz="8000" dirty="0">
                <a:solidFill>
                  <a:schemeClr val="accent1"/>
                </a:solidFill>
              </a:rPr>
              <a:t>Basically, NAT allows a single device, such as a router, to act as an agent between the Internet (or public network) and a local network (or private network), which means that only a single unique IP address is required to represent an entire group of computers to anything outside their network</a:t>
            </a:r>
            <a:r>
              <a:rPr lang="en-US" dirty="0">
                <a:solidFill>
                  <a:schemeClr val="accent1"/>
                </a:solidFill>
              </a:rPr>
              <a:t>.</a:t>
            </a:r>
          </a:p>
        </p:txBody>
      </p:sp>
    </p:spTree>
    <p:extLst>
      <p:ext uri="{BB962C8B-B14F-4D97-AF65-F5344CB8AC3E}">
        <p14:creationId xmlns:p14="http://schemas.microsoft.com/office/powerpoint/2010/main" xmlns="" val="9764820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NAT(Network Address Translator)</a:t>
            </a:r>
            <a:endParaRPr lang="en-US" dirty="0"/>
          </a:p>
        </p:txBody>
      </p:sp>
      <p:pic>
        <p:nvPicPr>
          <p:cNvPr id="4098" name="Picture 2" descr="https://upload.wikimedia.org/wikipedia/commons/6/63/Network_Address_Translation_%28file1%29.jp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3841" y="1838960"/>
            <a:ext cx="5496559" cy="4511040"/>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3" cstate="print"/>
          <a:stretch>
            <a:fillRect/>
          </a:stretch>
        </p:blipFill>
        <p:spPr>
          <a:xfrm>
            <a:off x="6654800" y="1838960"/>
            <a:ext cx="5161280" cy="4286250"/>
          </a:xfrm>
          <a:prstGeom prst="rect">
            <a:avLst/>
          </a:prstGeom>
        </p:spPr>
      </p:pic>
    </p:spTree>
    <p:extLst>
      <p:ext uri="{BB962C8B-B14F-4D97-AF65-F5344CB8AC3E}">
        <p14:creationId xmlns:p14="http://schemas.microsoft.com/office/powerpoint/2010/main" xmlns="" val="22851687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Advantages</a:t>
            </a:r>
            <a:endParaRPr lang="en-US" dirty="0">
              <a:solidFill>
                <a:schemeClr val="accent2"/>
              </a:solidFill>
            </a:endParaRPr>
          </a:p>
        </p:txBody>
      </p:sp>
      <p:sp>
        <p:nvSpPr>
          <p:cNvPr id="3" name="Content Placeholder 2"/>
          <p:cNvSpPr>
            <a:spLocks noGrp="1"/>
          </p:cNvSpPr>
          <p:nvPr>
            <p:ph idx="1"/>
          </p:nvPr>
        </p:nvSpPr>
        <p:spPr/>
        <p:txBody>
          <a:bodyPr>
            <a:normAutofit fontScale="92500" lnSpcReduction="10000"/>
          </a:bodyPr>
          <a:lstStyle/>
          <a:p>
            <a:r>
              <a:rPr lang="en-US" dirty="0">
                <a:solidFill>
                  <a:schemeClr val="accent1"/>
                </a:solidFill>
              </a:rPr>
              <a:t>NAT saves public IP addresses</a:t>
            </a:r>
          </a:p>
          <a:p>
            <a:r>
              <a:rPr lang="en-US" dirty="0">
                <a:solidFill>
                  <a:schemeClr val="accent1"/>
                </a:solidFill>
              </a:rPr>
              <a:t>NAT hides the internal network's IP addresses.</a:t>
            </a:r>
          </a:p>
          <a:p>
            <a:r>
              <a:rPr lang="en-US" dirty="0">
                <a:solidFill>
                  <a:schemeClr val="accent1"/>
                </a:solidFill>
              </a:rPr>
              <a:t>It simplifies routing. </a:t>
            </a:r>
          </a:p>
          <a:p>
            <a:r>
              <a:rPr lang="en-US" dirty="0">
                <a:solidFill>
                  <a:schemeClr val="accent1"/>
                </a:solidFill>
              </a:rPr>
              <a:t>NAT is transparent to the client and, therefore, allows you to support a wider range of clients.</a:t>
            </a:r>
          </a:p>
          <a:p>
            <a:r>
              <a:rPr lang="en-US" dirty="0">
                <a:solidFill>
                  <a:schemeClr val="accent1"/>
                </a:solidFill>
              </a:rPr>
              <a:t>NAT supports a wide range of services with a few exceptions. Any application that carries and uses the IP address inside the application does not work through NAT.</a:t>
            </a:r>
          </a:p>
          <a:p>
            <a:r>
              <a:rPr lang="en-US" dirty="0">
                <a:solidFill>
                  <a:schemeClr val="accent1"/>
                </a:solidFill>
              </a:rPr>
              <a:t>NAT consumes fewer computer resources and is more efficient than using application proxy servers.</a:t>
            </a:r>
          </a:p>
          <a:p>
            <a:r>
              <a:rPr lang="en-US" dirty="0">
                <a:solidFill>
                  <a:schemeClr val="accent1"/>
                </a:solidFill>
              </a:rPr>
              <a:t>The Universal Connection can flow through NAT</a:t>
            </a:r>
          </a:p>
        </p:txBody>
      </p:sp>
    </p:spTree>
    <p:extLst>
      <p:ext uri="{BB962C8B-B14F-4D97-AF65-F5344CB8AC3E}">
        <p14:creationId xmlns:p14="http://schemas.microsoft.com/office/powerpoint/2010/main" xmlns="" val="15671759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Disadvantages</a:t>
            </a:r>
            <a:endParaRPr lang="en-US" dirty="0">
              <a:solidFill>
                <a:schemeClr val="accent2"/>
              </a:solidFill>
            </a:endParaRPr>
          </a:p>
        </p:txBody>
      </p:sp>
      <p:sp>
        <p:nvSpPr>
          <p:cNvPr id="3" name="Content Placeholder 2"/>
          <p:cNvSpPr>
            <a:spLocks noGrp="1"/>
          </p:cNvSpPr>
          <p:nvPr>
            <p:ph idx="1"/>
          </p:nvPr>
        </p:nvSpPr>
        <p:spPr/>
        <p:txBody>
          <a:bodyPr>
            <a:normAutofit lnSpcReduction="10000"/>
          </a:bodyPr>
          <a:lstStyle/>
          <a:p>
            <a:r>
              <a:rPr lang="en-US" dirty="0">
                <a:solidFill>
                  <a:schemeClr val="accent1"/>
                </a:solidFill>
              </a:rPr>
              <a:t>NAT (Network Address Translation) is a processor and memory resource consuming technology, since NAT (Network Address Translation) need to translate IPv4 </a:t>
            </a:r>
            <a:r>
              <a:rPr lang="en-US" dirty="0" smtClean="0">
                <a:solidFill>
                  <a:schemeClr val="accent1"/>
                </a:solidFill>
              </a:rPr>
              <a:t>addresses for </a:t>
            </a:r>
            <a:r>
              <a:rPr lang="en-US" dirty="0">
                <a:solidFill>
                  <a:schemeClr val="accent1"/>
                </a:solidFill>
              </a:rPr>
              <a:t>all incoming and outgoing IPv4 </a:t>
            </a:r>
            <a:r>
              <a:rPr lang="en-US" dirty="0" smtClean="0">
                <a:solidFill>
                  <a:schemeClr val="accent1"/>
                </a:solidFill>
              </a:rPr>
              <a:t>datagrams</a:t>
            </a:r>
            <a:r>
              <a:rPr lang="en-US" dirty="0">
                <a:solidFill>
                  <a:schemeClr val="accent1"/>
                </a:solidFill>
              </a:rPr>
              <a:t> </a:t>
            </a:r>
            <a:r>
              <a:rPr lang="en-US" dirty="0" smtClean="0">
                <a:solidFill>
                  <a:schemeClr val="accent1"/>
                </a:solidFill>
              </a:rPr>
              <a:t>and </a:t>
            </a:r>
            <a:r>
              <a:rPr lang="en-US" dirty="0">
                <a:solidFill>
                  <a:schemeClr val="accent1"/>
                </a:solidFill>
              </a:rPr>
              <a:t>to keep the translation details in memory.</a:t>
            </a:r>
          </a:p>
          <a:p>
            <a:r>
              <a:rPr lang="en-US" dirty="0" smtClean="0">
                <a:solidFill>
                  <a:schemeClr val="accent1"/>
                </a:solidFill>
              </a:rPr>
              <a:t> </a:t>
            </a:r>
            <a:r>
              <a:rPr lang="en-US" dirty="0">
                <a:solidFill>
                  <a:schemeClr val="accent1"/>
                </a:solidFill>
              </a:rPr>
              <a:t>NAT (Network Address Translation) may cause delay in IPv4 communication.</a:t>
            </a:r>
          </a:p>
          <a:p>
            <a:r>
              <a:rPr lang="en-US" dirty="0" smtClean="0">
                <a:solidFill>
                  <a:schemeClr val="accent1"/>
                </a:solidFill>
              </a:rPr>
              <a:t>•NAT </a:t>
            </a:r>
            <a:r>
              <a:rPr lang="en-US" dirty="0">
                <a:solidFill>
                  <a:schemeClr val="accent1"/>
                </a:solidFill>
              </a:rPr>
              <a:t>(Network Address Translation) cause loss of end-device to end-device IP traceability</a:t>
            </a:r>
          </a:p>
          <a:p>
            <a:r>
              <a:rPr lang="en-US" dirty="0" smtClean="0">
                <a:solidFill>
                  <a:schemeClr val="accent1"/>
                </a:solidFill>
              </a:rPr>
              <a:t> </a:t>
            </a:r>
            <a:r>
              <a:rPr lang="en-US" dirty="0">
                <a:solidFill>
                  <a:schemeClr val="accent1"/>
                </a:solidFill>
              </a:rPr>
              <a:t>Some technologies and network applications will not function as expected in a NAT (Network Address Translation) configured network</a:t>
            </a:r>
            <a:r>
              <a:rPr lang="en-US" dirty="0"/>
              <a:t>.</a:t>
            </a:r>
          </a:p>
          <a:p>
            <a:endParaRPr lang="en-US" dirty="0"/>
          </a:p>
        </p:txBody>
      </p:sp>
    </p:spTree>
    <p:extLst>
      <p:ext uri="{BB962C8B-B14F-4D97-AF65-F5344CB8AC3E}">
        <p14:creationId xmlns:p14="http://schemas.microsoft.com/office/powerpoint/2010/main" xmlns="" val="42404309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olidFill>
              </a:rPr>
              <a:t> </a:t>
            </a:r>
            <a:r>
              <a:rPr lang="en-US" dirty="0">
                <a:solidFill>
                  <a:schemeClr val="accent1"/>
                </a:solidFill>
              </a:rPr>
              <a:t>IPv4 to IPv6 Transition Mechanisms </a:t>
            </a:r>
            <a:br>
              <a:rPr lang="en-US" dirty="0">
                <a:solidFill>
                  <a:schemeClr val="accent1"/>
                </a:solidFill>
              </a:rPr>
            </a:br>
            <a:endParaRPr lang="en-US" dirty="0"/>
          </a:p>
        </p:txBody>
      </p:sp>
      <p:sp>
        <p:nvSpPr>
          <p:cNvPr id="3" name="Content Placeholder 2"/>
          <p:cNvSpPr>
            <a:spLocks noGrp="1"/>
          </p:cNvSpPr>
          <p:nvPr>
            <p:ph idx="1"/>
          </p:nvPr>
        </p:nvSpPr>
        <p:spPr/>
        <p:txBody>
          <a:bodyPr>
            <a:normAutofit lnSpcReduction="10000"/>
          </a:bodyPr>
          <a:lstStyle/>
          <a:p>
            <a:pPr algn="just"/>
            <a:r>
              <a:rPr lang="en-US" sz="2600" b="1" dirty="0">
                <a:solidFill>
                  <a:schemeClr val="accent1"/>
                </a:solidFill>
              </a:rPr>
              <a:t>IPv6 transition mechanisms</a:t>
            </a:r>
            <a:r>
              <a:rPr lang="en-US" sz="2600" dirty="0">
                <a:solidFill>
                  <a:schemeClr val="accent1"/>
                </a:solidFill>
              </a:rPr>
              <a:t> are technologies that facilitate the transitioning of the </a:t>
            </a:r>
            <a:r>
              <a:rPr lang="en-US" sz="2600" dirty="0" smtClean="0">
                <a:solidFill>
                  <a:schemeClr val="accent1"/>
                </a:solidFill>
              </a:rPr>
              <a:t>Internet from </a:t>
            </a:r>
            <a:r>
              <a:rPr lang="en-US" sz="2600" dirty="0">
                <a:solidFill>
                  <a:schemeClr val="accent1"/>
                </a:solidFill>
              </a:rPr>
              <a:t>its initial (and current</a:t>
            </a:r>
            <a:r>
              <a:rPr lang="en-US" sz="2600" dirty="0" smtClean="0">
                <a:solidFill>
                  <a:schemeClr val="accent1"/>
                </a:solidFill>
              </a:rPr>
              <a:t>) IPv4</a:t>
            </a:r>
            <a:r>
              <a:rPr lang="en-US" sz="2600" dirty="0">
                <a:solidFill>
                  <a:schemeClr val="accent1"/>
                </a:solidFill>
              </a:rPr>
              <a:t>  infrastructure to the successor addressing and routing system of Internet Protocol Version </a:t>
            </a:r>
            <a:r>
              <a:rPr lang="en-US" sz="2600" dirty="0" smtClean="0">
                <a:solidFill>
                  <a:schemeClr val="accent1"/>
                </a:solidFill>
              </a:rPr>
              <a:t>6 (IPv6</a:t>
            </a:r>
            <a:r>
              <a:rPr lang="en-US" sz="2600" dirty="0">
                <a:solidFill>
                  <a:schemeClr val="accent1"/>
                </a:solidFill>
              </a:rPr>
              <a:t>). </a:t>
            </a:r>
          </a:p>
          <a:p>
            <a:r>
              <a:rPr lang="en-US" dirty="0" smtClean="0">
                <a:solidFill>
                  <a:schemeClr val="accent1"/>
                </a:solidFill>
              </a:rPr>
              <a:t>There </a:t>
            </a:r>
            <a:r>
              <a:rPr lang="en-US" dirty="0">
                <a:solidFill>
                  <a:schemeClr val="accent1"/>
                </a:solidFill>
              </a:rPr>
              <a:t>are a couple of main methods that can be used when transitioning a network from IPv4 to IPv6; these include:</a:t>
            </a:r>
          </a:p>
          <a:p>
            <a:r>
              <a:rPr lang="en-US" b="1" dirty="0">
                <a:solidFill>
                  <a:schemeClr val="accent2"/>
                </a:solidFill>
              </a:rPr>
              <a:t>Dual Stack</a:t>
            </a:r>
            <a:r>
              <a:rPr lang="en-US" dirty="0">
                <a:solidFill>
                  <a:schemeClr val="accent1"/>
                </a:solidFill>
              </a:rPr>
              <a:t> – Running both IPv4 and IPv6 on the same devices</a:t>
            </a:r>
          </a:p>
          <a:p>
            <a:r>
              <a:rPr lang="en-US" b="1" dirty="0">
                <a:solidFill>
                  <a:schemeClr val="accent2"/>
                </a:solidFill>
              </a:rPr>
              <a:t>Tunneling</a:t>
            </a:r>
            <a:r>
              <a:rPr lang="en-US" dirty="0">
                <a:solidFill>
                  <a:schemeClr val="accent2"/>
                </a:solidFill>
              </a:rPr>
              <a:t> </a:t>
            </a:r>
            <a:r>
              <a:rPr lang="en-US" dirty="0">
                <a:solidFill>
                  <a:schemeClr val="accent1"/>
                </a:solidFill>
              </a:rPr>
              <a:t>– Transporting IPv6 traffic through an IPv4 network transparently</a:t>
            </a:r>
          </a:p>
          <a:p>
            <a:r>
              <a:rPr lang="en-US" b="1" dirty="0">
                <a:solidFill>
                  <a:schemeClr val="accent2"/>
                </a:solidFill>
              </a:rPr>
              <a:t>Translation</a:t>
            </a:r>
            <a:r>
              <a:rPr lang="en-US" b="1" dirty="0">
                <a:solidFill>
                  <a:schemeClr val="accent1"/>
                </a:solidFill>
              </a:rPr>
              <a:t> </a:t>
            </a:r>
            <a:r>
              <a:rPr lang="en-US" dirty="0">
                <a:solidFill>
                  <a:schemeClr val="accent1"/>
                </a:solidFill>
              </a:rPr>
              <a:t>– Converting IPv6traffic to IPv4 traffic for transport and vice versa.</a:t>
            </a:r>
          </a:p>
          <a:p>
            <a:endParaRPr lang="en-US" dirty="0"/>
          </a:p>
        </p:txBody>
      </p:sp>
    </p:spTree>
    <p:extLst>
      <p:ext uri="{BB962C8B-B14F-4D97-AF65-F5344CB8AC3E}">
        <p14:creationId xmlns:p14="http://schemas.microsoft.com/office/powerpoint/2010/main" xmlns="" val="22195172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Dual Stack</a:t>
            </a:r>
            <a:endParaRPr lang="en-US" dirty="0">
              <a:solidFill>
                <a:schemeClr val="accent2"/>
              </a:solidFill>
            </a:endParaRPr>
          </a:p>
        </p:txBody>
      </p:sp>
      <p:sp>
        <p:nvSpPr>
          <p:cNvPr id="3" name="Content Placeholder 2"/>
          <p:cNvSpPr>
            <a:spLocks noGrp="1"/>
          </p:cNvSpPr>
          <p:nvPr>
            <p:ph idx="1"/>
          </p:nvPr>
        </p:nvSpPr>
        <p:spPr/>
        <p:txBody>
          <a:bodyPr>
            <a:normAutofit lnSpcReduction="10000"/>
          </a:bodyPr>
          <a:lstStyle/>
          <a:p>
            <a:r>
              <a:rPr lang="en-US" dirty="0">
                <a:solidFill>
                  <a:schemeClr val="accent1"/>
                </a:solidFill>
              </a:rPr>
              <a:t>The term “dual-stack” refers to TCP/IP capable devices providing support for both IPv4 and IPv6.  </a:t>
            </a:r>
          </a:p>
          <a:p>
            <a:r>
              <a:rPr lang="en-US" dirty="0">
                <a:solidFill>
                  <a:schemeClr val="accent1"/>
                </a:solidFill>
              </a:rPr>
              <a:t>It is important to understand that having a device being able to communicate over both IPv4 or IPv6 does not necessarily means that all applications operating within this device are capable of utilizing both IPv4 and IPv6.  </a:t>
            </a:r>
          </a:p>
          <a:p>
            <a:r>
              <a:rPr lang="en-US" dirty="0">
                <a:solidFill>
                  <a:schemeClr val="accent1"/>
                </a:solidFill>
              </a:rPr>
              <a:t>The term “Dual-stack routing” refers to a network that is dual IP, that is to say all routers must be able to route both IPv4 and IPv6.</a:t>
            </a:r>
          </a:p>
          <a:p>
            <a:r>
              <a:rPr lang="en-US" dirty="0">
                <a:solidFill>
                  <a:schemeClr val="accent1"/>
                </a:solidFill>
              </a:rPr>
              <a:t>Dual-stacked hosts running on a dual-stack network allow applications to migrate one at a time from IPv4 transport to IPv6 transport</a:t>
            </a:r>
          </a:p>
        </p:txBody>
      </p:sp>
    </p:spTree>
    <p:extLst>
      <p:ext uri="{BB962C8B-B14F-4D97-AF65-F5344CB8AC3E}">
        <p14:creationId xmlns:p14="http://schemas.microsoft.com/office/powerpoint/2010/main" xmlns="" val="37353826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Dual Stack</a:t>
            </a:r>
            <a:endParaRPr lang="en-US" dirty="0">
              <a:solidFill>
                <a:schemeClr val="accent2"/>
              </a:solidFill>
            </a:endParaRPr>
          </a:p>
        </p:txBody>
      </p:sp>
      <p:pic>
        <p:nvPicPr>
          <p:cNvPr id="6" name="Content Placeholder 5"/>
          <p:cNvPicPr>
            <a:picLocks noGrp="1" noChangeAspect="1"/>
          </p:cNvPicPr>
          <p:nvPr>
            <p:ph idx="1"/>
          </p:nvPr>
        </p:nvPicPr>
        <p:blipFill>
          <a:blip r:embed="rId2" cstate="print"/>
          <a:stretch>
            <a:fillRect/>
          </a:stretch>
        </p:blipFill>
        <p:spPr>
          <a:xfrm>
            <a:off x="1037590" y="2780824"/>
            <a:ext cx="4570730" cy="2492216"/>
          </a:xfrm>
          <a:prstGeom prst="rect">
            <a:avLst/>
          </a:prstGeom>
        </p:spPr>
      </p:pic>
      <p:pic>
        <p:nvPicPr>
          <p:cNvPr id="7" name="Picture 6"/>
          <p:cNvPicPr>
            <a:picLocks noChangeAspect="1"/>
          </p:cNvPicPr>
          <p:nvPr/>
        </p:nvPicPr>
        <p:blipFill>
          <a:blip r:embed="rId3" cstate="print"/>
          <a:stretch>
            <a:fillRect/>
          </a:stretch>
        </p:blipFill>
        <p:spPr>
          <a:xfrm>
            <a:off x="6116320" y="2489200"/>
            <a:ext cx="5237480" cy="3190240"/>
          </a:xfrm>
          <a:prstGeom prst="rect">
            <a:avLst/>
          </a:prstGeom>
        </p:spPr>
      </p:pic>
    </p:spTree>
    <p:extLst>
      <p:ext uri="{BB962C8B-B14F-4D97-AF65-F5344CB8AC3E}">
        <p14:creationId xmlns:p14="http://schemas.microsoft.com/office/powerpoint/2010/main" xmlns="" val="28577232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Tunneling</a:t>
            </a:r>
            <a:endParaRPr lang="en-US" dirty="0">
              <a:solidFill>
                <a:schemeClr val="accent2"/>
              </a:solidFill>
            </a:endParaRPr>
          </a:p>
        </p:txBody>
      </p:sp>
      <p:sp>
        <p:nvSpPr>
          <p:cNvPr id="3" name="Content Placeholder 2"/>
          <p:cNvSpPr>
            <a:spLocks noGrp="1"/>
          </p:cNvSpPr>
          <p:nvPr>
            <p:ph idx="1"/>
          </p:nvPr>
        </p:nvSpPr>
        <p:spPr/>
        <p:txBody>
          <a:bodyPr>
            <a:normAutofit fontScale="77500" lnSpcReduction="20000"/>
          </a:bodyPr>
          <a:lstStyle/>
          <a:p>
            <a:r>
              <a:rPr lang="en-US" dirty="0">
                <a:solidFill>
                  <a:schemeClr val="accent1"/>
                </a:solidFill>
              </a:rPr>
              <a:t>The term “tunneling” refers to a means to encapsulate one version of IP in another so the packets can be sent over a backbone that does not support the encapsulated IP version.  </a:t>
            </a:r>
          </a:p>
          <a:p>
            <a:r>
              <a:rPr lang="en-US" dirty="0">
                <a:solidFill>
                  <a:schemeClr val="accent1"/>
                </a:solidFill>
              </a:rPr>
              <a:t>For example, when two isolated IPv6 networks need to communicate over an IPv4 network, dual stack routers at the network edges can be used to set up a tunnel which encapsulates the IPv6 packets within IPv4, allowing the IPv6 systems to communicate without having to upgrade the IPv4 network infrastructure that exists between the networks</a:t>
            </a:r>
            <a:endParaRPr lang="en-US" dirty="0" smtClean="0">
              <a:solidFill>
                <a:schemeClr val="accent1"/>
              </a:solidFill>
            </a:endParaRPr>
          </a:p>
          <a:p>
            <a:pPr marL="0" indent="0" fontAlgn="base">
              <a:buNone/>
            </a:pPr>
            <a:r>
              <a:rPr lang="en-US" dirty="0" smtClean="0">
                <a:solidFill>
                  <a:schemeClr val="accent1"/>
                </a:solidFill>
              </a:rPr>
              <a:t>These </a:t>
            </a:r>
            <a:r>
              <a:rPr lang="en-US" dirty="0">
                <a:solidFill>
                  <a:schemeClr val="accent1"/>
                </a:solidFill>
              </a:rPr>
              <a:t>are the five methods of tunneling IPv6 traffic:</a:t>
            </a:r>
          </a:p>
          <a:p>
            <a:pPr fontAlgn="base"/>
            <a:r>
              <a:rPr lang="en-US" dirty="0">
                <a:solidFill>
                  <a:schemeClr val="accent1"/>
                </a:solidFill>
              </a:rPr>
              <a:t>Manual IPv6 tunnels</a:t>
            </a:r>
          </a:p>
          <a:p>
            <a:pPr fontAlgn="base"/>
            <a:r>
              <a:rPr lang="en-US" dirty="0">
                <a:solidFill>
                  <a:schemeClr val="accent1"/>
                </a:solidFill>
              </a:rPr>
              <a:t>Automatic IPv4-Compatible tunnels</a:t>
            </a:r>
          </a:p>
          <a:p>
            <a:pPr fontAlgn="base"/>
            <a:r>
              <a:rPr lang="en-US" dirty="0" smtClean="0">
                <a:solidFill>
                  <a:schemeClr val="accent1"/>
                </a:solidFill>
              </a:rPr>
              <a:t>GRE(</a:t>
            </a:r>
            <a:r>
              <a:rPr lang="en-US" dirty="0">
                <a:solidFill>
                  <a:schemeClr val="accent1"/>
                </a:solidFill>
              </a:rPr>
              <a:t>G</a:t>
            </a:r>
            <a:r>
              <a:rPr lang="en-US" dirty="0" smtClean="0">
                <a:solidFill>
                  <a:schemeClr val="accent1"/>
                </a:solidFill>
              </a:rPr>
              <a:t>eneric </a:t>
            </a:r>
            <a:r>
              <a:rPr lang="en-US" dirty="0">
                <a:solidFill>
                  <a:schemeClr val="accent1"/>
                </a:solidFill>
              </a:rPr>
              <a:t>R</a:t>
            </a:r>
            <a:r>
              <a:rPr lang="en-US" dirty="0" smtClean="0">
                <a:solidFill>
                  <a:schemeClr val="accent1"/>
                </a:solidFill>
              </a:rPr>
              <a:t>outing Encapsulation</a:t>
            </a:r>
            <a:r>
              <a:rPr lang="en-US" dirty="0">
                <a:solidFill>
                  <a:schemeClr val="accent1"/>
                </a:solidFill>
              </a:rPr>
              <a:t> </a:t>
            </a:r>
            <a:r>
              <a:rPr lang="en-US" dirty="0" smtClean="0">
                <a:solidFill>
                  <a:schemeClr val="accent1"/>
                </a:solidFill>
              </a:rPr>
              <a:t>)</a:t>
            </a:r>
            <a:endParaRPr lang="en-US" dirty="0">
              <a:solidFill>
                <a:schemeClr val="accent1"/>
              </a:solidFill>
            </a:endParaRPr>
          </a:p>
          <a:p>
            <a:pPr fontAlgn="base"/>
            <a:r>
              <a:rPr lang="en-US" dirty="0">
                <a:solidFill>
                  <a:schemeClr val="accent1"/>
                </a:solidFill>
              </a:rPr>
              <a:t>Automatic 6to4 tunnels</a:t>
            </a:r>
          </a:p>
          <a:p>
            <a:pPr fontAlgn="base"/>
            <a:r>
              <a:rPr lang="en-US" dirty="0">
                <a:solidFill>
                  <a:schemeClr val="accent1"/>
                </a:solidFill>
              </a:rPr>
              <a:t>Intra-Site Automatic Tunnel Addressing Protocol (ISATAP) Tunnels</a:t>
            </a:r>
          </a:p>
          <a:p>
            <a:endParaRPr lang="en-US" dirty="0"/>
          </a:p>
        </p:txBody>
      </p:sp>
    </p:spTree>
    <p:extLst>
      <p:ext uri="{BB962C8B-B14F-4D97-AF65-F5344CB8AC3E}">
        <p14:creationId xmlns:p14="http://schemas.microsoft.com/office/powerpoint/2010/main" xmlns="" val="2721091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Tunneling</a:t>
            </a:r>
            <a:endParaRPr lang="en-US" dirty="0"/>
          </a:p>
        </p:txBody>
      </p:sp>
      <p:pic>
        <p:nvPicPr>
          <p:cNvPr id="4" name="Content Placeholder 3"/>
          <p:cNvPicPr>
            <a:picLocks noGrp="1" noChangeAspect="1"/>
          </p:cNvPicPr>
          <p:nvPr>
            <p:ph idx="1"/>
          </p:nvPr>
        </p:nvPicPr>
        <p:blipFill>
          <a:blip r:embed="rId2" cstate="print"/>
          <a:stretch>
            <a:fillRect/>
          </a:stretch>
        </p:blipFill>
        <p:spPr>
          <a:xfrm>
            <a:off x="1092200" y="2532538"/>
            <a:ext cx="5247640" cy="2567781"/>
          </a:xfrm>
          <a:prstGeom prst="rect">
            <a:avLst/>
          </a:prstGeom>
        </p:spPr>
      </p:pic>
    </p:spTree>
    <p:extLst>
      <p:ext uri="{BB962C8B-B14F-4D97-AF65-F5344CB8AC3E}">
        <p14:creationId xmlns:p14="http://schemas.microsoft.com/office/powerpoint/2010/main" xmlns="" val="1675253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What is IP</a:t>
            </a:r>
            <a:endParaRPr lang="en-US" dirty="0">
              <a:solidFill>
                <a:schemeClr val="accent2"/>
              </a:solidFill>
            </a:endParaRPr>
          </a:p>
        </p:txBody>
      </p:sp>
      <p:sp>
        <p:nvSpPr>
          <p:cNvPr id="3" name="Content Placeholder 2"/>
          <p:cNvSpPr>
            <a:spLocks noGrp="1"/>
          </p:cNvSpPr>
          <p:nvPr>
            <p:ph idx="1"/>
          </p:nvPr>
        </p:nvSpPr>
        <p:spPr/>
        <p:txBody>
          <a:bodyPr>
            <a:normAutofit fontScale="70000" lnSpcReduction="20000"/>
          </a:bodyPr>
          <a:lstStyle/>
          <a:p>
            <a:r>
              <a:rPr lang="en-US" b="1" dirty="0" smtClean="0">
                <a:solidFill>
                  <a:schemeClr val="accent1"/>
                </a:solidFill>
              </a:rPr>
              <a:t>IP</a:t>
            </a:r>
            <a:r>
              <a:rPr lang="en-US" dirty="0" smtClean="0">
                <a:solidFill>
                  <a:schemeClr val="accent1"/>
                </a:solidFill>
              </a:rPr>
              <a:t> (Internet Protocol) is the primary network protocol used on the Internet, developed in the 1970s.</a:t>
            </a:r>
          </a:p>
          <a:p>
            <a:r>
              <a:rPr lang="en-US" dirty="0" smtClean="0">
                <a:solidFill>
                  <a:schemeClr val="accent1"/>
                </a:solidFill>
              </a:rPr>
              <a:t>An IP address is a unique global address for a network interface</a:t>
            </a:r>
          </a:p>
          <a:p>
            <a:r>
              <a:rPr lang="en-US" dirty="0" smtClean="0">
                <a:solidFill>
                  <a:schemeClr val="accent1"/>
                </a:solidFill>
              </a:rPr>
              <a:t>An </a:t>
            </a:r>
            <a:r>
              <a:rPr lang="en-US" b="1" dirty="0" smtClean="0">
                <a:solidFill>
                  <a:schemeClr val="accent1"/>
                </a:solidFill>
              </a:rPr>
              <a:t>Internet Protocol address</a:t>
            </a:r>
            <a:r>
              <a:rPr lang="en-US" dirty="0" smtClean="0">
                <a:solidFill>
                  <a:schemeClr val="accent1"/>
                </a:solidFill>
              </a:rPr>
              <a:t> (</a:t>
            </a:r>
            <a:r>
              <a:rPr lang="en-US" b="1" dirty="0" smtClean="0">
                <a:solidFill>
                  <a:schemeClr val="accent1"/>
                </a:solidFill>
              </a:rPr>
              <a:t>IP address</a:t>
            </a:r>
            <a:r>
              <a:rPr lang="en-US" dirty="0" smtClean="0">
                <a:solidFill>
                  <a:schemeClr val="accent1"/>
                </a:solidFill>
              </a:rPr>
              <a:t>) is a numerical label assigned to each device (e.g., computer, printer) participating in a </a:t>
            </a:r>
            <a:r>
              <a:rPr lang="en-US" dirty="0" smtClean="0">
                <a:solidFill>
                  <a:schemeClr val="accent1"/>
                </a:solidFill>
                <a:hlinkClick r:id="rId2" tooltip="Computer network"/>
              </a:rPr>
              <a:t>computer network</a:t>
            </a:r>
            <a:r>
              <a:rPr lang="en-US" dirty="0" smtClean="0">
                <a:solidFill>
                  <a:schemeClr val="accent1"/>
                </a:solidFill>
              </a:rPr>
              <a:t> that uses the </a:t>
            </a:r>
            <a:r>
              <a:rPr lang="en-US" dirty="0" smtClean="0">
                <a:solidFill>
                  <a:schemeClr val="accent1"/>
                </a:solidFill>
                <a:hlinkClick r:id="rId3" tooltip="Internet Protocol"/>
              </a:rPr>
              <a:t>Internet Protocol</a:t>
            </a:r>
            <a:r>
              <a:rPr lang="en-US" dirty="0" smtClean="0">
                <a:solidFill>
                  <a:schemeClr val="accent1"/>
                </a:solidFill>
              </a:rPr>
              <a:t> for communication.</a:t>
            </a:r>
            <a:endParaRPr lang="en-US" baseline="30000" dirty="0" smtClean="0">
              <a:solidFill>
                <a:schemeClr val="accent1"/>
              </a:solidFill>
            </a:endParaRPr>
          </a:p>
          <a:p>
            <a:r>
              <a:rPr lang="en-US" dirty="0" smtClean="0">
                <a:solidFill>
                  <a:schemeClr val="accent1"/>
                </a:solidFill>
              </a:rPr>
              <a:t>An IP address serves two principal functions: host or network interface </a:t>
            </a:r>
            <a:r>
              <a:rPr lang="en-US" dirty="0" smtClean="0">
                <a:solidFill>
                  <a:schemeClr val="accent1"/>
                </a:solidFill>
                <a:hlinkClick r:id="rId4" tooltip="Identification (information)"/>
              </a:rPr>
              <a:t>identification</a:t>
            </a:r>
            <a:r>
              <a:rPr lang="en-US" dirty="0" smtClean="0">
                <a:solidFill>
                  <a:schemeClr val="accent1"/>
                </a:solidFill>
              </a:rPr>
              <a:t> and location </a:t>
            </a:r>
            <a:r>
              <a:rPr lang="en-US" dirty="0" smtClean="0">
                <a:solidFill>
                  <a:schemeClr val="accent1"/>
                </a:solidFill>
                <a:hlinkClick r:id="rId5" tooltip="Logical address"/>
              </a:rPr>
              <a:t>addressing</a:t>
            </a:r>
            <a:endParaRPr lang="en-US" dirty="0" smtClean="0">
              <a:solidFill>
                <a:schemeClr val="accent1"/>
              </a:solidFill>
            </a:endParaRPr>
          </a:p>
          <a:p>
            <a:r>
              <a:rPr lang="en-US" dirty="0" smtClean="0">
                <a:solidFill>
                  <a:schemeClr val="accent1"/>
                </a:solidFill>
              </a:rPr>
              <a:t>On the Internet and many other networks, IP is often used together with the Transport Control Protocol (TCP) and referred to interchangeably as </a:t>
            </a:r>
            <a:r>
              <a:rPr lang="en-US" dirty="0" smtClean="0">
                <a:solidFill>
                  <a:schemeClr val="accent1"/>
                </a:solidFill>
                <a:hlinkClick r:id="rId6"/>
              </a:rPr>
              <a:t>TCP/IP</a:t>
            </a:r>
            <a:endParaRPr lang="en-US" dirty="0" smtClean="0">
              <a:solidFill>
                <a:schemeClr val="accent1"/>
              </a:solidFill>
            </a:endParaRPr>
          </a:p>
          <a:p>
            <a:r>
              <a:rPr lang="en-US" dirty="0" smtClean="0">
                <a:solidFill>
                  <a:schemeClr val="accent1"/>
                </a:solidFill>
              </a:rPr>
              <a:t>IP supports unique addressing for computers on a network. Most networks use the Internet Protocol version 4 (</a:t>
            </a:r>
            <a:r>
              <a:rPr lang="en-US" i="1" dirty="0" smtClean="0">
                <a:solidFill>
                  <a:schemeClr val="accent1"/>
                </a:solidFill>
              </a:rPr>
              <a:t>IPv4</a:t>
            </a:r>
            <a:r>
              <a:rPr lang="en-US" dirty="0" smtClean="0">
                <a:solidFill>
                  <a:schemeClr val="accent1"/>
                </a:solidFill>
              </a:rPr>
              <a:t>) standard that features </a:t>
            </a:r>
            <a:r>
              <a:rPr lang="en-US" dirty="0" smtClean="0">
                <a:solidFill>
                  <a:schemeClr val="accent1"/>
                </a:solidFill>
                <a:hlinkClick r:id="rId7"/>
              </a:rPr>
              <a:t>IP addresses</a:t>
            </a:r>
            <a:r>
              <a:rPr lang="en-US" dirty="0" smtClean="0">
                <a:solidFill>
                  <a:schemeClr val="accent1"/>
                </a:solidFill>
              </a:rPr>
              <a:t> four bytes (32 bits) in length. </a:t>
            </a:r>
          </a:p>
          <a:p>
            <a:r>
              <a:rPr lang="en-US" dirty="0" smtClean="0">
                <a:solidFill>
                  <a:schemeClr val="accent1"/>
                </a:solidFill>
              </a:rPr>
              <a:t>The newer Internet Protocol version 6 (</a:t>
            </a:r>
            <a:r>
              <a:rPr lang="en-US" dirty="0" smtClean="0">
                <a:solidFill>
                  <a:schemeClr val="accent1"/>
                </a:solidFill>
                <a:hlinkClick r:id="rId8"/>
              </a:rPr>
              <a:t>IPv6</a:t>
            </a:r>
            <a:r>
              <a:rPr lang="en-US" dirty="0" smtClean="0">
                <a:solidFill>
                  <a:schemeClr val="accent1"/>
                </a:solidFill>
              </a:rPr>
              <a:t>) standard features addresses 16 bytes (128 bits) in length.</a:t>
            </a:r>
            <a:endParaRPr lang="en-US" dirty="0">
              <a:solidFill>
                <a:schemeClr val="accent1"/>
              </a:solidFill>
            </a:endParaRPr>
          </a:p>
        </p:txBody>
      </p:sp>
    </p:spTree>
    <p:extLst>
      <p:ext uri="{BB962C8B-B14F-4D97-AF65-F5344CB8AC3E}">
        <p14:creationId xmlns:p14="http://schemas.microsoft.com/office/powerpoint/2010/main" xmlns="" val="28663432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Translation</a:t>
            </a:r>
            <a:endParaRPr lang="en-US" dirty="0">
              <a:solidFill>
                <a:schemeClr val="accent2"/>
              </a:solidFill>
            </a:endParaRPr>
          </a:p>
        </p:txBody>
      </p:sp>
      <p:sp>
        <p:nvSpPr>
          <p:cNvPr id="3" name="Content Placeholder 2"/>
          <p:cNvSpPr>
            <a:spLocks noGrp="1"/>
          </p:cNvSpPr>
          <p:nvPr>
            <p:ph idx="1"/>
          </p:nvPr>
        </p:nvSpPr>
        <p:spPr/>
        <p:txBody>
          <a:bodyPr/>
          <a:lstStyle/>
          <a:p>
            <a:r>
              <a:rPr lang="en-US" dirty="0">
                <a:solidFill>
                  <a:schemeClr val="accent1"/>
                </a:solidFill>
              </a:rPr>
              <a:t>The term “translators” refers to devices capable of translating traffic from IPv4 to IPv6 or </a:t>
            </a:r>
            <a:r>
              <a:rPr lang="en-US">
                <a:solidFill>
                  <a:schemeClr val="accent1"/>
                </a:solidFill>
              </a:rPr>
              <a:t>vice </a:t>
            </a:r>
            <a:r>
              <a:rPr lang="en-US" smtClean="0">
                <a:solidFill>
                  <a:schemeClr val="accent1"/>
                </a:solidFill>
              </a:rPr>
              <a:t> </a:t>
            </a:r>
            <a:r>
              <a:rPr lang="en-US" dirty="0">
                <a:solidFill>
                  <a:schemeClr val="accent1"/>
                </a:solidFill>
              </a:rPr>
              <a:t>versa.  </a:t>
            </a:r>
          </a:p>
          <a:p>
            <a:r>
              <a:rPr lang="en-US" dirty="0">
                <a:solidFill>
                  <a:schemeClr val="accent1"/>
                </a:solidFill>
              </a:rPr>
              <a:t>This mechanism is intended to eliminate the need for dual-stack network operation by translating traffic from IPv4-only devices to operate within an IPv6 infrastructure.  </a:t>
            </a:r>
          </a:p>
          <a:p>
            <a:r>
              <a:rPr lang="en-US" dirty="0">
                <a:solidFill>
                  <a:schemeClr val="accent1"/>
                </a:solidFill>
              </a:rPr>
              <a:t>This option is recommended only as a last </a:t>
            </a:r>
            <a:r>
              <a:rPr lang="en-US" dirty="0" smtClean="0">
                <a:solidFill>
                  <a:schemeClr val="accent1"/>
                </a:solidFill>
              </a:rPr>
              <a:t>option </a:t>
            </a:r>
            <a:r>
              <a:rPr lang="en-US" dirty="0">
                <a:solidFill>
                  <a:schemeClr val="accent1"/>
                </a:solidFill>
              </a:rPr>
              <a:t>because translation interferes with objective of end-to-end transparency in network communications.</a:t>
            </a:r>
          </a:p>
          <a:p>
            <a:r>
              <a:rPr lang="en-US" dirty="0">
                <a:solidFill>
                  <a:schemeClr val="accent1"/>
                </a:solidFill>
              </a:rPr>
              <a:t> Use of protocol translators cause problems with NAT and highly constrain the use of IP-addressing</a:t>
            </a:r>
          </a:p>
        </p:txBody>
      </p:sp>
    </p:spTree>
    <p:extLst>
      <p:ext uri="{BB962C8B-B14F-4D97-AF65-F5344CB8AC3E}">
        <p14:creationId xmlns:p14="http://schemas.microsoft.com/office/powerpoint/2010/main" xmlns="" val="11834585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Translation</a:t>
            </a:r>
            <a:endParaRPr lang="en-US" dirty="0"/>
          </a:p>
        </p:txBody>
      </p:sp>
      <p:pic>
        <p:nvPicPr>
          <p:cNvPr id="4" name="Content Placeholder 3"/>
          <p:cNvPicPr>
            <a:picLocks noGrp="1" noChangeAspect="1"/>
          </p:cNvPicPr>
          <p:nvPr>
            <p:ph idx="1"/>
          </p:nvPr>
        </p:nvPicPr>
        <p:blipFill>
          <a:blip r:embed="rId2" cstate="print"/>
          <a:stretch>
            <a:fillRect/>
          </a:stretch>
        </p:blipFill>
        <p:spPr>
          <a:xfrm>
            <a:off x="6329680" y="2042160"/>
            <a:ext cx="5557520" cy="3688080"/>
          </a:xfrm>
          <a:prstGeom prst="rect">
            <a:avLst/>
          </a:prstGeom>
        </p:spPr>
      </p:pic>
      <p:pic>
        <p:nvPicPr>
          <p:cNvPr id="5" name="Picture 4"/>
          <p:cNvPicPr>
            <a:picLocks noChangeAspect="1"/>
          </p:cNvPicPr>
          <p:nvPr/>
        </p:nvPicPr>
        <p:blipFill>
          <a:blip r:embed="rId3" cstate="print"/>
          <a:stretch>
            <a:fillRect/>
          </a:stretch>
        </p:blipFill>
        <p:spPr>
          <a:xfrm>
            <a:off x="1016001" y="2304097"/>
            <a:ext cx="4653280" cy="4188143"/>
          </a:xfrm>
          <a:prstGeom prst="rect">
            <a:avLst/>
          </a:prstGeom>
        </p:spPr>
      </p:pic>
    </p:spTree>
    <p:extLst>
      <p:ext uri="{BB962C8B-B14F-4D97-AF65-F5344CB8AC3E}">
        <p14:creationId xmlns:p14="http://schemas.microsoft.com/office/powerpoint/2010/main" xmlns="" val="19728271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Translation</a:t>
            </a:r>
            <a:endParaRPr lang="en-US" dirty="0">
              <a:solidFill>
                <a:schemeClr val="accent2"/>
              </a:solidFill>
            </a:endParaRPr>
          </a:p>
        </p:txBody>
      </p:sp>
      <p:sp>
        <p:nvSpPr>
          <p:cNvPr id="3" name="Content Placeholder 2"/>
          <p:cNvSpPr>
            <a:spLocks noGrp="1"/>
          </p:cNvSpPr>
          <p:nvPr>
            <p:ph idx="1"/>
          </p:nvPr>
        </p:nvSpPr>
        <p:spPr/>
        <p:txBody>
          <a:bodyPr>
            <a:normAutofit fontScale="85000" lnSpcReduction="20000"/>
          </a:bodyPr>
          <a:lstStyle/>
          <a:p>
            <a:r>
              <a:rPr lang="en-US" dirty="0">
                <a:solidFill>
                  <a:schemeClr val="accent1"/>
                </a:solidFill>
              </a:rPr>
              <a:t>There are two methods that are typically used with translated IPv6 networks; these include:</a:t>
            </a:r>
          </a:p>
          <a:p>
            <a:r>
              <a:rPr lang="en-US" b="1" dirty="0">
                <a:solidFill>
                  <a:schemeClr val="accent2"/>
                </a:solidFill>
              </a:rPr>
              <a:t>Network Address Translation</a:t>
            </a:r>
            <a:r>
              <a:rPr lang="en-US" dirty="0">
                <a:solidFill>
                  <a:schemeClr val="accent2"/>
                </a:solidFill>
              </a:rPr>
              <a:t>—</a:t>
            </a:r>
            <a:r>
              <a:rPr lang="en-US" dirty="0">
                <a:solidFill>
                  <a:schemeClr val="accent1"/>
                </a:solidFill>
              </a:rPr>
              <a:t>Protocol Translation (NAT-PT) – The NAT-PT method enables the ability to either statically or dynamically configure a translation of a IPv4 network address into an IPv6 network address and vice versa. For those familiar with more typically NAT implementations, the operation is very similar but includes a protocol translation function. NAT-PT also ties in an Application Layer Gateway (ALG) functionality that converts Domain Name System (DNS) mappings between protocols.</a:t>
            </a:r>
          </a:p>
          <a:p>
            <a:r>
              <a:rPr lang="en-US" b="1" dirty="0">
                <a:solidFill>
                  <a:schemeClr val="accent2"/>
                </a:solidFill>
              </a:rPr>
              <a:t>NAT64</a:t>
            </a:r>
            <a:r>
              <a:rPr lang="en-US" dirty="0">
                <a:solidFill>
                  <a:schemeClr val="accent1"/>
                </a:solidFill>
              </a:rPr>
              <a:t> – One of the main limitations to NAT-PT was that it tied in ALG functionality; this was considered a hindrance to deployment. With NAT64 also came DNS64, both of which are configured and implemented separately; when these were defined and accepted the use of NAT-PT was depreciated. NAT64 offers both a stateless and </a:t>
            </a:r>
            <a:r>
              <a:rPr lang="en-US" dirty="0" err="1">
                <a:solidFill>
                  <a:schemeClr val="accent1"/>
                </a:solidFill>
              </a:rPr>
              <a:t>stateful</a:t>
            </a:r>
            <a:r>
              <a:rPr lang="en-US" dirty="0">
                <a:solidFill>
                  <a:schemeClr val="accent1"/>
                </a:solidFill>
              </a:rPr>
              <a:t> option when deploying, the later that keeps track of bindings and enables 1-to-N functionality.</a:t>
            </a:r>
          </a:p>
          <a:p>
            <a:endParaRPr lang="en-US" dirty="0">
              <a:solidFill>
                <a:schemeClr val="accent1"/>
              </a:solidFill>
            </a:endParaRPr>
          </a:p>
        </p:txBody>
      </p:sp>
    </p:spTree>
    <p:extLst>
      <p:ext uri="{BB962C8B-B14F-4D97-AF65-F5344CB8AC3E}">
        <p14:creationId xmlns:p14="http://schemas.microsoft.com/office/powerpoint/2010/main" xmlns="" val="3697211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ICMP/ICMPv6</a:t>
            </a:r>
            <a:endParaRPr lang="en-US" dirty="0">
              <a:solidFill>
                <a:schemeClr val="accent2"/>
              </a:solidFill>
            </a:endParaRPr>
          </a:p>
        </p:txBody>
      </p:sp>
      <p:sp>
        <p:nvSpPr>
          <p:cNvPr id="3" name="Content Placeholder 2"/>
          <p:cNvSpPr>
            <a:spLocks noGrp="1"/>
          </p:cNvSpPr>
          <p:nvPr>
            <p:ph idx="1"/>
          </p:nvPr>
        </p:nvSpPr>
        <p:spPr/>
        <p:txBody>
          <a:bodyPr>
            <a:normAutofit/>
          </a:bodyPr>
          <a:lstStyle/>
          <a:p>
            <a:r>
              <a:rPr lang="en-US" sz="2400" dirty="0">
                <a:solidFill>
                  <a:schemeClr val="accent1"/>
                </a:solidFill>
              </a:rPr>
              <a:t>ICMP (Internet Control Message Protocol) is a message control and error-reporting protocol between a host server and a gateway to the Internet</a:t>
            </a:r>
          </a:p>
          <a:p>
            <a:r>
              <a:rPr lang="en-US" sz="2400" b="1" dirty="0">
                <a:solidFill>
                  <a:schemeClr val="accent1"/>
                </a:solidFill>
              </a:rPr>
              <a:t>ICMP</a:t>
            </a:r>
            <a:r>
              <a:rPr lang="en-US" sz="2400" dirty="0">
                <a:solidFill>
                  <a:schemeClr val="accent1"/>
                </a:solidFill>
              </a:rPr>
              <a:t> is a network protocol useful in </a:t>
            </a:r>
            <a:r>
              <a:rPr lang="en-US" sz="2400" u="sng" dirty="0">
                <a:solidFill>
                  <a:schemeClr val="accent1"/>
                </a:solidFill>
              </a:rPr>
              <a:t>Internet Protocol (</a:t>
            </a:r>
            <a:r>
              <a:rPr lang="en-US" sz="2400" u="sng" dirty="0" smtClean="0">
                <a:solidFill>
                  <a:schemeClr val="accent1"/>
                </a:solidFill>
              </a:rPr>
              <a:t>IP)</a:t>
            </a:r>
            <a:r>
              <a:rPr lang="en-US" sz="2400" dirty="0">
                <a:solidFill>
                  <a:schemeClr val="accent1"/>
                </a:solidFill>
              </a:rPr>
              <a:t> network management and administration. </a:t>
            </a:r>
          </a:p>
          <a:p>
            <a:r>
              <a:rPr lang="en-US" sz="2400" dirty="0">
                <a:solidFill>
                  <a:schemeClr val="accent1"/>
                </a:solidFill>
              </a:rPr>
              <a:t>ICMP is a complementary protocol to IP (Internet Protocol). Like IP, ICMP resides on the Network </a:t>
            </a:r>
            <a:r>
              <a:rPr lang="en-US" sz="2400" dirty="0" smtClean="0">
                <a:solidFill>
                  <a:schemeClr val="accent1"/>
                </a:solidFill>
              </a:rPr>
              <a:t>Layer of </a:t>
            </a:r>
            <a:r>
              <a:rPr lang="en-US" sz="2400" dirty="0">
                <a:solidFill>
                  <a:schemeClr val="accent1"/>
                </a:solidFill>
              </a:rPr>
              <a:t>the OSI Model.</a:t>
            </a:r>
          </a:p>
          <a:p>
            <a:r>
              <a:rPr lang="en-US" sz="2400" dirty="0">
                <a:solidFill>
                  <a:schemeClr val="accent1"/>
                </a:solidFill>
              </a:rPr>
              <a:t>ICMP is designed for sending control and test messages across IP networks.</a:t>
            </a:r>
          </a:p>
          <a:p>
            <a:r>
              <a:rPr lang="en-US" sz="2400" dirty="0">
                <a:solidFill>
                  <a:schemeClr val="accent1"/>
                </a:solidFill>
              </a:rPr>
              <a:t>ICMP is a control protocol, meaning that it does not carry application data, but rather information about the status of the network itself. </a:t>
            </a:r>
          </a:p>
        </p:txBody>
      </p:sp>
    </p:spTree>
    <p:extLst>
      <p:ext uri="{BB962C8B-B14F-4D97-AF65-F5344CB8AC3E}">
        <p14:creationId xmlns:p14="http://schemas.microsoft.com/office/powerpoint/2010/main" xmlns="" val="9972301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5099"/>
          </a:xfrm>
        </p:spPr>
        <p:txBody>
          <a:bodyPr>
            <a:normAutofit fontScale="90000"/>
          </a:bodyPr>
          <a:lstStyle/>
          <a:p>
            <a:endParaRPr lang="en-US" dirty="0"/>
          </a:p>
        </p:txBody>
      </p:sp>
      <p:sp>
        <p:nvSpPr>
          <p:cNvPr id="3" name="Content Placeholder 2"/>
          <p:cNvSpPr>
            <a:spLocks noGrp="1"/>
          </p:cNvSpPr>
          <p:nvPr>
            <p:ph idx="1"/>
          </p:nvPr>
        </p:nvSpPr>
        <p:spPr>
          <a:xfrm>
            <a:off x="838200" y="1170878"/>
            <a:ext cx="10515600" cy="5006085"/>
          </a:xfrm>
        </p:spPr>
        <p:txBody>
          <a:bodyPr>
            <a:normAutofit fontScale="62500" lnSpcReduction="20000"/>
          </a:bodyPr>
          <a:lstStyle/>
          <a:p>
            <a:pPr>
              <a:buNone/>
            </a:pPr>
            <a:r>
              <a:rPr lang="en-US" sz="3400" b="1" dirty="0">
                <a:solidFill>
                  <a:srgbClr val="FF0000"/>
                </a:solidFill>
              </a:rPr>
              <a:t>Features:</a:t>
            </a:r>
          </a:p>
          <a:p>
            <a:pPr>
              <a:buNone/>
            </a:pPr>
            <a:r>
              <a:rPr lang="en-US" sz="3400" dirty="0">
                <a:solidFill>
                  <a:schemeClr val="accent1"/>
                </a:solidFill>
              </a:rPr>
              <a:t>ICMP: Used by IP to send error and control messages</a:t>
            </a:r>
          </a:p>
          <a:p>
            <a:pPr>
              <a:buNone/>
            </a:pPr>
            <a:r>
              <a:rPr lang="en-US" sz="3400" dirty="0">
                <a:solidFill>
                  <a:schemeClr val="accent1"/>
                </a:solidFill>
              </a:rPr>
              <a:t>ICMP uses IP to send its messages (Not UDP)</a:t>
            </a:r>
          </a:p>
          <a:p>
            <a:pPr>
              <a:buNone/>
            </a:pPr>
            <a:r>
              <a:rPr lang="en-US" sz="3400" dirty="0">
                <a:solidFill>
                  <a:schemeClr val="accent1"/>
                </a:solidFill>
              </a:rPr>
              <a:t>ICMP does not report errors on ICMP messages.</a:t>
            </a:r>
          </a:p>
          <a:p>
            <a:pPr>
              <a:buNone/>
            </a:pPr>
            <a:r>
              <a:rPr lang="en-US" sz="3400" dirty="0">
                <a:solidFill>
                  <a:schemeClr val="accent1"/>
                </a:solidFill>
              </a:rPr>
              <a:t>ICMP message are not required on datagram checksum errors. (Some implementations still do)</a:t>
            </a:r>
          </a:p>
          <a:p>
            <a:pPr>
              <a:buNone/>
            </a:pPr>
            <a:r>
              <a:rPr lang="en-US" sz="3400" dirty="0">
                <a:solidFill>
                  <a:schemeClr val="accent1"/>
                </a:solidFill>
              </a:rPr>
              <a:t>ICMP reports error only on the first fragment</a:t>
            </a:r>
          </a:p>
          <a:p>
            <a:pPr>
              <a:buNone/>
            </a:pPr>
            <a:r>
              <a:rPr lang="en-US" sz="3400" b="1" dirty="0">
                <a:solidFill>
                  <a:srgbClr val="FF0000"/>
                </a:solidFill>
              </a:rPr>
              <a:t>ICMP can be used to report:</a:t>
            </a:r>
          </a:p>
          <a:p>
            <a:r>
              <a:rPr lang="en-US" sz="3400" dirty="0">
                <a:solidFill>
                  <a:schemeClr val="accent1"/>
                </a:solidFill>
              </a:rPr>
              <a:t>errors in the underlying communications of network applications</a:t>
            </a:r>
          </a:p>
          <a:p>
            <a:r>
              <a:rPr lang="en-US" sz="3400" dirty="0">
                <a:solidFill>
                  <a:schemeClr val="accent1"/>
                </a:solidFill>
              </a:rPr>
              <a:t>availability of remote hosts</a:t>
            </a:r>
          </a:p>
          <a:p>
            <a:r>
              <a:rPr lang="en-US" sz="3400" dirty="0">
                <a:solidFill>
                  <a:schemeClr val="accent1"/>
                </a:solidFill>
              </a:rPr>
              <a:t>network congestion</a:t>
            </a:r>
          </a:p>
          <a:p>
            <a:pPr>
              <a:buNone/>
            </a:pPr>
            <a:r>
              <a:rPr lang="en-US" sz="3400" dirty="0">
                <a:solidFill>
                  <a:schemeClr val="accent1"/>
                </a:solidFill>
              </a:rPr>
              <a:t>The best known example of ICMP in practice is the :</a:t>
            </a:r>
          </a:p>
          <a:p>
            <a:r>
              <a:rPr lang="en-US" sz="3400" u="sng" dirty="0" smtClean="0">
                <a:solidFill>
                  <a:schemeClr val="accent2"/>
                </a:solidFill>
              </a:rPr>
              <a:t>Ping </a:t>
            </a:r>
            <a:r>
              <a:rPr lang="en-US" sz="3400" dirty="0">
                <a:solidFill>
                  <a:schemeClr val="accent1"/>
                </a:solidFill>
              </a:rPr>
              <a:t> utility, that uses ICMP to probe remote hosts for responsiveness and overall round-trip time of the probe messages.</a:t>
            </a:r>
          </a:p>
          <a:p>
            <a:r>
              <a:rPr lang="en-US" sz="3400" u="sng" dirty="0" smtClean="0">
                <a:solidFill>
                  <a:schemeClr val="accent2"/>
                </a:solidFill>
              </a:rPr>
              <a:t>Traceroute</a:t>
            </a:r>
            <a:r>
              <a:rPr lang="en-US" sz="3400" dirty="0" smtClean="0">
                <a:solidFill>
                  <a:schemeClr val="accent1"/>
                </a:solidFill>
              </a:rPr>
              <a:t>  </a:t>
            </a:r>
            <a:r>
              <a:rPr lang="en-US" sz="3400" dirty="0">
                <a:solidFill>
                  <a:schemeClr val="accent1"/>
                </a:solidFill>
              </a:rPr>
              <a:t>that can identify intermediate "hops" between a given source and destination</a:t>
            </a:r>
            <a:r>
              <a:rPr lang="en-US" dirty="0">
                <a:solidFill>
                  <a:schemeClr val="accent1"/>
                </a:solidFill>
              </a:rPr>
              <a:t>.</a:t>
            </a:r>
          </a:p>
          <a:p>
            <a:endParaRPr lang="en-US" dirty="0"/>
          </a:p>
        </p:txBody>
      </p:sp>
    </p:spTree>
    <p:extLst>
      <p:ext uri="{BB962C8B-B14F-4D97-AF65-F5344CB8AC3E}">
        <p14:creationId xmlns:p14="http://schemas.microsoft.com/office/powerpoint/2010/main" xmlns="" val="2262020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ICMP Packet Format</a:t>
            </a:r>
          </a:p>
        </p:txBody>
      </p:sp>
      <p:pic>
        <p:nvPicPr>
          <p:cNvPr id="4" name="Picture 26"/>
          <p:cNvPicPr>
            <a:picLocks noGrp="1" noChangeAspect="1" noChangeArrowheads="1"/>
          </p:cNvPicPr>
          <p:nvPr>
            <p:ph idx="1"/>
          </p:nvPr>
        </p:nvPicPr>
        <p:blipFill>
          <a:blip r:embed="rId2" cstate="print"/>
          <a:srcRect/>
          <a:stretch>
            <a:fillRect/>
          </a:stretch>
        </p:blipFill>
        <p:spPr bwMode="auto">
          <a:xfrm>
            <a:off x="2959100" y="1371601"/>
            <a:ext cx="6337300" cy="2743200"/>
          </a:xfrm>
          <a:prstGeom prst="rect">
            <a:avLst/>
          </a:prstGeom>
          <a:noFill/>
          <a:ln w="9525">
            <a:noFill/>
            <a:miter lim="800000"/>
            <a:headEnd/>
            <a:tailEnd/>
          </a:ln>
          <a:effectLst/>
        </p:spPr>
      </p:pic>
      <p:pic>
        <p:nvPicPr>
          <p:cNvPr id="5" name="Picture 11"/>
          <p:cNvPicPr>
            <a:picLocks noChangeAspect="1" noChangeArrowheads="1"/>
          </p:cNvPicPr>
          <p:nvPr/>
        </p:nvPicPr>
        <p:blipFill>
          <a:blip r:embed="rId3" cstate="print"/>
          <a:srcRect/>
          <a:stretch>
            <a:fillRect/>
          </a:stretch>
        </p:blipFill>
        <p:spPr bwMode="auto">
          <a:xfrm>
            <a:off x="2895600" y="4648200"/>
            <a:ext cx="6781800" cy="1828800"/>
          </a:xfrm>
          <a:prstGeom prst="rect">
            <a:avLst/>
          </a:prstGeom>
          <a:noFill/>
          <a:ln w="9525">
            <a:noFill/>
            <a:miter lim="800000"/>
            <a:headEnd/>
            <a:tailEnd/>
          </a:ln>
          <a:effectLst/>
        </p:spPr>
      </p:pic>
      <p:sp>
        <p:nvSpPr>
          <p:cNvPr id="6" name="Rectangle 5"/>
          <p:cNvSpPr/>
          <p:nvPr/>
        </p:nvSpPr>
        <p:spPr>
          <a:xfrm>
            <a:off x="5039012" y="4191000"/>
            <a:ext cx="2113977" cy="369332"/>
          </a:xfrm>
          <a:prstGeom prst="rect">
            <a:avLst/>
          </a:prstGeom>
        </p:spPr>
        <p:txBody>
          <a:bodyPr wrap="square">
            <a:spAutoFit/>
          </a:bodyPr>
          <a:lstStyle/>
          <a:p>
            <a:r>
              <a:rPr lang="en-US" dirty="0"/>
              <a:t>ICMP Packet Format</a:t>
            </a:r>
          </a:p>
        </p:txBody>
      </p:sp>
    </p:spTree>
    <p:extLst>
      <p:ext uri="{BB962C8B-B14F-4D97-AF65-F5344CB8AC3E}">
        <p14:creationId xmlns:p14="http://schemas.microsoft.com/office/powerpoint/2010/main" xmlns="" val="18288939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solidFill>
                  <a:schemeClr val="accent2"/>
                </a:solidFill>
              </a:rPr>
              <a:t>Headers</a:t>
            </a:r>
            <a:r>
              <a:rPr lang="en-US" sz="2400" dirty="0">
                <a:solidFill>
                  <a:schemeClr val="accent1"/>
                </a:solidFill>
              </a:rPr>
              <a:t> are 32 bits in length; all contain same three fields</a:t>
            </a:r>
          </a:p>
          <a:p>
            <a:pPr lvl="1"/>
            <a:r>
              <a:rPr lang="en-US" sz="2000" dirty="0">
                <a:solidFill>
                  <a:schemeClr val="accent2"/>
                </a:solidFill>
              </a:rPr>
              <a:t>type</a:t>
            </a:r>
            <a:r>
              <a:rPr lang="en-US" sz="2000" dirty="0">
                <a:solidFill>
                  <a:schemeClr val="accent1"/>
                </a:solidFill>
              </a:rPr>
              <a:t> - 8 bit message type code</a:t>
            </a:r>
          </a:p>
          <a:p>
            <a:pPr lvl="2"/>
            <a:r>
              <a:rPr lang="en-US" sz="1800" dirty="0">
                <a:solidFill>
                  <a:schemeClr val="accent1"/>
                </a:solidFill>
              </a:rPr>
              <a:t>thirteen message type are defined</a:t>
            </a:r>
          </a:p>
          <a:p>
            <a:pPr lvl="1"/>
            <a:r>
              <a:rPr lang="en-US" sz="2000" dirty="0">
                <a:solidFill>
                  <a:schemeClr val="accent2"/>
                </a:solidFill>
              </a:rPr>
              <a:t>code </a:t>
            </a:r>
            <a:r>
              <a:rPr lang="en-US" sz="2000" dirty="0">
                <a:solidFill>
                  <a:schemeClr val="accent1"/>
                </a:solidFill>
              </a:rPr>
              <a:t>- 8 bit; indicating why message is being sent</a:t>
            </a:r>
          </a:p>
          <a:p>
            <a:pPr lvl="1"/>
            <a:r>
              <a:rPr lang="en-US" sz="2000" dirty="0">
                <a:solidFill>
                  <a:schemeClr val="accent2"/>
                </a:solidFill>
              </a:rPr>
              <a:t>checksum</a:t>
            </a:r>
            <a:r>
              <a:rPr lang="en-US" sz="2000" dirty="0">
                <a:solidFill>
                  <a:schemeClr val="accent1"/>
                </a:solidFill>
              </a:rPr>
              <a:t> - standard internet checksum</a:t>
            </a:r>
          </a:p>
          <a:p>
            <a:pPr lvl="2"/>
            <a:r>
              <a:rPr lang="en-US" sz="1800" dirty="0">
                <a:solidFill>
                  <a:schemeClr val="accent1"/>
                </a:solidFill>
              </a:rPr>
              <a:t>16 bit 1’s complement sum of the payload and header</a:t>
            </a:r>
          </a:p>
          <a:p>
            <a:pPr lvl="3"/>
            <a:r>
              <a:rPr lang="en-US" sz="1600" dirty="0">
                <a:solidFill>
                  <a:schemeClr val="accent1"/>
                </a:solidFill>
              </a:rPr>
              <a:t>for purpose of calculation the checksum field is set to zero </a:t>
            </a:r>
          </a:p>
          <a:p>
            <a:r>
              <a:rPr lang="en-US" sz="2000" dirty="0">
                <a:solidFill>
                  <a:schemeClr val="accent2"/>
                </a:solidFill>
              </a:rPr>
              <a:t>Data section </a:t>
            </a:r>
            <a:r>
              <a:rPr lang="en-US" sz="2000" dirty="0">
                <a:solidFill>
                  <a:schemeClr val="accent1"/>
                </a:solidFill>
              </a:rPr>
              <a:t>in</a:t>
            </a:r>
          </a:p>
          <a:p>
            <a:pPr lvl="1"/>
            <a:r>
              <a:rPr lang="en-US" sz="1800" b="1" dirty="0">
                <a:solidFill>
                  <a:schemeClr val="accent2"/>
                </a:solidFill>
              </a:rPr>
              <a:t>Error Messages</a:t>
            </a:r>
            <a:r>
              <a:rPr lang="en-US" sz="1800" dirty="0">
                <a:solidFill>
                  <a:schemeClr val="accent2"/>
                </a:solidFill>
              </a:rPr>
              <a:t> </a:t>
            </a:r>
            <a:r>
              <a:rPr lang="en-US" sz="1800" dirty="0">
                <a:solidFill>
                  <a:schemeClr val="accent1"/>
                </a:solidFill>
              </a:rPr>
              <a:t>carries information to find the original packet that had the error</a:t>
            </a:r>
          </a:p>
          <a:p>
            <a:pPr lvl="2"/>
            <a:r>
              <a:rPr lang="en-US" sz="1600" dirty="0">
                <a:solidFill>
                  <a:schemeClr val="accent1"/>
                </a:solidFill>
              </a:rPr>
              <a:t>Rest of Header unused (all 0s), except for </a:t>
            </a:r>
            <a:r>
              <a:rPr lang="en-US" sz="1600" b="1" dirty="0">
                <a:solidFill>
                  <a:schemeClr val="accent1"/>
                </a:solidFill>
              </a:rPr>
              <a:t>Redirection message format</a:t>
            </a:r>
          </a:p>
          <a:p>
            <a:pPr lvl="1"/>
            <a:r>
              <a:rPr lang="en-US" sz="1800" b="1" dirty="0">
                <a:solidFill>
                  <a:schemeClr val="accent2"/>
                </a:solidFill>
              </a:rPr>
              <a:t>Query Messages</a:t>
            </a:r>
            <a:r>
              <a:rPr lang="en-US" sz="1800" dirty="0">
                <a:solidFill>
                  <a:schemeClr val="accent2"/>
                </a:solidFill>
              </a:rPr>
              <a:t> </a:t>
            </a:r>
            <a:r>
              <a:rPr lang="en-US" sz="1800" dirty="0">
                <a:solidFill>
                  <a:schemeClr val="accent1"/>
                </a:solidFill>
              </a:rPr>
              <a:t>carries extra information based on type of the query.</a:t>
            </a:r>
          </a:p>
          <a:p>
            <a:pPr lvl="2"/>
            <a:r>
              <a:rPr lang="en-US" sz="1600" dirty="0">
                <a:solidFill>
                  <a:schemeClr val="accent1"/>
                </a:solidFill>
              </a:rPr>
              <a:t>Rest of Header = Identifier (8 bits) + Sequence Number (8 bits)</a:t>
            </a:r>
          </a:p>
          <a:p>
            <a:endParaRPr lang="en-US" dirty="0"/>
          </a:p>
        </p:txBody>
      </p:sp>
    </p:spTree>
    <p:extLst>
      <p:ext uri="{BB962C8B-B14F-4D97-AF65-F5344CB8AC3E}">
        <p14:creationId xmlns:p14="http://schemas.microsoft.com/office/powerpoint/2010/main" xmlns="" val="9342786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ICMPv6</a:t>
            </a:r>
            <a:endParaRPr lang="en-US" dirty="0">
              <a:solidFill>
                <a:schemeClr val="accent2"/>
              </a:solidFill>
            </a:endParaRPr>
          </a:p>
        </p:txBody>
      </p:sp>
      <p:sp>
        <p:nvSpPr>
          <p:cNvPr id="3" name="Content Placeholder 2"/>
          <p:cNvSpPr>
            <a:spLocks noGrp="1"/>
          </p:cNvSpPr>
          <p:nvPr>
            <p:ph idx="1"/>
          </p:nvPr>
        </p:nvSpPr>
        <p:spPr/>
        <p:txBody>
          <a:bodyPr>
            <a:normAutofit fontScale="70000" lnSpcReduction="20000"/>
          </a:bodyPr>
          <a:lstStyle/>
          <a:p>
            <a:r>
              <a:rPr lang="en-US" sz="2900" dirty="0">
                <a:solidFill>
                  <a:schemeClr val="accent1"/>
                </a:solidFill>
              </a:rPr>
              <a:t>The Internet Control Message Protocol Version 6 (ICMPv6) is a new version of the ICM </a:t>
            </a:r>
            <a:r>
              <a:rPr lang="en-US" sz="2900" dirty="0" smtClean="0">
                <a:solidFill>
                  <a:schemeClr val="accent1"/>
                </a:solidFill>
              </a:rPr>
              <a:t>protocol. </a:t>
            </a:r>
          </a:p>
          <a:p>
            <a:r>
              <a:rPr lang="en-US" sz="2900" dirty="0" smtClean="0">
                <a:solidFill>
                  <a:schemeClr val="accent1"/>
                </a:solidFill>
              </a:rPr>
              <a:t>ICMPv6 </a:t>
            </a:r>
            <a:r>
              <a:rPr lang="en-US" sz="2900" dirty="0">
                <a:solidFill>
                  <a:schemeClr val="accent1"/>
                </a:solidFill>
              </a:rPr>
              <a:t>messages are transported within an IPv6 packet that may include IPv6 extension headers</a:t>
            </a:r>
            <a:r>
              <a:rPr lang="en-US" sz="2900" dirty="0" smtClean="0">
                <a:solidFill>
                  <a:schemeClr val="accent1"/>
                </a:solidFill>
              </a:rPr>
              <a:t>.</a:t>
            </a:r>
          </a:p>
          <a:p>
            <a:pPr fontAlgn="base"/>
            <a:r>
              <a:rPr lang="en-US" sz="2900" dirty="0">
                <a:solidFill>
                  <a:schemeClr val="accent1"/>
                </a:solidFill>
              </a:rPr>
              <a:t>ICMPv6 is a multipurpose protocol and is used for a variety of activities including error reporting in packet processing, diagnostic activities, Neighbor Discovery process and IPv6 multicast membership reporting</a:t>
            </a:r>
            <a:r>
              <a:rPr lang="en-US" sz="2900" dirty="0" smtClean="0">
                <a:solidFill>
                  <a:schemeClr val="accent1"/>
                </a:solidFill>
              </a:rPr>
              <a:t>.</a:t>
            </a:r>
          </a:p>
          <a:p>
            <a:pPr fontAlgn="base"/>
            <a:r>
              <a:rPr lang="en-US" sz="2900" dirty="0" smtClean="0">
                <a:solidFill>
                  <a:schemeClr val="accent1"/>
                </a:solidFill>
              </a:rPr>
              <a:t> </a:t>
            </a:r>
            <a:r>
              <a:rPr lang="en-US" sz="2900" dirty="0">
                <a:solidFill>
                  <a:schemeClr val="accent1"/>
                </a:solidFill>
              </a:rPr>
              <a:t>To perform these activities, ICMPv6 messages are subdivided into two classes: error messages and information messages.</a:t>
            </a:r>
          </a:p>
          <a:p>
            <a:pPr fontAlgn="base"/>
            <a:r>
              <a:rPr lang="en-US" sz="2900" dirty="0">
                <a:solidFill>
                  <a:schemeClr val="accent1"/>
                </a:solidFill>
              </a:rPr>
              <a:t> </a:t>
            </a:r>
            <a:r>
              <a:rPr lang="en-US" sz="2900" b="1" dirty="0">
                <a:solidFill>
                  <a:schemeClr val="accent2"/>
                </a:solidFill>
              </a:rPr>
              <a:t>Error Messages</a:t>
            </a:r>
            <a:r>
              <a:rPr lang="en-US" sz="2900" dirty="0">
                <a:solidFill>
                  <a:schemeClr val="accent1"/>
                </a:solidFill>
              </a:rPr>
              <a:t> – The Internet Control Message Protocol Version 6 (ICMPv6)</a:t>
            </a:r>
            <a:br>
              <a:rPr lang="en-US" sz="2900" dirty="0">
                <a:solidFill>
                  <a:schemeClr val="accent1"/>
                </a:solidFill>
              </a:rPr>
            </a:br>
            <a:r>
              <a:rPr lang="en-US" sz="2900" dirty="0">
                <a:solidFill>
                  <a:schemeClr val="accent1"/>
                </a:solidFill>
              </a:rPr>
              <a:t>error messages belong to four different categories: Destination Unreachable, Time Exceeded,</a:t>
            </a:r>
            <a:br>
              <a:rPr lang="en-US" sz="2900" dirty="0">
                <a:solidFill>
                  <a:schemeClr val="accent1"/>
                </a:solidFill>
              </a:rPr>
            </a:br>
            <a:r>
              <a:rPr lang="en-US" sz="2900" dirty="0">
                <a:solidFill>
                  <a:schemeClr val="accent1"/>
                </a:solidFill>
              </a:rPr>
              <a:t>Packet Too Big, and Parameter Problems.</a:t>
            </a:r>
          </a:p>
          <a:p>
            <a:pPr fontAlgn="base"/>
            <a:r>
              <a:rPr lang="en-US" sz="2900" b="1" dirty="0" smtClean="0">
                <a:solidFill>
                  <a:schemeClr val="accent2"/>
                </a:solidFill>
              </a:rPr>
              <a:t>Information </a:t>
            </a:r>
            <a:r>
              <a:rPr lang="en-US" sz="2900" b="1" dirty="0">
                <a:solidFill>
                  <a:schemeClr val="accent2"/>
                </a:solidFill>
              </a:rPr>
              <a:t>Messages</a:t>
            </a:r>
            <a:r>
              <a:rPr lang="en-US" sz="2900" dirty="0">
                <a:solidFill>
                  <a:schemeClr val="accent1"/>
                </a:solidFill>
              </a:rPr>
              <a:t> – The Internet Control Message Protocol Version 6 (ICMPv6) information messages are subdivided into three groups: diagnostic </a:t>
            </a:r>
            <a:r>
              <a:rPr lang="en-US" sz="2900" dirty="0" err="1" smtClean="0">
                <a:solidFill>
                  <a:schemeClr val="accent1"/>
                </a:solidFill>
              </a:rPr>
              <a:t>messages,Neighbor</a:t>
            </a:r>
            <a:r>
              <a:rPr lang="en-US" sz="2900" dirty="0" smtClean="0">
                <a:solidFill>
                  <a:schemeClr val="accent1"/>
                </a:solidFill>
              </a:rPr>
              <a:t> </a:t>
            </a:r>
            <a:r>
              <a:rPr lang="en-US" sz="2900" dirty="0">
                <a:solidFill>
                  <a:schemeClr val="accent1"/>
                </a:solidFill>
              </a:rPr>
              <a:t>Discovery messages, and messages for the management of multicast groups</a:t>
            </a:r>
          </a:p>
          <a:p>
            <a:endParaRPr lang="en-US" dirty="0" smtClean="0">
              <a:solidFill>
                <a:schemeClr val="accent1"/>
              </a:solidFill>
            </a:endParaRPr>
          </a:p>
          <a:p>
            <a:endParaRPr lang="en-US" dirty="0"/>
          </a:p>
        </p:txBody>
      </p:sp>
    </p:spTree>
    <p:extLst>
      <p:ext uri="{BB962C8B-B14F-4D97-AF65-F5344CB8AC3E}">
        <p14:creationId xmlns:p14="http://schemas.microsoft.com/office/powerpoint/2010/main" xmlns="" val="39659902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ICMPv6</a:t>
            </a:r>
            <a:endParaRPr lang="en-US" dirty="0">
              <a:solidFill>
                <a:schemeClr val="accent2"/>
              </a:solidFill>
            </a:endParaRPr>
          </a:p>
        </p:txBody>
      </p:sp>
      <p:sp>
        <p:nvSpPr>
          <p:cNvPr id="3" name="Content Placeholder 2"/>
          <p:cNvSpPr>
            <a:spLocks noGrp="1"/>
          </p:cNvSpPr>
          <p:nvPr>
            <p:ph idx="1"/>
          </p:nvPr>
        </p:nvSpPr>
        <p:spPr/>
        <p:txBody>
          <a:bodyPr>
            <a:normAutofit/>
          </a:bodyPr>
          <a:lstStyle/>
          <a:p>
            <a:r>
              <a:rPr lang="en-US" sz="2000" dirty="0">
                <a:solidFill>
                  <a:schemeClr val="accent1"/>
                </a:solidFill>
              </a:rPr>
              <a:t>ICMPv6 packets have the format shown in the figure. </a:t>
            </a:r>
            <a:endParaRPr lang="en-US" sz="2000" dirty="0" smtClean="0">
              <a:solidFill>
                <a:schemeClr val="accent1"/>
              </a:solidFill>
            </a:endParaRPr>
          </a:p>
          <a:p>
            <a:r>
              <a:rPr lang="en-US" sz="2000" dirty="0" smtClean="0">
                <a:solidFill>
                  <a:schemeClr val="accent1"/>
                </a:solidFill>
              </a:rPr>
              <a:t>The </a:t>
            </a:r>
            <a:r>
              <a:rPr lang="en-US" sz="2000" dirty="0">
                <a:solidFill>
                  <a:schemeClr val="accent1"/>
                </a:solidFill>
              </a:rPr>
              <a:t>8-bit Type field indicates the type of the message. If the high-order bit has value zero (values in the range from 0 to 127), it indicates an error message; if the high-order bit has value 1 (values in the range from 128 to 255), </a:t>
            </a:r>
            <a:r>
              <a:rPr lang="en-US" sz="2000" dirty="0" smtClean="0">
                <a:solidFill>
                  <a:schemeClr val="accent1"/>
                </a:solidFill>
              </a:rPr>
              <a:t>it indicates </a:t>
            </a:r>
            <a:r>
              <a:rPr lang="en-US" sz="2000" dirty="0">
                <a:solidFill>
                  <a:schemeClr val="accent1"/>
                </a:solidFill>
              </a:rPr>
              <a:t>an information message. </a:t>
            </a:r>
            <a:endParaRPr lang="en-US" sz="2000" dirty="0" smtClean="0">
              <a:solidFill>
                <a:schemeClr val="accent1"/>
              </a:solidFill>
            </a:endParaRPr>
          </a:p>
          <a:p>
            <a:r>
              <a:rPr lang="en-US" sz="2000" dirty="0" smtClean="0">
                <a:solidFill>
                  <a:schemeClr val="accent1"/>
                </a:solidFill>
              </a:rPr>
              <a:t>The </a:t>
            </a:r>
            <a:r>
              <a:rPr lang="en-US" sz="2000" dirty="0">
                <a:solidFill>
                  <a:schemeClr val="accent1"/>
                </a:solidFill>
              </a:rPr>
              <a:t>8-bitCodefield content depends on the message type.</a:t>
            </a:r>
          </a:p>
          <a:p>
            <a:r>
              <a:rPr lang="en-US" sz="2000" dirty="0">
                <a:solidFill>
                  <a:schemeClr val="accent1"/>
                </a:solidFill>
              </a:rPr>
              <a:t>The Checksum field helps in the detection of errors in the ICMP message and in part of the IPv6 message.</a:t>
            </a:r>
          </a:p>
          <a:p>
            <a:endParaRPr lang="en-US" sz="2000" dirty="0">
              <a:solidFill>
                <a:schemeClr val="accent1"/>
              </a:solidFill>
            </a:endParaRPr>
          </a:p>
        </p:txBody>
      </p:sp>
      <p:pic>
        <p:nvPicPr>
          <p:cNvPr id="7" name="Picture 6"/>
          <p:cNvPicPr>
            <a:picLocks noChangeAspect="1"/>
          </p:cNvPicPr>
          <p:nvPr/>
        </p:nvPicPr>
        <p:blipFill>
          <a:blip r:embed="rId2" cstate="print"/>
          <a:stretch>
            <a:fillRect/>
          </a:stretch>
        </p:blipFill>
        <p:spPr>
          <a:xfrm>
            <a:off x="1991360" y="4145280"/>
            <a:ext cx="6604000" cy="2245360"/>
          </a:xfrm>
          <a:prstGeom prst="rect">
            <a:avLst/>
          </a:prstGeom>
        </p:spPr>
      </p:pic>
    </p:spTree>
    <p:extLst>
      <p:ext uri="{BB962C8B-B14F-4D97-AF65-F5344CB8AC3E}">
        <p14:creationId xmlns:p14="http://schemas.microsoft.com/office/powerpoint/2010/main" xmlns="" val="33428206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ICMPv6 Message</a:t>
            </a:r>
            <a:endParaRPr lang="en-US" dirty="0">
              <a:solidFill>
                <a:schemeClr val="accent2"/>
              </a:solidFill>
            </a:endParaRPr>
          </a:p>
        </p:txBody>
      </p:sp>
      <p:pic>
        <p:nvPicPr>
          <p:cNvPr id="8194" name="Picture 2" descr="ICMPV6 MESSAGE TYPESà¤à¥ à¤²à¤¾à¤à¤¿ à¤¤à¤¸à¥à¤¬à¤¿à¤° à¤ªà¤°à¤¿à¤£à¤¾à¤®"/>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6640" y="1838960"/>
            <a:ext cx="8209279" cy="4368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88168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IPv4 addressing</a:t>
            </a:r>
            <a:endParaRPr lang="en-US" dirty="0">
              <a:solidFill>
                <a:schemeClr val="accent2"/>
              </a:solidFill>
            </a:endParaRPr>
          </a:p>
        </p:txBody>
      </p:sp>
      <p:sp>
        <p:nvSpPr>
          <p:cNvPr id="3" name="Content Placeholder 2"/>
          <p:cNvSpPr>
            <a:spLocks noGrp="1"/>
          </p:cNvSpPr>
          <p:nvPr>
            <p:ph idx="1"/>
          </p:nvPr>
        </p:nvSpPr>
        <p:spPr/>
        <p:txBody>
          <a:bodyPr>
            <a:normAutofit fontScale="92500" lnSpcReduction="10000"/>
          </a:bodyPr>
          <a:lstStyle/>
          <a:p>
            <a:r>
              <a:rPr lang="en-US" sz="2000" i="1" dirty="0" smtClean="0">
                <a:solidFill>
                  <a:schemeClr val="accent1"/>
                </a:solidFill>
                <a:effectLst>
                  <a:outerShdw blurRad="38100" dist="38100" dir="2700000" algn="tl">
                    <a:srgbClr val="C0C0C0"/>
                  </a:outerShdw>
                </a:effectLst>
                <a:latin typeface="Times New Roman" pitchFamily="18" charset="0"/>
              </a:rPr>
              <a:t>An IPv4 address is a 32-bit address that uniquely and universally defines the connection of a device (for example, a computer or a router) to the Internet</a:t>
            </a:r>
          </a:p>
          <a:p>
            <a:r>
              <a:rPr lang="en-US" sz="2000" dirty="0" smtClean="0">
                <a:solidFill>
                  <a:schemeClr val="accent1"/>
                </a:solidFill>
              </a:rPr>
              <a:t>The IPv4 addresses are unique  and universal.</a:t>
            </a:r>
          </a:p>
          <a:p>
            <a:r>
              <a:rPr lang="en-US" sz="2000" dirty="0" smtClean="0">
                <a:solidFill>
                  <a:schemeClr val="accent1"/>
                </a:solidFill>
              </a:rPr>
              <a:t>The address space of IPv4 is 2</a:t>
            </a:r>
            <a:r>
              <a:rPr lang="en-US" sz="2000" baseline="30000" dirty="0" smtClean="0">
                <a:solidFill>
                  <a:schemeClr val="accent1"/>
                </a:solidFill>
              </a:rPr>
              <a:t>32</a:t>
            </a:r>
            <a:r>
              <a:rPr lang="en-US" sz="2000" dirty="0" smtClean="0">
                <a:solidFill>
                  <a:schemeClr val="accent1"/>
                </a:solidFill>
              </a:rPr>
              <a:t>  or  </a:t>
            </a:r>
            <a:r>
              <a:rPr lang="en-US" sz="2000" dirty="0" smtClean="0">
                <a:solidFill>
                  <a:schemeClr val="accent2"/>
                </a:solidFill>
              </a:rPr>
              <a:t>4,294,967,296</a:t>
            </a:r>
          </a:p>
          <a:p>
            <a:r>
              <a:rPr lang="en-US" altLang="he-IL" sz="2000" dirty="0" smtClean="0">
                <a:solidFill>
                  <a:schemeClr val="accent2"/>
                </a:solidFill>
              </a:rPr>
              <a:t>IP address</a:t>
            </a:r>
            <a:r>
              <a:rPr lang="en-US" altLang="he-IL" sz="2000" dirty="0" smtClean="0">
                <a:solidFill>
                  <a:schemeClr val="accent1"/>
                </a:solidFill>
              </a:rPr>
              <a:t>: 32-bit identifier for host, router </a:t>
            </a:r>
            <a:r>
              <a:rPr lang="en-US" altLang="he-IL" sz="2000" i="1" dirty="0" smtClean="0">
                <a:solidFill>
                  <a:schemeClr val="accent1"/>
                </a:solidFill>
              </a:rPr>
              <a:t>interface</a:t>
            </a:r>
            <a:r>
              <a:rPr lang="en-US" altLang="he-IL" sz="2000" dirty="0" smtClean="0">
                <a:solidFill>
                  <a:schemeClr val="accent1"/>
                </a:solidFill>
              </a:rPr>
              <a:t> </a:t>
            </a:r>
          </a:p>
          <a:p>
            <a:r>
              <a:rPr lang="en-US" altLang="he-IL" sz="2000" i="1" dirty="0" smtClean="0">
                <a:solidFill>
                  <a:schemeClr val="accent2"/>
                </a:solidFill>
              </a:rPr>
              <a:t>interface</a:t>
            </a:r>
            <a:r>
              <a:rPr lang="en-US" altLang="he-IL" sz="2000" i="1" dirty="0" smtClean="0">
                <a:solidFill>
                  <a:schemeClr val="accent1"/>
                </a:solidFill>
              </a:rPr>
              <a:t>:</a:t>
            </a:r>
            <a:r>
              <a:rPr lang="en-US" altLang="he-IL" sz="2000" dirty="0" smtClean="0">
                <a:solidFill>
                  <a:schemeClr val="accent1"/>
                </a:solidFill>
              </a:rPr>
              <a:t> connection between host, router and physical link</a:t>
            </a:r>
          </a:p>
          <a:p>
            <a:pPr lvl="1"/>
            <a:r>
              <a:rPr lang="en-US" altLang="he-IL" sz="2000" dirty="0" smtClean="0">
                <a:solidFill>
                  <a:schemeClr val="accent1"/>
                </a:solidFill>
              </a:rPr>
              <a:t>router’s typically have multiple interfaces</a:t>
            </a:r>
          </a:p>
          <a:p>
            <a:pPr lvl="1"/>
            <a:r>
              <a:rPr lang="en-US" altLang="he-IL" sz="2000" dirty="0" smtClean="0">
                <a:solidFill>
                  <a:schemeClr val="accent1"/>
                </a:solidFill>
              </a:rPr>
              <a:t>host may have multiple interfaces</a:t>
            </a:r>
          </a:p>
          <a:p>
            <a:pPr lvl="1"/>
            <a:r>
              <a:rPr lang="en-US" altLang="he-IL" sz="2000" dirty="0" smtClean="0">
                <a:solidFill>
                  <a:schemeClr val="accent1"/>
                </a:solidFill>
              </a:rPr>
              <a:t>IP addresses associated with interface, not host, or router.</a:t>
            </a:r>
          </a:p>
          <a:p>
            <a:pPr algn="just"/>
            <a:r>
              <a:rPr lang="en-US" sz="2600" dirty="0">
                <a:solidFill>
                  <a:schemeClr val="accent1"/>
                </a:solidFill>
              </a:rPr>
              <a:t>T</a:t>
            </a:r>
            <a:r>
              <a:rPr lang="en-US" sz="2600" dirty="0" smtClean="0">
                <a:solidFill>
                  <a:schemeClr val="accent1"/>
                </a:solidFill>
              </a:rPr>
              <a:t>he</a:t>
            </a:r>
            <a:r>
              <a:rPr lang="en-US" sz="2600" dirty="0">
                <a:solidFill>
                  <a:schemeClr val="accent1"/>
                </a:solidFill>
              </a:rPr>
              <a:t> </a:t>
            </a:r>
            <a:r>
              <a:rPr lang="en-US" sz="2600" b="1" dirty="0">
                <a:solidFill>
                  <a:schemeClr val="accent1"/>
                </a:solidFill>
              </a:rPr>
              <a:t>IP address</a:t>
            </a:r>
            <a:r>
              <a:rPr lang="en-US" sz="2600" dirty="0">
                <a:solidFill>
                  <a:schemeClr val="accent1"/>
                </a:solidFill>
              </a:rPr>
              <a:t> space is managed globally by the </a:t>
            </a:r>
            <a:r>
              <a:rPr lang="en-US" sz="2600" dirty="0" smtClean="0">
                <a:solidFill>
                  <a:schemeClr val="accent1"/>
                </a:solidFill>
              </a:rPr>
              <a:t>Internet </a:t>
            </a:r>
            <a:r>
              <a:rPr lang="en-US" sz="2600" b="1" dirty="0" smtClean="0">
                <a:solidFill>
                  <a:schemeClr val="accent1"/>
                </a:solidFill>
              </a:rPr>
              <a:t>Assigned</a:t>
            </a:r>
            <a:r>
              <a:rPr lang="en-US" sz="2600" dirty="0">
                <a:solidFill>
                  <a:schemeClr val="accent1"/>
                </a:solidFill>
              </a:rPr>
              <a:t> Numbers Authority (IANA), and by five regional Internet registries (RIRs) responsible in their designated territories for </a:t>
            </a:r>
            <a:r>
              <a:rPr lang="en-US" sz="2600" b="1" dirty="0">
                <a:solidFill>
                  <a:schemeClr val="accent1"/>
                </a:solidFill>
              </a:rPr>
              <a:t>assignment</a:t>
            </a:r>
            <a:r>
              <a:rPr lang="en-US" sz="2600" dirty="0">
                <a:solidFill>
                  <a:schemeClr val="accent1"/>
                </a:solidFill>
              </a:rPr>
              <a:t> to end users and local Internet registries, such as Internet service providers</a:t>
            </a:r>
            <a:endParaRPr lang="en-US" altLang="he-IL" sz="2600" dirty="0" smtClean="0">
              <a:solidFill>
                <a:schemeClr val="accent1"/>
              </a:solidFill>
            </a:endParaRPr>
          </a:p>
        </p:txBody>
      </p:sp>
    </p:spTree>
    <p:extLst>
      <p:ext uri="{BB962C8B-B14F-4D97-AF65-F5344CB8AC3E}">
        <p14:creationId xmlns:p14="http://schemas.microsoft.com/office/powerpoint/2010/main" xmlns="" val="405427760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Routing</a:t>
            </a:r>
            <a:endParaRPr lang="en-US" dirty="0">
              <a:solidFill>
                <a:schemeClr val="accent2"/>
              </a:solidFill>
            </a:endParaRPr>
          </a:p>
        </p:txBody>
      </p:sp>
      <p:sp>
        <p:nvSpPr>
          <p:cNvPr id="3" name="Content Placeholder 2"/>
          <p:cNvSpPr>
            <a:spLocks noGrp="1"/>
          </p:cNvSpPr>
          <p:nvPr>
            <p:ph idx="1"/>
          </p:nvPr>
        </p:nvSpPr>
        <p:spPr>
          <a:xfrm>
            <a:off x="838200" y="1567543"/>
            <a:ext cx="10515600" cy="4609420"/>
          </a:xfrm>
        </p:spPr>
        <p:txBody>
          <a:bodyPr>
            <a:normAutofit/>
          </a:bodyPr>
          <a:lstStyle/>
          <a:p>
            <a:r>
              <a:rPr lang="en-US" dirty="0">
                <a:solidFill>
                  <a:schemeClr val="accent1"/>
                </a:solidFill>
              </a:rPr>
              <a:t>Routing is the process of forwarding packets from one network to the destination address in another network</a:t>
            </a:r>
            <a:r>
              <a:rPr lang="en-US" dirty="0" smtClean="0">
                <a:solidFill>
                  <a:schemeClr val="accent1"/>
                </a:solidFill>
              </a:rPr>
              <a:t>.</a:t>
            </a:r>
          </a:p>
          <a:p>
            <a:r>
              <a:rPr lang="en-US" b="1" dirty="0">
                <a:solidFill>
                  <a:schemeClr val="accent1"/>
                </a:solidFill>
              </a:rPr>
              <a:t>Routing</a:t>
            </a:r>
            <a:r>
              <a:rPr lang="en-US" dirty="0">
                <a:solidFill>
                  <a:schemeClr val="accent1"/>
                </a:solidFill>
              </a:rPr>
              <a:t> is the process of selecting a path for traffic in a network or between or across multiple networks</a:t>
            </a:r>
            <a:r>
              <a:rPr lang="en-US" dirty="0" smtClean="0">
                <a:solidFill>
                  <a:schemeClr val="accent1"/>
                </a:solidFill>
              </a:rPr>
              <a:t> </a:t>
            </a:r>
          </a:p>
          <a:p>
            <a:r>
              <a:rPr lang="en-US" dirty="0" smtClean="0">
                <a:solidFill>
                  <a:schemeClr val="accent1"/>
                </a:solidFill>
              </a:rPr>
              <a:t>Router</a:t>
            </a:r>
            <a:r>
              <a:rPr lang="en-US" dirty="0">
                <a:solidFill>
                  <a:schemeClr val="accent1"/>
                </a:solidFill>
              </a:rPr>
              <a:t>, a packet forwarding device between two networks, is designed to transmit packets based on the various routes stored in routing tables. Each route is known as a routing entry</a:t>
            </a:r>
            <a:r>
              <a:rPr lang="en-US" dirty="0" smtClean="0">
                <a:solidFill>
                  <a:schemeClr val="accent1"/>
                </a:solidFill>
              </a:rPr>
              <a:t>.</a:t>
            </a:r>
          </a:p>
          <a:p>
            <a:r>
              <a:rPr lang="en-US" dirty="0">
                <a:solidFill>
                  <a:schemeClr val="accent1"/>
                </a:solidFill>
              </a:rPr>
              <a:t>The routing process usually directs forwarding on the basis of routing tables, which maintain a record of the routes to various network </a:t>
            </a:r>
            <a:r>
              <a:rPr lang="en-US" dirty="0" smtClean="0">
                <a:solidFill>
                  <a:schemeClr val="accent1"/>
                </a:solidFill>
              </a:rPr>
              <a:t>destinations.</a:t>
            </a:r>
          </a:p>
        </p:txBody>
      </p:sp>
    </p:spTree>
    <p:extLst>
      <p:ext uri="{BB962C8B-B14F-4D97-AF65-F5344CB8AC3E}">
        <p14:creationId xmlns:p14="http://schemas.microsoft.com/office/powerpoint/2010/main" xmlns="" val="36389173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Routing Protocols</a:t>
            </a:r>
            <a:endParaRPr lang="en-US" dirty="0">
              <a:solidFill>
                <a:schemeClr val="accent2"/>
              </a:solidFill>
            </a:endParaRPr>
          </a:p>
        </p:txBody>
      </p:sp>
      <p:sp>
        <p:nvSpPr>
          <p:cNvPr id="3" name="Content Placeholder 2"/>
          <p:cNvSpPr>
            <a:spLocks noGrp="1"/>
          </p:cNvSpPr>
          <p:nvPr>
            <p:ph idx="1"/>
          </p:nvPr>
        </p:nvSpPr>
        <p:spPr/>
        <p:txBody>
          <a:bodyPr>
            <a:normAutofit lnSpcReduction="10000"/>
          </a:bodyPr>
          <a:lstStyle/>
          <a:p>
            <a:r>
              <a:rPr lang="en-US" dirty="0">
                <a:solidFill>
                  <a:schemeClr val="accent1"/>
                </a:solidFill>
              </a:rPr>
              <a:t>A </a:t>
            </a:r>
            <a:r>
              <a:rPr lang="en-US" b="1" dirty="0">
                <a:solidFill>
                  <a:schemeClr val="accent1"/>
                </a:solidFill>
              </a:rPr>
              <a:t>routing protocol</a:t>
            </a:r>
            <a:r>
              <a:rPr lang="en-US" dirty="0">
                <a:solidFill>
                  <a:schemeClr val="accent1"/>
                </a:solidFill>
              </a:rPr>
              <a:t> specifies how routers communicate with each other, distributing information that enables them to select routes between any two nodes on a computer network.</a:t>
            </a:r>
          </a:p>
          <a:p>
            <a:pPr marL="0" indent="0">
              <a:buNone/>
            </a:pPr>
            <a:r>
              <a:rPr lang="en-US" dirty="0" smtClean="0">
                <a:solidFill>
                  <a:schemeClr val="accent1"/>
                </a:solidFill>
              </a:rPr>
              <a:t> Every </a:t>
            </a:r>
            <a:r>
              <a:rPr lang="en-US" dirty="0">
                <a:solidFill>
                  <a:schemeClr val="accent1"/>
                </a:solidFill>
              </a:rPr>
              <a:t>network routing protocol performs three basic functions:</a:t>
            </a:r>
          </a:p>
          <a:p>
            <a:r>
              <a:rPr lang="en-US" i="1" dirty="0">
                <a:solidFill>
                  <a:schemeClr val="accent2"/>
                </a:solidFill>
              </a:rPr>
              <a:t>discovery</a:t>
            </a:r>
            <a:r>
              <a:rPr lang="en-US" dirty="0">
                <a:solidFill>
                  <a:schemeClr val="accent1"/>
                </a:solidFill>
              </a:rPr>
              <a:t> – identify other routers on the network</a:t>
            </a:r>
          </a:p>
          <a:p>
            <a:r>
              <a:rPr lang="en-US" i="1" dirty="0">
                <a:solidFill>
                  <a:schemeClr val="accent2"/>
                </a:solidFill>
              </a:rPr>
              <a:t>route management</a:t>
            </a:r>
            <a:r>
              <a:rPr lang="en-US" dirty="0">
                <a:solidFill>
                  <a:schemeClr val="accent1"/>
                </a:solidFill>
              </a:rPr>
              <a:t> – keep track of all the possible destinations (for network messages) along with some data describing the pathway of each</a:t>
            </a:r>
          </a:p>
          <a:p>
            <a:r>
              <a:rPr lang="en-US" i="1" dirty="0">
                <a:solidFill>
                  <a:schemeClr val="accent2"/>
                </a:solidFill>
              </a:rPr>
              <a:t>path determination</a:t>
            </a:r>
            <a:r>
              <a:rPr lang="en-US" dirty="0">
                <a:solidFill>
                  <a:schemeClr val="accent1"/>
                </a:solidFill>
              </a:rPr>
              <a:t> – make dynamic decisions for where to send each network message</a:t>
            </a:r>
          </a:p>
        </p:txBody>
      </p:sp>
    </p:spTree>
    <p:extLst>
      <p:ext uri="{BB962C8B-B14F-4D97-AF65-F5344CB8AC3E}">
        <p14:creationId xmlns:p14="http://schemas.microsoft.com/office/powerpoint/2010/main" xmlns="" val="6244119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Routing Algorithm</a:t>
            </a:r>
            <a:endParaRPr lang="en-US" dirty="0">
              <a:solidFill>
                <a:schemeClr val="accent2"/>
              </a:solidFill>
            </a:endParaRPr>
          </a:p>
        </p:txBody>
      </p:sp>
      <p:sp>
        <p:nvSpPr>
          <p:cNvPr id="3" name="Content Placeholder 2"/>
          <p:cNvSpPr>
            <a:spLocks noGrp="1"/>
          </p:cNvSpPr>
          <p:nvPr>
            <p:ph idx="1"/>
          </p:nvPr>
        </p:nvSpPr>
        <p:spPr/>
        <p:txBody>
          <a:bodyPr/>
          <a:lstStyle/>
          <a:p>
            <a:r>
              <a:rPr lang="en-US" b="1" dirty="0">
                <a:solidFill>
                  <a:schemeClr val="accent1"/>
                </a:solidFill>
              </a:rPr>
              <a:t>Routing </a:t>
            </a:r>
            <a:r>
              <a:rPr lang="en-US" dirty="0">
                <a:solidFill>
                  <a:schemeClr val="accent1"/>
                </a:solidFill>
              </a:rPr>
              <a:t>is process of establishing the routes that data packets must follow to reach the destination. In this process, a routing table </a:t>
            </a:r>
            <a:r>
              <a:rPr lang="en-US" dirty="0" err="1">
                <a:solidFill>
                  <a:schemeClr val="accent1"/>
                </a:solidFill>
              </a:rPr>
              <a:t>table</a:t>
            </a:r>
            <a:r>
              <a:rPr lang="en-US" dirty="0">
                <a:solidFill>
                  <a:schemeClr val="accent1"/>
                </a:solidFill>
              </a:rPr>
              <a:t> is created which contains information regarding routes which data packets follow. </a:t>
            </a:r>
            <a:endParaRPr lang="en-US" dirty="0" smtClean="0">
              <a:solidFill>
                <a:schemeClr val="accent1"/>
              </a:solidFill>
            </a:endParaRPr>
          </a:p>
          <a:p>
            <a:r>
              <a:rPr lang="en-US" dirty="0">
                <a:solidFill>
                  <a:schemeClr val="accent1"/>
                </a:solidFill>
              </a:rPr>
              <a:t>Routing is the process of transferring the packets from one network to another network and delivering the packets to the hosts.</a:t>
            </a:r>
          </a:p>
          <a:p>
            <a:r>
              <a:rPr lang="en-US" dirty="0" smtClean="0">
                <a:solidFill>
                  <a:schemeClr val="accent1"/>
                </a:solidFill>
              </a:rPr>
              <a:t>Various </a:t>
            </a:r>
            <a:r>
              <a:rPr lang="en-US" dirty="0">
                <a:solidFill>
                  <a:schemeClr val="accent1"/>
                </a:solidFill>
              </a:rPr>
              <a:t>routing algorithm are used for the purpose of deciding which route an incoming data packet needs to be transmitted on to reach destination efficiently.</a:t>
            </a:r>
          </a:p>
        </p:txBody>
      </p:sp>
    </p:spTree>
    <p:extLst>
      <p:ext uri="{BB962C8B-B14F-4D97-AF65-F5344CB8AC3E}">
        <p14:creationId xmlns:p14="http://schemas.microsoft.com/office/powerpoint/2010/main" xmlns="" val="21070442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solidFill>
                  <a:schemeClr val="accent1"/>
                </a:solidFill>
              </a:rPr>
              <a:t>The </a:t>
            </a:r>
            <a:r>
              <a:rPr lang="en-US" dirty="0">
                <a:solidFill>
                  <a:schemeClr val="accent1"/>
                </a:solidFill>
              </a:rPr>
              <a:t>traffic is routed to all the networks in the internetwork by the routers. In the routing process a router must know following things:</a:t>
            </a:r>
          </a:p>
          <a:p>
            <a:r>
              <a:rPr lang="en-US" dirty="0">
                <a:solidFill>
                  <a:schemeClr val="accent1"/>
                </a:solidFill>
              </a:rPr>
              <a:t>Destination device address.</a:t>
            </a:r>
          </a:p>
          <a:p>
            <a:r>
              <a:rPr lang="en-US" dirty="0">
                <a:solidFill>
                  <a:schemeClr val="accent1"/>
                </a:solidFill>
              </a:rPr>
              <a:t>Neighbor routers for learning about remote networks.</a:t>
            </a:r>
          </a:p>
          <a:p>
            <a:r>
              <a:rPr lang="en-US" dirty="0">
                <a:solidFill>
                  <a:schemeClr val="accent1"/>
                </a:solidFill>
              </a:rPr>
              <a:t>Possible routes to all remote networks.</a:t>
            </a:r>
          </a:p>
          <a:p>
            <a:r>
              <a:rPr lang="en-US" dirty="0">
                <a:solidFill>
                  <a:schemeClr val="accent1"/>
                </a:solidFill>
              </a:rPr>
              <a:t>The best route with the shortest path to each remote network.</a:t>
            </a:r>
          </a:p>
          <a:p>
            <a:r>
              <a:rPr lang="en-US" dirty="0">
                <a:solidFill>
                  <a:schemeClr val="accent1"/>
                </a:solidFill>
              </a:rPr>
              <a:t>How the routing information can be verified and maintained</a:t>
            </a:r>
          </a:p>
        </p:txBody>
      </p:sp>
    </p:spTree>
    <p:extLst>
      <p:ext uri="{BB962C8B-B14F-4D97-AF65-F5344CB8AC3E}">
        <p14:creationId xmlns:p14="http://schemas.microsoft.com/office/powerpoint/2010/main" xmlns="" val="21920027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Types of </a:t>
            </a:r>
            <a:r>
              <a:rPr lang="en-US" dirty="0" err="1" smtClean="0">
                <a:solidFill>
                  <a:schemeClr val="accent2"/>
                </a:solidFill>
              </a:rPr>
              <a:t>Routing:Static</a:t>
            </a:r>
            <a:r>
              <a:rPr lang="en-US" dirty="0" smtClean="0">
                <a:solidFill>
                  <a:schemeClr val="accent2"/>
                </a:solidFill>
              </a:rPr>
              <a:t> and Dynamic</a:t>
            </a:r>
            <a:endParaRPr lang="en-US" dirty="0">
              <a:solidFill>
                <a:schemeClr val="accent2"/>
              </a:solidFill>
            </a:endParaRPr>
          </a:p>
        </p:txBody>
      </p:sp>
      <p:sp>
        <p:nvSpPr>
          <p:cNvPr id="3" name="Content Placeholder 2"/>
          <p:cNvSpPr>
            <a:spLocks noGrp="1"/>
          </p:cNvSpPr>
          <p:nvPr>
            <p:ph idx="1"/>
          </p:nvPr>
        </p:nvSpPr>
        <p:spPr/>
        <p:txBody>
          <a:bodyPr>
            <a:normAutofit fontScale="85000" lnSpcReduction="20000"/>
          </a:bodyPr>
          <a:lstStyle/>
          <a:p>
            <a:pPr fontAlgn="base"/>
            <a:r>
              <a:rPr lang="en-US" dirty="0">
                <a:solidFill>
                  <a:schemeClr val="accent1"/>
                </a:solidFill>
              </a:rPr>
              <a:t>Static routing is a process in which we have to manually add routes in routing table</a:t>
            </a:r>
            <a:r>
              <a:rPr lang="en-US" dirty="0" smtClean="0">
                <a:solidFill>
                  <a:schemeClr val="accent1"/>
                </a:solidFill>
              </a:rPr>
              <a:t>.</a:t>
            </a:r>
          </a:p>
          <a:p>
            <a:pPr fontAlgn="base"/>
            <a:r>
              <a:rPr lang="en-US" b="1" dirty="0">
                <a:solidFill>
                  <a:schemeClr val="accent1"/>
                </a:solidFill>
              </a:rPr>
              <a:t>Static routing</a:t>
            </a:r>
            <a:r>
              <a:rPr lang="en-US" dirty="0">
                <a:solidFill>
                  <a:schemeClr val="accent1"/>
                </a:solidFill>
              </a:rPr>
              <a:t> does not involve any change in routing table unless the network administrator changes or modify them manually. </a:t>
            </a:r>
            <a:endParaRPr lang="en-US" dirty="0" smtClean="0">
              <a:solidFill>
                <a:schemeClr val="accent1"/>
              </a:solidFill>
            </a:endParaRPr>
          </a:p>
          <a:p>
            <a:pPr fontAlgn="base"/>
            <a:r>
              <a:rPr lang="en-US" dirty="0" smtClean="0">
                <a:solidFill>
                  <a:schemeClr val="accent1"/>
                </a:solidFill>
              </a:rPr>
              <a:t>Static </a:t>
            </a:r>
            <a:r>
              <a:rPr lang="en-US" dirty="0">
                <a:solidFill>
                  <a:schemeClr val="accent1"/>
                </a:solidFill>
              </a:rPr>
              <a:t>routing algorithms function well where the network traffic is predictable. </a:t>
            </a:r>
            <a:endParaRPr lang="en-US" dirty="0" smtClean="0">
              <a:solidFill>
                <a:schemeClr val="accent1"/>
              </a:solidFill>
            </a:endParaRPr>
          </a:p>
          <a:p>
            <a:pPr fontAlgn="base"/>
            <a:r>
              <a:rPr lang="en-US" dirty="0" smtClean="0">
                <a:solidFill>
                  <a:schemeClr val="accent1"/>
                </a:solidFill>
              </a:rPr>
              <a:t>This </a:t>
            </a:r>
            <a:r>
              <a:rPr lang="en-US" dirty="0">
                <a:solidFill>
                  <a:schemeClr val="accent1"/>
                </a:solidFill>
              </a:rPr>
              <a:t>is simple to design and easy to implement. There is no requirement of complex routing protocols.</a:t>
            </a:r>
            <a:br>
              <a:rPr lang="en-US" dirty="0">
                <a:solidFill>
                  <a:schemeClr val="accent1"/>
                </a:solidFill>
              </a:rPr>
            </a:br>
            <a:r>
              <a:rPr lang="en-US" b="1" dirty="0">
                <a:solidFill>
                  <a:schemeClr val="accent2"/>
                </a:solidFill>
              </a:rPr>
              <a:t>Advantages –</a:t>
            </a:r>
            <a:endParaRPr lang="en-US" dirty="0">
              <a:solidFill>
                <a:schemeClr val="accent2"/>
              </a:solidFill>
            </a:endParaRPr>
          </a:p>
          <a:p>
            <a:pPr fontAlgn="base"/>
            <a:r>
              <a:rPr lang="en-US" dirty="0">
                <a:solidFill>
                  <a:schemeClr val="accent1"/>
                </a:solidFill>
              </a:rPr>
              <a:t>No routing overhead for router CPU which means a cheaper router can be used to do routing.</a:t>
            </a:r>
          </a:p>
          <a:p>
            <a:pPr fontAlgn="base"/>
            <a:r>
              <a:rPr lang="en-US" dirty="0">
                <a:solidFill>
                  <a:schemeClr val="accent1"/>
                </a:solidFill>
              </a:rPr>
              <a:t>It adds security because only administrator can allow routing to particular networks only.</a:t>
            </a:r>
          </a:p>
          <a:p>
            <a:pPr fontAlgn="base"/>
            <a:r>
              <a:rPr lang="en-US" dirty="0">
                <a:solidFill>
                  <a:schemeClr val="accent1"/>
                </a:solidFill>
              </a:rPr>
              <a:t>No bandwidth usage between routers</a:t>
            </a:r>
            <a:r>
              <a:rPr lang="en-US" dirty="0"/>
              <a:t>.</a:t>
            </a:r>
          </a:p>
        </p:txBody>
      </p:sp>
    </p:spTree>
    <p:extLst>
      <p:ext uri="{BB962C8B-B14F-4D97-AF65-F5344CB8AC3E}">
        <p14:creationId xmlns:p14="http://schemas.microsoft.com/office/powerpoint/2010/main" xmlns="" val="7079285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fontAlgn="base">
              <a:buNone/>
            </a:pPr>
            <a:r>
              <a:rPr lang="en-US" b="1" dirty="0">
                <a:solidFill>
                  <a:schemeClr val="accent2"/>
                </a:solidFill>
              </a:rPr>
              <a:t>Disadvantage</a:t>
            </a:r>
            <a:r>
              <a:rPr lang="en-US" b="1" dirty="0">
                <a:solidFill>
                  <a:schemeClr val="accent1"/>
                </a:solidFill>
              </a:rPr>
              <a:t> –</a:t>
            </a:r>
            <a:endParaRPr lang="en-US" dirty="0">
              <a:solidFill>
                <a:schemeClr val="accent1"/>
              </a:solidFill>
            </a:endParaRPr>
          </a:p>
          <a:p>
            <a:pPr fontAlgn="base"/>
            <a:r>
              <a:rPr lang="en-US" dirty="0">
                <a:solidFill>
                  <a:schemeClr val="accent1"/>
                </a:solidFill>
              </a:rPr>
              <a:t>For a large network, it is a hectic task for administrator to manually add each route for the network in the routing table on each router.</a:t>
            </a:r>
          </a:p>
          <a:p>
            <a:pPr fontAlgn="base"/>
            <a:r>
              <a:rPr lang="en-US" dirty="0">
                <a:solidFill>
                  <a:schemeClr val="accent1"/>
                </a:solidFill>
              </a:rPr>
              <a:t>The administrator should have good knowledge of the topology. If a new administrator comes, then he has to manually add each route so he should have very good knowledge of the routes of the topology</a:t>
            </a:r>
          </a:p>
        </p:txBody>
      </p:sp>
    </p:spTree>
    <p:extLst>
      <p:ext uri="{BB962C8B-B14F-4D97-AF65-F5344CB8AC3E}">
        <p14:creationId xmlns:p14="http://schemas.microsoft.com/office/powerpoint/2010/main" xmlns="" val="35732682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Dynamic Routing</a:t>
            </a:r>
            <a:endParaRPr lang="en-US" dirty="0">
              <a:solidFill>
                <a:schemeClr val="accent2"/>
              </a:solidFill>
            </a:endParaRPr>
          </a:p>
        </p:txBody>
      </p:sp>
      <p:sp>
        <p:nvSpPr>
          <p:cNvPr id="3" name="Content Placeholder 2"/>
          <p:cNvSpPr>
            <a:spLocks noGrp="1"/>
          </p:cNvSpPr>
          <p:nvPr>
            <p:ph idx="1"/>
          </p:nvPr>
        </p:nvSpPr>
        <p:spPr/>
        <p:txBody>
          <a:bodyPr>
            <a:normAutofit fontScale="92500" lnSpcReduction="20000"/>
          </a:bodyPr>
          <a:lstStyle/>
          <a:p>
            <a:r>
              <a:rPr lang="en-US" dirty="0">
                <a:solidFill>
                  <a:schemeClr val="accent1"/>
                </a:solidFill>
              </a:rPr>
              <a:t>Dynamic routing makes automatic adjustment of the routes according to the current state of the route in the routing table</a:t>
            </a:r>
            <a:r>
              <a:rPr lang="en-US" dirty="0" smtClean="0">
                <a:solidFill>
                  <a:schemeClr val="accent1"/>
                </a:solidFill>
              </a:rPr>
              <a:t>.</a:t>
            </a:r>
          </a:p>
          <a:p>
            <a:r>
              <a:rPr lang="en-US" dirty="0" smtClean="0">
                <a:solidFill>
                  <a:schemeClr val="accent1"/>
                </a:solidFill>
              </a:rPr>
              <a:t> </a:t>
            </a:r>
            <a:r>
              <a:rPr lang="en-US" dirty="0">
                <a:solidFill>
                  <a:schemeClr val="accent1"/>
                </a:solidFill>
              </a:rPr>
              <a:t>Dynamic routing uses protocols to discover network destinations and the routes to reach it</a:t>
            </a:r>
            <a:r>
              <a:rPr lang="en-US" dirty="0" smtClean="0">
                <a:solidFill>
                  <a:schemeClr val="accent1"/>
                </a:solidFill>
              </a:rPr>
              <a:t>.</a:t>
            </a:r>
          </a:p>
          <a:p>
            <a:r>
              <a:rPr lang="en-US" dirty="0">
                <a:solidFill>
                  <a:schemeClr val="accent1"/>
                </a:solidFill>
              </a:rPr>
              <a:t> </a:t>
            </a:r>
            <a:r>
              <a:rPr lang="en-US" dirty="0" smtClean="0">
                <a:solidFill>
                  <a:schemeClr val="accent1"/>
                </a:solidFill>
              </a:rPr>
              <a:t>RIP</a:t>
            </a:r>
            <a:r>
              <a:rPr lang="en-US" dirty="0">
                <a:solidFill>
                  <a:schemeClr val="accent1"/>
                </a:solidFill>
              </a:rPr>
              <a:t> </a:t>
            </a:r>
            <a:r>
              <a:rPr lang="en-US" dirty="0" smtClean="0">
                <a:solidFill>
                  <a:schemeClr val="accent1"/>
                </a:solidFill>
              </a:rPr>
              <a:t>and</a:t>
            </a:r>
            <a:r>
              <a:rPr lang="en-US" dirty="0">
                <a:solidFill>
                  <a:schemeClr val="accent1"/>
                </a:solidFill>
              </a:rPr>
              <a:t> OSPF are the best examples of dynamic routing protocol. Automatic adjustment will be made to reach the network destination if one route goes down</a:t>
            </a:r>
            <a:r>
              <a:rPr lang="en-US" dirty="0" smtClean="0">
                <a:solidFill>
                  <a:schemeClr val="accent1"/>
                </a:solidFill>
              </a:rPr>
              <a:t>.</a:t>
            </a:r>
          </a:p>
          <a:p>
            <a:pPr marL="0" indent="0" fontAlgn="base">
              <a:buNone/>
            </a:pPr>
            <a:r>
              <a:rPr lang="en-US" dirty="0">
                <a:solidFill>
                  <a:schemeClr val="accent1"/>
                </a:solidFill>
              </a:rPr>
              <a:t>A dynamic protocol have following features:</a:t>
            </a:r>
          </a:p>
          <a:p>
            <a:pPr fontAlgn="base"/>
            <a:r>
              <a:rPr lang="en-US" dirty="0">
                <a:solidFill>
                  <a:schemeClr val="accent1"/>
                </a:solidFill>
              </a:rPr>
              <a:t>The routers should have the same dynamic protocol running in order to exchange routes.</a:t>
            </a:r>
          </a:p>
          <a:p>
            <a:pPr fontAlgn="base"/>
            <a:r>
              <a:rPr lang="en-US" dirty="0">
                <a:solidFill>
                  <a:schemeClr val="accent1"/>
                </a:solidFill>
              </a:rPr>
              <a:t>When a router finds a change in the topology then router advertises it to all other routers.</a:t>
            </a:r>
          </a:p>
          <a:p>
            <a:endParaRPr lang="en-US" dirty="0"/>
          </a:p>
        </p:txBody>
      </p:sp>
    </p:spTree>
    <p:extLst>
      <p:ext uri="{BB962C8B-B14F-4D97-AF65-F5344CB8AC3E}">
        <p14:creationId xmlns:p14="http://schemas.microsoft.com/office/powerpoint/2010/main" xmlns="" val="210716449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fontAlgn="base">
              <a:buNone/>
            </a:pPr>
            <a:r>
              <a:rPr lang="en-US" b="1" dirty="0">
                <a:solidFill>
                  <a:schemeClr val="accent2"/>
                </a:solidFill>
              </a:rPr>
              <a:t>Advantages –</a:t>
            </a:r>
            <a:endParaRPr lang="en-US" dirty="0">
              <a:solidFill>
                <a:schemeClr val="accent2"/>
              </a:solidFill>
            </a:endParaRPr>
          </a:p>
          <a:p>
            <a:pPr fontAlgn="base"/>
            <a:r>
              <a:rPr lang="en-US" dirty="0">
                <a:solidFill>
                  <a:schemeClr val="accent1"/>
                </a:solidFill>
              </a:rPr>
              <a:t>Easy to configure.</a:t>
            </a:r>
          </a:p>
          <a:p>
            <a:pPr fontAlgn="base"/>
            <a:r>
              <a:rPr lang="en-US" dirty="0">
                <a:solidFill>
                  <a:schemeClr val="accent1"/>
                </a:solidFill>
              </a:rPr>
              <a:t>More effective at selecting the best route to a destination remote network and also for discovering remote network.</a:t>
            </a:r>
          </a:p>
          <a:p>
            <a:pPr marL="0" indent="0" fontAlgn="base">
              <a:buNone/>
            </a:pPr>
            <a:r>
              <a:rPr lang="en-US" b="1" dirty="0">
                <a:solidFill>
                  <a:schemeClr val="accent2"/>
                </a:solidFill>
              </a:rPr>
              <a:t>Disadvantage –</a:t>
            </a:r>
            <a:endParaRPr lang="en-US" dirty="0">
              <a:solidFill>
                <a:schemeClr val="accent2"/>
              </a:solidFill>
            </a:endParaRPr>
          </a:p>
          <a:p>
            <a:pPr fontAlgn="base"/>
            <a:r>
              <a:rPr lang="en-US" dirty="0">
                <a:solidFill>
                  <a:schemeClr val="accent1"/>
                </a:solidFill>
              </a:rPr>
              <a:t>Consumes more bandwidth for communicating with other neighbors.</a:t>
            </a:r>
          </a:p>
          <a:p>
            <a:pPr fontAlgn="base"/>
            <a:r>
              <a:rPr lang="en-US" dirty="0">
                <a:solidFill>
                  <a:schemeClr val="accent1"/>
                </a:solidFill>
              </a:rPr>
              <a:t>Less secure than static routing.</a:t>
            </a:r>
          </a:p>
        </p:txBody>
      </p:sp>
    </p:spTree>
    <p:extLst>
      <p:ext uri="{BB962C8B-B14F-4D97-AF65-F5344CB8AC3E}">
        <p14:creationId xmlns:p14="http://schemas.microsoft.com/office/powerpoint/2010/main" xmlns="" val="219620660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981498750"/>
              </p:ext>
            </p:extLst>
          </p:nvPr>
        </p:nvGraphicFramePr>
        <p:xfrm>
          <a:off x="1499618" y="1822820"/>
          <a:ext cx="9656061" cy="4963958"/>
        </p:xfrm>
        <a:graphic>
          <a:graphicData uri="http://schemas.openxmlformats.org/drawingml/2006/table">
            <a:tbl>
              <a:tblPr/>
              <a:tblGrid>
                <a:gridCol w="3218687"/>
                <a:gridCol w="3218687"/>
                <a:gridCol w="3218687"/>
              </a:tblGrid>
              <a:tr h="512917">
                <a:tc>
                  <a:txBody>
                    <a:bodyPr/>
                    <a:lstStyle/>
                    <a:p>
                      <a:pPr algn="ctr" fontAlgn="ctr"/>
                      <a:r>
                        <a:rPr lang="en-US" sz="2000" b="1" cap="all" dirty="0">
                          <a:solidFill>
                            <a:schemeClr val="accent2"/>
                          </a:solidFill>
                          <a:effectLst/>
                        </a:rPr>
                        <a:t>BASIS FOR COMPARISON</a:t>
                      </a:r>
                    </a:p>
                  </a:txBody>
                  <a:tcPr marL="28182" marR="28182" marT="28182" marB="28182"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ctr" fontAlgn="ctr"/>
                      <a:endParaRPr lang="en-US" sz="2000" b="1" cap="all" dirty="0" smtClean="0">
                        <a:solidFill>
                          <a:schemeClr val="accent2"/>
                        </a:solidFill>
                        <a:effectLst/>
                      </a:endParaRPr>
                    </a:p>
                    <a:p>
                      <a:pPr algn="ctr" fontAlgn="ctr"/>
                      <a:r>
                        <a:rPr lang="en-US" sz="2000" b="1" cap="all" dirty="0" smtClean="0">
                          <a:solidFill>
                            <a:schemeClr val="accent2"/>
                          </a:solidFill>
                          <a:effectLst/>
                        </a:rPr>
                        <a:t>STATIC </a:t>
                      </a:r>
                      <a:r>
                        <a:rPr lang="en-US" sz="2000" b="1" cap="all" dirty="0">
                          <a:solidFill>
                            <a:schemeClr val="accent2"/>
                          </a:solidFill>
                          <a:effectLst/>
                        </a:rPr>
                        <a:t>ROUTING</a:t>
                      </a:r>
                      <a:br>
                        <a:rPr lang="en-US" sz="2000" b="1" cap="all" dirty="0">
                          <a:solidFill>
                            <a:schemeClr val="accent2"/>
                          </a:solidFill>
                          <a:effectLst/>
                        </a:rPr>
                      </a:br>
                      <a:endParaRPr lang="en-US" sz="2000" b="1" cap="all" dirty="0">
                        <a:solidFill>
                          <a:schemeClr val="accent2"/>
                        </a:solidFill>
                        <a:effectLst/>
                      </a:endParaRPr>
                    </a:p>
                  </a:txBody>
                  <a:tcPr marL="28182" marR="28182" marT="28182" marB="28182"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2000" b="1" cap="all" dirty="0">
                          <a:solidFill>
                            <a:schemeClr val="accent2"/>
                          </a:solidFill>
                          <a:effectLst/>
                        </a:rPr>
                        <a:t>DYNAMIC ROUTING</a:t>
                      </a:r>
                    </a:p>
                  </a:txBody>
                  <a:tcPr marL="28182" marR="28182" marT="28182" marB="28182"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r>
              <a:tr h="360733">
                <a:tc>
                  <a:txBody>
                    <a:bodyPr/>
                    <a:lstStyle/>
                    <a:p>
                      <a:pPr algn="l" fontAlgn="t"/>
                      <a:r>
                        <a:rPr lang="en-US" sz="2000" dirty="0">
                          <a:solidFill>
                            <a:schemeClr val="accent1"/>
                          </a:solidFill>
                          <a:effectLst/>
                        </a:rPr>
                        <a:t>Configuration</a:t>
                      </a:r>
                    </a:p>
                  </a:txBody>
                  <a:tcPr marL="28182" marR="28182" marT="28182" marB="2818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solidFill>
                            <a:schemeClr val="accent1"/>
                          </a:solidFill>
                          <a:effectLst/>
                        </a:rPr>
                        <a:t>Manual</a:t>
                      </a:r>
                    </a:p>
                  </a:txBody>
                  <a:tcPr marL="28182" marR="28182" marT="28182" marB="2818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solidFill>
                            <a:schemeClr val="accent1"/>
                          </a:solidFill>
                          <a:effectLst/>
                        </a:rPr>
                        <a:t>Automatic</a:t>
                      </a:r>
                    </a:p>
                  </a:txBody>
                  <a:tcPr marL="28182" marR="28182" marT="28182" marB="2818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665101">
                <a:tc>
                  <a:txBody>
                    <a:bodyPr/>
                    <a:lstStyle/>
                    <a:p>
                      <a:pPr algn="l" fontAlgn="t"/>
                      <a:r>
                        <a:rPr lang="en-US" sz="2000" dirty="0">
                          <a:solidFill>
                            <a:schemeClr val="accent1"/>
                          </a:solidFill>
                          <a:effectLst/>
                        </a:rPr>
                        <a:t>Routing table building</a:t>
                      </a:r>
                    </a:p>
                  </a:txBody>
                  <a:tcPr marL="28182" marR="28182" marT="28182" marB="2818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000" dirty="0">
                          <a:solidFill>
                            <a:schemeClr val="accent1"/>
                          </a:solidFill>
                          <a:effectLst/>
                        </a:rPr>
                        <a:t>Routing locations are hand-typed</a:t>
                      </a:r>
                    </a:p>
                  </a:txBody>
                  <a:tcPr marL="28182" marR="28182" marT="28182" marB="2818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000">
                          <a:solidFill>
                            <a:schemeClr val="accent1"/>
                          </a:solidFill>
                          <a:effectLst/>
                        </a:rPr>
                        <a:t>Locations are dynamically filled in the table.</a:t>
                      </a:r>
                    </a:p>
                  </a:txBody>
                  <a:tcPr marL="28182" marR="28182" marT="28182" marB="2818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r>
              <a:tr h="817285">
                <a:tc>
                  <a:txBody>
                    <a:bodyPr/>
                    <a:lstStyle/>
                    <a:p>
                      <a:pPr algn="l" fontAlgn="t"/>
                      <a:r>
                        <a:rPr lang="en-US" sz="2000">
                          <a:solidFill>
                            <a:schemeClr val="accent1"/>
                          </a:solidFill>
                          <a:effectLst/>
                        </a:rPr>
                        <a:t>Routes</a:t>
                      </a:r>
                    </a:p>
                  </a:txBody>
                  <a:tcPr marL="28182" marR="28182" marT="28182" marB="2818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solidFill>
                            <a:schemeClr val="accent1"/>
                          </a:solidFill>
                          <a:effectLst/>
                        </a:rPr>
                        <a:t>User defined</a:t>
                      </a:r>
                    </a:p>
                  </a:txBody>
                  <a:tcPr marL="28182" marR="28182" marT="28182" marB="2818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solidFill>
                            <a:schemeClr val="accent1"/>
                          </a:solidFill>
                          <a:effectLst/>
                        </a:rPr>
                        <a:t>Routes are updated according to change in topology.</a:t>
                      </a:r>
                    </a:p>
                  </a:txBody>
                  <a:tcPr marL="28182" marR="28182" marT="28182" marB="2818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1121653">
                <a:tc>
                  <a:txBody>
                    <a:bodyPr/>
                    <a:lstStyle/>
                    <a:p>
                      <a:pPr algn="l" fontAlgn="t"/>
                      <a:r>
                        <a:rPr lang="en-US" sz="2000">
                          <a:solidFill>
                            <a:schemeClr val="accent1"/>
                          </a:solidFill>
                          <a:effectLst/>
                        </a:rPr>
                        <a:t>Routing algorithms</a:t>
                      </a:r>
                    </a:p>
                  </a:txBody>
                  <a:tcPr marL="28182" marR="28182" marT="28182" marB="2818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000" dirty="0">
                          <a:solidFill>
                            <a:schemeClr val="accent1"/>
                          </a:solidFill>
                          <a:effectLst/>
                        </a:rPr>
                        <a:t>Doesn't employ complex routing algorithms.</a:t>
                      </a:r>
                    </a:p>
                  </a:txBody>
                  <a:tcPr marL="28182" marR="28182" marT="28182" marB="2818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000" dirty="0">
                          <a:solidFill>
                            <a:schemeClr val="accent1"/>
                          </a:solidFill>
                          <a:effectLst/>
                        </a:rPr>
                        <a:t>Uses complex routing algorithms to perform routing operations.</a:t>
                      </a:r>
                    </a:p>
                  </a:txBody>
                  <a:tcPr marL="28182" marR="28182" marT="28182" marB="2818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r>
              <a:tr h="360733">
                <a:tc>
                  <a:txBody>
                    <a:bodyPr/>
                    <a:lstStyle/>
                    <a:p>
                      <a:pPr algn="l" fontAlgn="t"/>
                      <a:r>
                        <a:rPr lang="en-US" sz="2000">
                          <a:solidFill>
                            <a:schemeClr val="accent1"/>
                          </a:solidFill>
                          <a:effectLst/>
                        </a:rPr>
                        <a:t>Implemented in</a:t>
                      </a:r>
                    </a:p>
                  </a:txBody>
                  <a:tcPr marL="28182" marR="28182" marT="28182" marB="2818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solidFill>
                            <a:schemeClr val="accent1"/>
                          </a:solidFill>
                          <a:effectLst/>
                        </a:rPr>
                        <a:t>Small networks</a:t>
                      </a:r>
                    </a:p>
                  </a:txBody>
                  <a:tcPr marL="28182" marR="28182" marT="28182" marB="2818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solidFill>
                            <a:schemeClr val="accent1"/>
                          </a:solidFill>
                          <a:effectLst/>
                        </a:rPr>
                        <a:t>Large networks</a:t>
                      </a:r>
                    </a:p>
                  </a:txBody>
                  <a:tcPr marL="28182" marR="28182" marT="28182" marB="28182">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512917">
                <a:tc>
                  <a:txBody>
                    <a:bodyPr/>
                    <a:lstStyle/>
                    <a:p>
                      <a:pPr algn="l" fontAlgn="t"/>
                      <a:r>
                        <a:rPr lang="en-US" sz="2000">
                          <a:solidFill>
                            <a:schemeClr val="accent1"/>
                          </a:solidFill>
                          <a:effectLst/>
                        </a:rPr>
                        <a:t>Link failure</a:t>
                      </a:r>
                    </a:p>
                  </a:txBody>
                  <a:tcPr marL="28182" marR="28182" marT="28182" marB="28182">
                    <a:lnL>
                      <a:noFill/>
                    </a:lnL>
                    <a:lnR>
                      <a:noFill/>
                    </a:lnR>
                    <a:lnT w="6350"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2000">
                          <a:solidFill>
                            <a:schemeClr val="accent1"/>
                          </a:solidFill>
                          <a:effectLst/>
                        </a:rPr>
                        <a:t>Link failure obstructs the rerouting.</a:t>
                      </a:r>
                    </a:p>
                  </a:txBody>
                  <a:tcPr marL="28182" marR="28182" marT="28182" marB="28182">
                    <a:lnL>
                      <a:noFill/>
                    </a:lnL>
                    <a:lnR>
                      <a:noFill/>
                    </a:lnR>
                    <a:lnT w="6350"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2000" dirty="0">
                          <a:solidFill>
                            <a:schemeClr val="accent1"/>
                          </a:solidFill>
                          <a:effectLst/>
                        </a:rPr>
                        <a:t>Link failure doesn't affect </a:t>
                      </a:r>
                      <a:r>
                        <a:rPr lang="en-US" sz="2000" dirty="0" smtClean="0">
                          <a:solidFill>
                            <a:schemeClr val="accent1"/>
                          </a:solidFill>
                          <a:effectLst/>
                        </a:rPr>
                        <a:t>the rerouting</a:t>
                      </a:r>
                      <a:r>
                        <a:rPr lang="en-US" sz="2000" dirty="0">
                          <a:solidFill>
                            <a:schemeClr val="accent1"/>
                          </a:solidFill>
                          <a:effectLst/>
                        </a:rPr>
                        <a:t> </a:t>
                      </a:r>
                    </a:p>
                  </a:txBody>
                  <a:tcPr marL="28182" marR="28182" marT="28182" marB="28182">
                    <a:lnL>
                      <a:noFill/>
                    </a:lnL>
                    <a:lnR>
                      <a:noFill/>
                    </a:lnR>
                    <a:lnT w="6350" cap="flat" cmpd="sng" algn="ctr">
                      <a:solidFill>
                        <a:srgbClr val="DDDDDD"/>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p14="http://schemas.microsoft.com/office/powerpoint/2010/main" xmlns="" val="12500937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919927448"/>
              </p:ext>
            </p:extLst>
          </p:nvPr>
        </p:nvGraphicFramePr>
        <p:xfrm>
          <a:off x="1344167" y="1825625"/>
          <a:ext cx="7927848" cy="4366794"/>
        </p:xfrm>
        <a:graphic>
          <a:graphicData uri="http://schemas.openxmlformats.org/drawingml/2006/table">
            <a:tbl>
              <a:tblPr/>
              <a:tblGrid>
                <a:gridCol w="2642616"/>
                <a:gridCol w="2642616"/>
                <a:gridCol w="2642616"/>
              </a:tblGrid>
              <a:tr h="1378324">
                <a:tc>
                  <a:txBody>
                    <a:bodyPr/>
                    <a:lstStyle/>
                    <a:p>
                      <a:pPr algn="l" fontAlgn="t"/>
                      <a:r>
                        <a:rPr lang="en-US" sz="2400" dirty="0">
                          <a:solidFill>
                            <a:schemeClr val="accent1"/>
                          </a:solidFill>
                          <a:effectLst/>
                        </a:rPr>
                        <a:t>Security</a:t>
                      </a:r>
                    </a:p>
                  </a:txBody>
                  <a:tcPr marL="40068" marR="40068" marT="40068" marB="4006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3F3F3"/>
                    </a:solidFill>
                  </a:tcPr>
                </a:tc>
                <a:tc>
                  <a:txBody>
                    <a:bodyPr/>
                    <a:lstStyle/>
                    <a:p>
                      <a:pPr algn="l" fontAlgn="t"/>
                      <a:r>
                        <a:rPr lang="en-US" sz="2400" dirty="0">
                          <a:solidFill>
                            <a:schemeClr val="accent1"/>
                          </a:solidFill>
                          <a:effectLst/>
                        </a:rPr>
                        <a:t>Provides high security.</a:t>
                      </a:r>
                    </a:p>
                  </a:txBody>
                  <a:tcPr marL="40068" marR="40068" marT="40068" marB="4006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3F3F3"/>
                    </a:solidFill>
                  </a:tcPr>
                </a:tc>
                <a:tc>
                  <a:txBody>
                    <a:bodyPr/>
                    <a:lstStyle/>
                    <a:p>
                      <a:pPr algn="l" fontAlgn="t"/>
                      <a:r>
                        <a:rPr lang="en-US" sz="2400">
                          <a:solidFill>
                            <a:schemeClr val="accent1"/>
                          </a:solidFill>
                          <a:effectLst/>
                        </a:rPr>
                        <a:t>Less secure due to sending broadcasts and multicasts.</a:t>
                      </a:r>
                    </a:p>
                  </a:txBody>
                  <a:tcPr marL="40068" marR="40068" marT="40068" marB="4006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3F3F3"/>
                    </a:solidFill>
                  </a:tcPr>
                </a:tc>
              </a:tr>
              <a:tr h="1811054">
                <a:tc>
                  <a:txBody>
                    <a:bodyPr/>
                    <a:lstStyle/>
                    <a:p>
                      <a:pPr algn="l" fontAlgn="t"/>
                      <a:r>
                        <a:rPr lang="en-US" sz="2400">
                          <a:solidFill>
                            <a:schemeClr val="accent1"/>
                          </a:solidFill>
                          <a:effectLst/>
                        </a:rPr>
                        <a:t>Routing protocols</a:t>
                      </a:r>
                    </a:p>
                  </a:txBody>
                  <a:tcPr marL="40068" marR="40068" marT="40068" marB="4006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dirty="0">
                          <a:solidFill>
                            <a:schemeClr val="accent1"/>
                          </a:solidFill>
                          <a:effectLst/>
                        </a:rPr>
                        <a:t>No routing protocols are indulged in the process.</a:t>
                      </a:r>
                    </a:p>
                  </a:txBody>
                  <a:tcPr marL="40068" marR="40068" marT="40068" marB="4006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dirty="0">
                          <a:solidFill>
                            <a:schemeClr val="accent1"/>
                          </a:solidFill>
                          <a:effectLst/>
                        </a:rPr>
                        <a:t>Routing protocols such as RIP, EIGRP, </a:t>
                      </a:r>
                      <a:r>
                        <a:rPr lang="en-US" sz="2400" dirty="0" err="1">
                          <a:solidFill>
                            <a:schemeClr val="accent1"/>
                          </a:solidFill>
                          <a:effectLst/>
                        </a:rPr>
                        <a:t>etc</a:t>
                      </a:r>
                      <a:r>
                        <a:rPr lang="en-US" sz="2400" dirty="0">
                          <a:solidFill>
                            <a:schemeClr val="accent1"/>
                          </a:solidFill>
                          <a:effectLst/>
                        </a:rPr>
                        <a:t> are involved in the routing process.</a:t>
                      </a:r>
                    </a:p>
                  </a:txBody>
                  <a:tcPr marL="40068" marR="40068" marT="40068" marB="4006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r>
              <a:tr h="1161959">
                <a:tc>
                  <a:txBody>
                    <a:bodyPr/>
                    <a:lstStyle/>
                    <a:p>
                      <a:pPr algn="l" fontAlgn="t"/>
                      <a:r>
                        <a:rPr lang="en-US" sz="2400">
                          <a:solidFill>
                            <a:schemeClr val="accent1"/>
                          </a:solidFill>
                          <a:effectLst/>
                        </a:rPr>
                        <a:t>Additional resources</a:t>
                      </a:r>
                    </a:p>
                  </a:txBody>
                  <a:tcPr marL="40068" marR="40068" marT="40068" marB="40068">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2400">
                          <a:solidFill>
                            <a:schemeClr val="accent1"/>
                          </a:solidFill>
                          <a:effectLst/>
                        </a:rPr>
                        <a:t>Not required</a:t>
                      </a:r>
                    </a:p>
                  </a:txBody>
                  <a:tcPr marL="40068" marR="40068" marT="40068" marB="40068">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2400" dirty="0">
                          <a:solidFill>
                            <a:schemeClr val="accent1"/>
                          </a:solidFill>
                          <a:effectLst/>
                        </a:rPr>
                        <a:t>Needs additional resources to store the information.</a:t>
                      </a:r>
                    </a:p>
                  </a:txBody>
                  <a:tcPr marL="40068" marR="40068" marT="40068" marB="40068">
                    <a:lnL>
                      <a:noFill/>
                    </a:lnL>
                    <a:lnR>
                      <a:noFill/>
                    </a:lnR>
                    <a:lnT w="6350"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xmlns="" val="2636443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altLang="he-IL" sz="3000" dirty="0" smtClean="0">
                <a:solidFill>
                  <a:schemeClr val="accent2"/>
                </a:solidFill>
              </a:rPr>
              <a:t>IP address has two parts</a:t>
            </a:r>
            <a:r>
              <a:rPr lang="en-US" altLang="he-IL" dirty="0" smtClean="0">
                <a:solidFill>
                  <a:srgbClr val="C00000"/>
                </a:solidFill>
              </a:rPr>
              <a:t>: </a:t>
            </a:r>
          </a:p>
          <a:p>
            <a:r>
              <a:rPr lang="en-US" dirty="0" smtClean="0">
                <a:solidFill>
                  <a:schemeClr val="accent1"/>
                </a:solidFill>
              </a:rPr>
              <a:t>The network prefix identifies a network and the host number identifies a specific host (actually, interface on the network)</a:t>
            </a:r>
            <a:endParaRPr lang="en-US" altLang="he-IL" dirty="0" smtClean="0">
              <a:solidFill>
                <a:schemeClr val="accent1"/>
              </a:solidFill>
            </a:endParaRPr>
          </a:p>
          <a:p>
            <a:pPr lvl="1"/>
            <a:r>
              <a:rPr lang="en-US" altLang="he-IL" sz="3200" dirty="0" smtClean="0">
                <a:solidFill>
                  <a:schemeClr val="accent2"/>
                </a:solidFill>
              </a:rPr>
              <a:t>network part </a:t>
            </a:r>
            <a:r>
              <a:rPr lang="en-US" altLang="he-IL" sz="3200" dirty="0" smtClean="0">
                <a:solidFill>
                  <a:schemeClr val="accent1"/>
                </a:solidFill>
              </a:rPr>
              <a:t>:high order bits</a:t>
            </a:r>
          </a:p>
          <a:p>
            <a:pPr lvl="1"/>
            <a:r>
              <a:rPr lang="en-US" altLang="he-IL" sz="3200" dirty="0" smtClean="0">
                <a:solidFill>
                  <a:schemeClr val="accent2"/>
                </a:solidFill>
              </a:rPr>
              <a:t>host part </a:t>
            </a:r>
            <a:r>
              <a:rPr lang="en-US" altLang="he-IL" sz="3200" dirty="0" smtClean="0">
                <a:solidFill>
                  <a:schemeClr val="accent1"/>
                </a:solidFill>
              </a:rPr>
              <a:t>:low order bits</a:t>
            </a:r>
          </a:p>
          <a:p>
            <a:pPr>
              <a:buNone/>
            </a:pPr>
            <a:r>
              <a:rPr lang="en-US" dirty="0" smtClean="0">
                <a:solidFill>
                  <a:schemeClr val="accent1"/>
                </a:solidFill>
              </a:rPr>
              <a:t>Within the IPv4 address range , there are three types of addresses:</a:t>
            </a:r>
          </a:p>
          <a:p>
            <a:r>
              <a:rPr lang="en-US" b="1" dirty="0" smtClean="0">
                <a:solidFill>
                  <a:schemeClr val="accent2"/>
                </a:solidFill>
              </a:rPr>
              <a:t>Network Address</a:t>
            </a:r>
            <a:r>
              <a:rPr lang="en-US" dirty="0" smtClean="0">
                <a:solidFill>
                  <a:schemeClr val="accent2"/>
                </a:solidFill>
              </a:rPr>
              <a:t> </a:t>
            </a:r>
            <a:r>
              <a:rPr lang="en-US" dirty="0" smtClean="0"/>
              <a:t>- </a:t>
            </a:r>
            <a:r>
              <a:rPr lang="en-US" dirty="0" smtClean="0">
                <a:solidFill>
                  <a:schemeClr val="accent1"/>
                </a:solidFill>
              </a:rPr>
              <a:t>The address by which we refer to the network.</a:t>
            </a:r>
          </a:p>
          <a:p>
            <a:r>
              <a:rPr lang="en-US" b="1" dirty="0" smtClean="0">
                <a:solidFill>
                  <a:schemeClr val="accent2"/>
                </a:solidFill>
              </a:rPr>
              <a:t>Broadcast Address</a:t>
            </a:r>
            <a:r>
              <a:rPr lang="en-US" dirty="0" smtClean="0"/>
              <a:t> - </a:t>
            </a:r>
            <a:r>
              <a:rPr lang="en-US" dirty="0" smtClean="0">
                <a:solidFill>
                  <a:schemeClr val="accent1"/>
                </a:solidFill>
              </a:rPr>
              <a:t>A special address used to send data to all hosts in the network.</a:t>
            </a:r>
          </a:p>
          <a:p>
            <a:r>
              <a:rPr lang="en-US" b="1" dirty="0" smtClean="0">
                <a:solidFill>
                  <a:schemeClr val="accent2"/>
                </a:solidFill>
              </a:rPr>
              <a:t>Host Address</a:t>
            </a:r>
            <a:r>
              <a:rPr lang="en-US" dirty="0" smtClean="0">
                <a:solidFill>
                  <a:schemeClr val="accent2"/>
                </a:solidFill>
              </a:rPr>
              <a:t> </a:t>
            </a:r>
            <a:r>
              <a:rPr lang="en-US" dirty="0" smtClean="0"/>
              <a:t>- </a:t>
            </a:r>
            <a:r>
              <a:rPr lang="en-US" dirty="0" smtClean="0">
                <a:solidFill>
                  <a:schemeClr val="accent1"/>
                </a:solidFill>
              </a:rPr>
              <a:t>The addresses assigned to the end devices in the network.</a:t>
            </a:r>
          </a:p>
        </p:txBody>
      </p:sp>
    </p:spTree>
    <p:extLst>
      <p:ext uri="{BB962C8B-B14F-4D97-AF65-F5344CB8AC3E}">
        <p14:creationId xmlns:p14="http://schemas.microsoft.com/office/powerpoint/2010/main" xmlns="" val="407600903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solidFill>
                  <a:schemeClr val="accent2"/>
                </a:solidFill>
              </a:rPr>
              <a:t>Distance Vector Routing</a:t>
            </a:r>
            <a:r>
              <a:rPr lang="en-US" b="1" dirty="0"/>
              <a:t> </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solidFill>
                  <a:schemeClr val="accent1"/>
                </a:solidFill>
              </a:rPr>
              <a:t>It </a:t>
            </a:r>
            <a:r>
              <a:rPr lang="en-US" dirty="0">
                <a:solidFill>
                  <a:schemeClr val="accent1"/>
                </a:solidFill>
              </a:rPr>
              <a:t>is a dynamic routing algorithm in which each router computes distance between itself and each possible destination i.e. its immediate neighbors.</a:t>
            </a:r>
          </a:p>
          <a:p>
            <a:pPr fontAlgn="base"/>
            <a:r>
              <a:rPr lang="en-US" dirty="0">
                <a:solidFill>
                  <a:schemeClr val="accent1"/>
                </a:solidFill>
              </a:rPr>
              <a:t>The router share its knowledge about the whole network to its neighbors and accordingly updates table based on its neighbors.</a:t>
            </a:r>
          </a:p>
          <a:p>
            <a:pPr fontAlgn="base"/>
            <a:r>
              <a:rPr lang="en-US" dirty="0">
                <a:solidFill>
                  <a:schemeClr val="accent1"/>
                </a:solidFill>
              </a:rPr>
              <a:t>The sharing of information with the neighbors takes place at regular intervals.</a:t>
            </a:r>
          </a:p>
          <a:p>
            <a:pPr fontAlgn="base"/>
            <a:r>
              <a:rPr lang="en-US" dirty="0">
                <a:solidFill>
                  <a:schemeClr val="accent1"/>
                </a:solidFill>
              </a:rPr>
              <a:t>It makes use of </a:t>
            </a:r>
            <a:r>
              <a:rPr lang="en-US" b="1" dirty="0">
                <a:solidFill>
                  <a:schemeClr val="accent1"/>
                </a:solidFill>
              </a:rPr>
              <a:t>Bellman Ford Algorithm</a:t>
            </a:r>
            <a:r>
              <a:rPr lang="en-US" dirty="0">
                <a:solidFill>
                  <a:schemeClr val="accent1"/>
                </a:solidFill>
              </a:rPr>
              <a:t> for making routing tables</a:t>
            </a:r>
            <a:r>
              <a:rPr lang="en-US" dirty="0" smtClean="0">
                <a:solidFill>
                  <a:schemeClr val="accent1"/>
                </a:solidFill>
              </a:rPr>
              <a:t>.</a:t>
            </a:r>
          </a:p>
          <a:p>
            <a:pPr fontAlgn="base"/>
            <a:r>
              <a:rPr lang="en-US" dirty="0">
                <a:solidFill>
                  <a:schemeClr val="accent1"/>
                </a:solidFill>
              </a:rPr>
              <a:t>RIP and IGRP is a commonly used distance vector protocol that uses hop counts or its routing metrics</a:t>
            </a:r>
            <a:r>
              <a:rPr lang="en-US" dirty="0"/>
              <a:t>.</a:t>
            </a:r>
            <a:endParaRPr lang="en-US" dirty="0">
              <a:solidFill>
                <a:schemeClr val="accent1"/>
              </a:solidFill>
            </a:endParaRPr>
          </a:p>
          <a:p>
            <a:pPr fontAlgn="base"/>
            <a:r>
              <a:rPr lang="en-US" b="1" dirty="0">
                <a:solidFill>
                  <a:schemeClr val="accent1"/>
                </a:solidFill>
              </a:rPr>
              <a:t>Problems – </a:t>
            </a:r>
            <a:r>
              <a:rPr lang="en-US" dirty="0">
                <a:solidFill>
                  <a:schemeClr val="accent1"/>
                </a:solidFill>
              </a:rPr>
              <a:t>Count to infinity problem which can be solved by splitting horizon.</a:t>
            </a:r>
            <a:br>
              <a:rPr lang="en-US" dirty="0">
                <a:solidFill>
                  <a:schemeClr val="accent1"/>
                </a:solidFill>
              </a:rPr>
            </a:br>
            <a:r>
              <a:rPr lang="en-US" b="1" dirty="0" smtClean="0">
                <a:solidFill>
                  <a:schemeClr val="accent1"/>
                </a:solidFill>
              </a:rPr>
              <a:t>–</a:t>
            </a:r>
            <a:r>
              <a:rPr lang="en-US" b="1" dirty="0">
                <a:solidFill>
                  <a:schemeClr val="accent1"/>
                </a:solidFill>
              </a:rPr>
              <a:t> </a:t>
            </a:r>
            <a:r>
              <a:rPr lang="en-US" dirty="0">
                <a:solidFill>
                  <a:schemeClr val="accent1"/>
                </a:solidFill>
              </a:rPr>
              <a:t>Persistent looping problem i.e. loop will be there forever</a:t>
            </a:r>
          </a:p>
        </p:txBody>
      </p:sp>
    </p:spTree>
    <p:extLst>
      <p:ext uri="{BB962C8B-B14F-4D97-AF65-F5344CB8AC3E}">
        <p14:creationId xmlns:p14="http://schemas.microsoft.com/office/powerpoint/2010/main" xmlns="" val="36491902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Link State Routing</a:t>
            </a:r>
            <a:endParaRPr lang="en-US" dirty="0">
              <a:solidFill>
                <a:schemeClr val="accent2"/>
              </a:solidFill>
            </a:endParaRPr>
          </a:p>
        </p:txBody>
      </p:sp>
      <p:sp>
        <p:nvSpPr>
          <p:cNvPr id="3" name="Content Placeholder 2"/>
          <p:cNvSpPr>
            <a:spLocks noGrp="1"/>
          </p:cNvSpPr>
          <p:nvPr>
            <p:ph idx="1"/>
          </p:nvPr>
        </p:nvSpPr>
        <p:spPr/>
        <p:txBody>
          <a:bodyPr/>
          <a:lstStyle/>
          <a:p>
            <a:pPr fontAlgn="base"/>
            <a:r>
              <a:rPr lang="en-US" dirty="0">
                <a:solidFill>
                  <a:schemeClr val="accent1"/>
                </a:solidFill>
              </a:rPr>
              <a:t>It is a dynamic routing algorithm in which each router shares knowledge of its neighbors with every other router in the network.</a:t>
            </a:r>
          </a:p>
          <a:p>
            <a:pPr fontAlgn="base"/>
            <a:r>
              <a:rPr lang="en-US" dirty="0">
                <a:solidFill>
                  <a:schemeClr val="accent1"/>
                </a:solidFill>
              </a:rPr>
              <a:t>A router sends its information about its </a:t>
            </a:r>
            <a:r>
              <a:rPr lang="en-US" dirty="0" err="1" smtClean="0">
                <a:solidFill>
                  <a:schemeClr val="accent1"/>
                </a:solidFill>
              </a:rPr>
              <a:t>neighbours</a:t>
            </a:r>
            <a:r>
              <a:rPr lang="en-US" dirty="0" smtClean="0">
                <a:solidFill>
                  <a:schemeClr val="accent1"/>
                </a:solidFill>
              </a:rPr>
              <a:t> </a:t>
            </a:r>
            <a:r>
              <a:rPr lang="en-US" dirty="0">
                <a:solidFill>
                  <a:schemeClr val="accent1"/>
                </a:solidFill>
              </a:rPr>
              <a:t>only to all the routers through flooding.</a:t>
            </a:r>
          </a:p>
          <a:p>
            <a:pPr fontAlgn="base"/>
            <a:r>
              <a:rPr lang="en-US" dirty="0">
                <a:solidFill>
                  <a:schemeClr val="accent1"/>
                </a:solidFill>
              </a:rPr>
              <a:t>Information sharing takes place only whenever there is a change.</a:t>
            </a:r>
          </a:p>
          <a:p>
            <a:pPr fontAlgn="base"/>
            <a:r>
              <a:rPr lang="en-US" dirty="0">
                <a:solidFill>
                  <a:schemeClr val="accent1"/>
                </a:solidFill>
              </a:rPr>
              <a:t>It makes use of </a:t>
            </a:r>
            <a:r>
              <a:rPr lang="en-US" b="1" dirty="0" err="1">
                <a:solidFill>
                  <a:schemeClr val="accent1"/>
                </a:solidFill>
              </a:rPr>
              <a:t>Dijkastra’s</a:t>
            </a:r>
            <a:r>
              <a:rPr lang="en-US" b="1" dirty="0">
                <a:solidFill>
                  <a:schemeClr val="accent1"/>
                </a:solidFill>
              </a:rPr>
              <a:t> Algorithm</a:t>
            </a:r>
            <a:r>
              <a:rPr lang="en-US" dirty="0">
                <a:solidFill>
                  <a:schemeClr val="accent1"/>
                </a:solidFill>
              </a:rPr>
              <a:t> for making routing tables.</a:t>
            </a:r>
          </a:p>
          <a:p>
            <a:pPr fontAlgn="base"/>
            <a:r>
              <a:rPr lang="en-US" b="1" dirty="0">
                <a:solidFill>
                  <a:schemeClr val="accent1"/>
                </a:solidFill>
              </a:rPr>
              <a:t>Problems – </a:t>
            </a:r>
            <a:r>
              <a:rPr lang="en-US" dirty="0">
                <a:solidFill>
                  <a:schemeClr val="accent1"/>
                </a:solidFill>
              </a:rPr>
              <a:t>Heavy traffic due to flooding of packets.</a:t>
            </a:r>
            <a:br>
              <a:rPr lang="en-US" dirty="0">
                <a:solidFill>
                  <a:schemeClr val="accent1"/>
                </a:solidFill>
              </a:rPr>
            </a:br>
            <a:r>
              <a:rPr lang="en-US" b="1" dirty="0">
                <a:solidFill>
                  <a:schemeClr val="accent1"/>
                </a:solidFill>
              </a:rPr>
              <a:t>– </a:t>
            </a:r>
            <a:r>
              <a:rPr lang="en-US" dirty="0">
                <a:solidFill>
                  <a:schemeClr val="accent1"/>
                </a:solidFill>
              </a:rPr>
              <a:t>Flooding can result in infinite looping which can be solved by using </a:t>
            </a:r>
            <a:r>
              <a:rPr lang="en-US" b="1" dirty="0">
                <a:solidFill>
                  <a:schemeClr val="accent1"/>
                </a:solidFill>
              </a:rPr>
              <a:t>Time to leave (TTL)</a:t>
            </a:r>
            <a:r>
              <a:rPr lang="en-US" dirty="0">
                <a:solidFill>
                  <a:schemeClr val="accent1"/>
                </a:solidFill>
              </a:rPr>
              <a:t> field</a:t>
            </a:r>
            <a:r>
              <a:rPr lang="en-US" dirty="0"/>
              <a:t>.</a:t>
            </a:r>
          </a:p>
        </p:txBody>
      </p:sp>
    </p:spTree>
    <p:extLst>
      <p:ext uri="{BB962C8B-B14F-4D97-AF65-F5344CB8AC3E}">
        <p14:creationId xmlns:p14="http://schemas.microsoft.com/office/powerpoint/2010/main" xmlns="" val="6060602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99954937"/>
              </p:ext>
            </p:extLst>
          </p:nvPr>
        </p:nvGraphicFramePr>
        <p:xfrm>
          <a:off x="659877" y="1834744"/>
          <a:ext cx="7663992" cy="4691139"/>
        </p:xfrm>
        <a:graphic>
          <a:graphicData uri="http://schemas.openxmlformats.org/drawingml/2006/table">
            <a:tbl>
              <a:tblPr/>
              <a:tblGrid>
                <a:gridCol w="2554664"/>
                <a:gridCol w="2554664"/>
                <a:gridCol w="2554664"/>
              </a:tblGrid>
              <a:tr h="717145">
                <a:tc>
                  <a:txBody>
                    <a:bodyPr/>
                    <a:lstStyle/>
                    <a:p>
                      <a:pPr algn="ctr" fontAlgn="ctr"/>
                      <a:r>
                        <a:rPr lang="en-US" sz="1600" b="1" cap="all" dirty="0">
                          <a:solidFill>
                            <a:schemeClr val="accent2"/>
                          </a:solidFill>
                          <a:effectLst/>
                        </a:rPr>
                        <a:t>BASIS FOR COMPARISON</a:t>
                      </a:r>
                    </a:p>
                  </a:txBody>
                  <a:tcPr marL="36751" marR="36751" marT="36751" marB="36751"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600" b="1" cap="all" dirty="0">
                          <a:solidFill>
                            <a:schemeClr val="accent2"/>
                          </a:solidFill>
                          <a:effectLst/>
                        </a:rPr>
                        <a:t>DISTANCE VECTOR ROUTING</a:t>
                      </a:r>
                    </a:p>
                  </a:txBody>
                  <a:tcPr marL="36751" marR="36751" marT="36751" marB="36751"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600" b="1" cap="all" dirty="0">
                          <a:solidFill>
                            <a:schemeClr val="accent2"/>
                          </a:solidFill>
                          <a:effectLst/>
                        </a:rPr>
                        <a:t>LINK STATE ROUTING</a:t>
                      </a:r>
                    </a:p>
                  </a:txBody>
                  <a:tcPr marL="36751" marR="36751" marT="36751" marB="36751"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r>
              <a:tr h="291587">
                <a:tc>
                  <a:txBody>
                    <a:bodyPr/>
                    <a:lstStyle/>
                    <a:p>
                      <a:pPr algn="l" fontAlgn="t"/>
                      <a:r>
                        <a:rPr lang="en-US" sz="1600">
                          <a:solidFill>
                            <a:schemeClr val="accent1"/>
                          </a:solidFill>
                          <a:effectLst/>
                        </a:rPr>
                        <a:t>Algorithm</a:t>
                      </a:r>
                    </a:p>
                  </a:txBody>
                  <a:tcPr marL="36751" marR="36751" marT="36751" marB="3675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solidFill>
                            <a:schemeClr val="accent1"/>
                          </a:solidFill>
                          <a:effectLst/>
                        </a:rPr>
                        <a:t>Bellman ford</a:t>
                      </a:r>
                    </a:p>
                  </a:txBody>
                  <a:tcPr marL="36751" marR="36751" marT="36751" marB="3675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solidFill>
                            <a:schemeClr val="accent1"/>
                          </a:solidFill>
                          <a:effectLst/>
                        </a:rPr>
                        <a:t>Dijsktra</a:t>
                      </a:r>
                    </a:p>
                  </a:txBody>
                  <a:tcPr marL="36751" marR="36751" marT="36751" marB="3675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1142704">
                <a:tc>
                  <a:txBody>
                    <a:bodyPr/>
                    <a:lstStyle/>
                    <a:p>
                      <a:pPr algn="l" fontAlgn="t"/>
                      <a:r>
                        <a:rPr lang="en-US" sz="1600" dirty="0">
                          <a:solidFill>
                            <a:schemeClr val="accent1"/>
                          </a:solidFill>
                          <a:effectLst/>
                        </a:rPr>
                        <a:t>Network view</a:t>
                      </a:r>
                    </a:p>
                  </a:txBody>
                  <a:tcPr marL="36751" marR="36751" marT="36751" marB="3675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solidFill>
                            <a:schemeClr val="accent1"/>
                          </a:solidFill>
                          <a:effectLst/>
                        </a:rPr>
                        <a:t>Topology information from the </a:t>
                      </a:r>
                      <a:r>
                        <a:rPr lang="en-US" sz="1600" dirty="0" err="1">
                          <a:solidFill>
                            <a:schemeClr val="accent1"/>
                          </a:solidFill>
                          <a:effectLst/>
                        </a:rPr>
                        <a:t>neighbour</a:t>
                      </a:r>
                      <a:r>
                        <a:rPr lang="en-US" sz="1600" dirty="0">
                          <a:solidFill>
                            <a:schemeClr val="accent1"/>
                          </a:solidFill>
                          <a:effectLst/>
                        </a:rPr>
                        <a:t> point of view</a:t>
                      </a:r>
                    </a:p>
                  </a:txBody>
                  <a:tcPr marL="36751" marR="36751" marT="36751" marB="3675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solidFill>
                            <a:schemeClr val="accent1"/>
                          </a:solidFill>
                          <a:effectLst/>
                        </a:rPr>
                        <a:t>Complete information on the network topology</a:t>
                      </a:r>
                    </a:p>
                  </a:txBody>
                  <a:tcPr marL="36751" marR="36751" marT="36751" marB="3675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r>
              <a:tr h="717145">
                <a:tc>
                  <a:txBody>
                    <a:bodyPr/>
                    <a:lstStyle/>
                    <a:p>
                      <a:pPr algn="l" fontAlgn="t"/>
                      <a:r>
                        <a:rPr lang="en-US" sz="1600">
                          <a:solidFill>
                            <a:schemeClr val="accent1"/>
                          </a:solidFill>
                          <a:effectLst/>
                        </a:rPr>
                        <a:t>Best path calculation</a:t>
                      </a:r>
                    </a:p>
                  </a:txBody>
                  <a:tcPr marL="36751" marR="36751" marT="36751" marB="3675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solidFill>
                            <a:schemeClr val="accent1"/>
                          </a:solidFill>
                          <a:effectLst/>
                        </a:rPr>
                        <a:t>Based on the least number of hops</a:t>
                      </a:r>
                    </a:p>
                  </a:txBody>
                  <a:tcPr marL="36751" marR="36751" marT="36751" marB="3675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solidFill>
                            <a:schemeClr val="accent1"/>
                          </a:solidFill>
                          <a:effectLst/>
                        </a:rPr>
                        <a:t>Based on the cost</a:t>
                      </a:r>
                    </a:p>
                  </a:txBody>
                  <a:tcPr marL="36751" marR="36751" marT="36751" marB="3675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504366">
                <a:tc>
                  <a:txBody>
                    <a:bodyPr/>
                    <a:lstStyle/>
                    <a:p>
                      <a:pPr algn="l" fontAlgn="t"/>
                      <a:r>
                        <a:rPr lang="en-US" sz="1600">
                          <a:solidFill>
                            <a:schemeClr val="accent1"/>
                          </a:solidFill>
                          <a:effectLst/>
                        </a:rPr>
                        <a:t>Updates</a:t>
                      </a:r>
                    </a:p>
                  </a:txBody>
                  <a:tcPr marL="36751" marR="36751" marT="36751" marB="3675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solidFill>
                            <a:schemeClr val="accent1"/>
                          </a:solidFill>
                          <a:effectLst/>
                        </a:rPr>
                        <a:t>Full routing table</a:t>
                      </a:r>
                    </a:p>
                  </a:txBody>
                  <a:tcPr marL="36751" marR="36751" marT="36751" marB="3675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solidFill>
                            <a:schemeClr val="accent1"/>
                          </a:solidFill>
                          <a:effectLst/>
                        </a:rPr>
                        <a:t>Link state updates</a:t>
                      </a:r>
                    </a:p>
                  </a:txBody>
                  <a:tcPr marL="36751" marR="36751" marT="36751" marB="3675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r>
              <a:tr h="504366">
                <a:tc>
                  <a:txBody>
                    <a:bodyPr/>
                    <a:lstStyle/>
                    <a:p>
                      <a:pPr algn="l" fontAlgn="t"/>
                      <a:r>
                        <a:rPr lang="en-US" sz="1600">
                          <a:solidFill>
                            <a:schemeClr val="accent1"/>
                          </a:solidFill>
                          <a:effectLst/>
                        </a:rPr>
                        <a:t>Updates frequency</a:t>
                      </a:r>
                    </a:p>
                  </a:txBody>
                  <a:tcPr marL="36751" marR="36751" marT="36751" marB="3675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solidFill>
                            <a:schemeClr val="accent1"/>
                          </a:solidFill>
                          <a:effectLst/>
                        </a:rPr>
                        <a:t>Periodic updates</a:t>
                      </a:r>
                    </a:p>
                  </a:txBody>
                  <a:tcPr marL="36751" marR="36751" marT="36751" marB="3675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solidFill>
                            <a:schemeClr val="accent1"/>
                          </a:solidFill>
                          <a:effectLst/>
                        </a:rPr>
                        <a:t>Triggered updates</a:t>
                      </a:r>
                    </a:p>
                  </a:txBody>
                  <a:tcPr marL="36751" marR="36751" marT="36751" marB="36751">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504366">
                <a:tc>
                  <a:txBody>
                    <a:bodyPr/>
                    <a:lstStyle/>
                    <a:p>
                      <a:pPr algn="l" fontAlgn="t"/>
                      <a:r>
                        <a:rPr lang="en-US" sz="1600">
                          <a:solidFill>
                            <a:schemeClr val="accent1"/>
                          </a:solidFill>
                          <a:effectLst/>
                        </a:rPr>
                        <a:t>CPU and memory</a:t>
                      </a:r>
                    </a:p>
                  </a:txBody>
                  <a:tcPr marL="36751" marR="36751" marT="36751" marB="36751">
                    <a:lnL>
                      <a:noFill/>
                    </a:lnL>
                    <a:lnR>
                      <a:noFill/>
                    </a:lnR>
                    <a:lnT w="635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sz="1600">
                          <a:solidFill>
                            <a:schemeClr val="accent1"/>
                          </a:solidFill>
                          <a:effectLst/>
                        </a:rPr>
                        <a:t>Low utilisation</a:t>
                      </a:r>
                    </a:p>
                  </a:txBody>
                  <a:tcPr marL="36751" marR="36751" marT="36751" marB="36751">
                    <a:lnL>
                      <a:noFill/>
                    </a:lnL>
                    <a:lnR>
                      <a:noFill/>
                    </a:lnR>
                    <a:lnT w="635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sz="1600" dirty="0">
                          <a:solidFill>
                            <a:schemeClr val="accent1"/>
                          </a:solidFill>
                          <a:effectLst/>
                        </a:rPr>
                        <a:t>Intensive</a:t>
                      </a:r>
                    </a:p>
                  </a:txBody>
                  <a:tcPr marL="36751" marR="36751" marT="36751" marB="36751">
                    <a:lnL>
                      <a:noFill/>
                    </a:lnL>
                    <a:lnR>
                      <a:noFill/>
                    </a:lnR>
                    <a:lnT w="6350" cap="flat" cmpd="sng" algn="ctr">
                      <a:solidFill>
                        <a:srgbClr val="DDDDDD"/>
                      </a:solidFill>
                      <a:prstDash val="solid"/>
                      <a:round/>
                      <a:headEnd type="none" w="med" len="med"/>
                      <a:tailEnd type="none" w="med" len="med"/>
                    </a:lnT>
                    <a:lnB>
                      <a:noFill/>
                    </a:lnB>
                    <a:solidFill>
                      <a:srgbClr val="F3F3F3"/>
                    </a:solidFill>
                  </a:tcPr>
                </a:tc>
              </a:tr>
              <a:tr h="283705">
                <a:tc>
                  <a:txBody>
                    <a:bodyPr/>
                    <a:lstStyle/>
                    <a:p>
                      <a:endParaRPr lang="en-US" sz="1300"/>
                    </a:p>
                  </a:txBody>
                  <a:tcPr marL="66152" marR="66152" marT="33076" marB="33076">
                    <a:lnT>
                      <a:noFill/>
                    </a:lnT>
                  </a:tcPr>
                </a:tc>
                <a:tc>
                  <a:txBody>
                    <a:bodyPr/>
                    <a:lstStyle/>
                    <a:p>
                      <a:endParaRPr lang="en-US" sz="1300"/>
                    </a:p>
                  </a:txBody>
                  <a:tcPr marL="66152" marR="66152" marT="33076" marB="33076">
                    <a:lnT>
                      <a:noFill/>
                    </a:lnT>
                  </a:tcPr>
                </a:tc>
                <a:tc>
                  <a:txBody>
                    <a:bodyPr/>
                    <a:lstStyle/>
                    <a:p>
                      <a:endParaRPr lang="en-US" sz="1300" dirty="0"/>
                    </a:p>
                  </a:txBody>
                  <a:tcPr marL="66152" marR="66152" marT="33076" marB="33076">
                    <a:lnT>
                      <a:noFill/>
                    </a:lnT>
                  </a:tcPr>
                </a:tc>
              </a:tr>
            </a:tbl>
          </a:graphicData>
        </a:graphic>
      </p:graphicFrame>
      <p:sp>
        <p:nvSpPr>
          <p:cNvPr id="5" name="Rectangle 1"/>
          <p:cNvSpPr>
            <a:spLocks noChangeArrowheads="1"/>
          </p:cNvSpPr>
          <p:nvPr/>
        </p:nvSpPr>
        <p:spPr bwMode="auto">
          <a:xfrm>
            <a:off x="-11907922" y="0"/>
            <a:ext cx="31781106"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90751313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62816554"/>
              </p:ext>
            </p:extLst>
          </p:nvPr>
        </p:nvGraphicFramePr>
        <p:xfrm>
          <a:off x="697583" y="1964213"/>
          <a:ext cx="9539925" cy="3484479"/>
        </p:xfrm>
        <a:graphic>
          <a:graphicData uri="http://schemas.openxmlformats.org/drawingml/2006/table">
            <a:tbl>
              <a:tblPr/>
              <a:tblGrid>
                <a:gridCol w="3179975"/>
                <a:gridCol w="3179975"/>
                <a:gridCol w="3179975"/>
              </a:tblGrid>
              <a:tr h="838371">
                <a:tc>
                  <a:txBody>
                    <a:bodyPr/>
                    <a:lstStyle/>
                    <a:p>
                      <a:pPr algn="l" fontAlgn="t"/>
                      <a:r>
                        <a:rPr lang="en-US" sz="2000" dirty="0">
                          <a:solidFill>
                            <a:schemeClr val="accent1"/>
                          </a:solidFill>
                          <a:effectLst/>
                        </a:rPr>
                        <a:t>Simplicity</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solidFill>
                            <a:schemeClr val="accent1"/>
                          </a:solidFill>
                          <a:effectLst/>
                        </a:rPr>
                        <a:t>High simplicity</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solidFill>
                            <a:schemeClr val="accent1"/>
                          </a:solidFill>
                          <a:effectLst/>
                        </a:rPr>
                        <a:t>Requires a trained network administrator</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484683">
                <a:tc>
                  <a:txBody>
                    <a:bodyPr/>
                    <a:lstStyle/>
                    <a:p>
                      <a:pPr algn="l" fontAlgn="t"/>
                      <a:r>
                        <a:rPr lang="en-US" sz="2000">
                          <a:solidFill>
                            <a:schemeClr val="accent1"/>
                          </a:solidFill>
                          <a:effectLst/>
                        </a:rPr>
                        <a:t>Convergence time</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000" dirty="0">
                          <a:solidFill>
                            <a:schemeClr val="accent1"/>
                          </a:solidFill>
                          <a:effectLst/>
                        </a:rPr>
                        <a:t>Moderate</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000">
                          <a:solidFill>
                            <a:schemeClr val="accent1"/>
                          </a:solidFill>
                          <a:effectLst/>
                        </a:rPr>
                        <a:t>Fast</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r>
              <a:tr h="484683">
                <a:tc>
                  <a:txBody>
                    <a:bodyPr/>
                    <a:lstStyle/>
                    <a:p>
                      <a:pPr algn="l" fontAlgn="t"/>
                      <a:r>
                        <a:rPr lang="en-US" sz="2000" dirty="0">
                          <a:solidFill>
                            <a:schemeClr val="accent1"/>
                          </a:solidFill>
                          <a:effectLst/>
                        </a:rPr>
                        <a:t>Updates</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solidFill>
                            <a:schemeClr val="accent1"/>
                          </a:solidFill>
                          <a:effectLst/>
                        </a:rPr>
                        <a:t>On broadcast</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solidFill>
                            <a:schemeClr val="accent1"/>
                          </a:solidFill>
                          <a:effectLst/>
                        </a:rPr>
                        <a:t>On multicast</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838371">
                <a:tc>
                  <a:txBody>
                    <a:bodyPr/>
                    <a:lstStyle/>
                    <a:p>
                      <a:pPr algn="l" fontAlgn="t"/>
                      <a:r>
                        <a:rPr lang="en-US" sz="2000">
                          <a:solidFill>
                            <a:schemeClr val="accent1"/>
                          </a:solidFill>
                          <a:effectLst/>
                        </a:rPr>
                        <a:t>Hierarchical structure</a:t>
                      </a:r>
                      <a:br>
                        <a:rPr lang="en-US" sz="2000">
                          <a:solidFill>
                            <a:schemeClr val="accent1"/>
                          </a:solidFill>
                          <a:effectLst/>
                        </a:rPr>
                      </a:br>
                      <a:endParaRPr lang="en-US" sz="2000">
                        <a:solidFill>
                          <a:schemeClr val="accent1"/>
                        </a:solidFill>
                        <a:effectLst/>
                      </a:endParaRP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000" dirty="0">
                          <a:solidFill>
                            <a:schemeClr val="accent1"/>
                          </a:solidFill>
                          <a:effectLst/>
                        </a:rPr>
                        <a:t>No</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000" dirty="0">
                          <a:solidFill>
                            <a:schemeClr val="accent1"/>
                          </a:solidFill>
                          <a:effectLst/>
                        </a:rPr>
                        <a:t>Yes</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r>
              <a:tr h="838371">
                <a:tc>
                  <a:txBody>
                    <a:bodyPr/>
                    <a:lstStyle/>
                    <a:p>
                      <a:pPr algn="l" fontAlgn="t"/>
                      <a:r>
                        <a:rPr lang="en-US" sz="2000">
                          <a:solidFill>
                            <a:schemeClr val="accent1"/>
                          </a:solidFill>
                          <a:effectLst/>
                        </a:rPr>
                        <a:t>Intermediate Nodes</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sz="2000" dirty="0">
                          <a:solidFill>
                            <a:schemeClr val="accent1"/>
                          </a:solidFill>
                          <a:effectLst/>
                        </a:rPr>
                        <a:t>No</a:t>
                      </a:r>
                      <a:br>
                        <a:rPr lang="en-US" sz="2000" dirty="0">
                          <a:solidFill>
                            <a:schemeClr val="accent1"/>
                          </a:solidFill>
                          <a:effectLst/>
                        </a:rPr>
                      </a:br>
                      <a:endParaRPr lang="en-US" sz="2000" dirty="0">
                        <a:solidFill>
                          <a:schemeClr val="accent1"/>
                        </a:solidFill>
                        <a:effectLst/>
                      </a:endParaRP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sz="2000" dirty="0">
                          <a:solidFill>
                            <a:schemeClr val="accent1"/>
                          </a:solidFill>
                          <a:effectLst/>
                        </a:rPr>
                        <a:t>Yes</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5" name="Rectangle 1"/>
          <p:cNvSpPr>
            <a:spLocks noChangeArrowheads="1"/>
          </p:cNvSpPr>
          <p:nvPr/>
        </p:nvSpPr>
        <p:spPr bwMode="auto">
          <a:xfrm>
            <a:off x="-10099251" y="-323165"/>
            <a:ext cx="2861977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9948955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Unicast and Multicast</a:t>
            </a:r>
            <a:endParaRPr lang="en-US" dirty="0">
              <a:solidFill>
                <a:schemeClr val="accent2"/>
              </a:solidFill>
            </a:endParaRPr>
          </a:p>
        </p:txBody>
      </p:sp>
      <p:sp>
        <p:nvSpPr>
          <p:cNvPr id="3" name="Content Placeholder 2"/>
          <p:cNvSpPr>
            <a:spLocks noGrp="1"/>
          </p:cNvSpPr>
          <p:nvPr>
            <p:ph idx="1"/>
          </p:nvPr>
        </p:nvSpPr>
        <p:spPr/>
        <p:txBody>
          <a:bodyPr>
            <a:normAutofit fontScale="92500" lnSpcReduction="20000"/>
          </a:bodyPr>
          <a:lstStyle/>
          <a:p>
            <a:r>
              <a:rPr lang="en-US" dirty="0" smtClean="0"/>
              <a:t> </a:t>
            </a:r>
            <a:r>
              <a:rPr lang="en-US" dirty="0">
                <a:solidFill>
                  <a:schemeClr val="accent1"/>
                </a:solidFill>
              </a:rPr>
              <a:t>T</a:t>
            </a:r>
            <a:r>
              <a:rPr lang="en-US" dirty="0" smtClean="0">
                <a:solidFill>
                  <a:schemeClr val="accent1"/>
                </a:solidFill>
              </a:rPr>
              <a:t>he </a:t>
            </a:r>
            <a:r>
              <a:rPr lang="en-US" dirty="0">
                <a:solidFill>
                  <a:schemeClr val="accent1"/>
                </a:solidFill>
              </a:rPr>
              <a:t>term </a:t>
            </a:r>
            <a:r>
              <a:rPr lang="en-US" b="1" dirty="0">
                <a:solidFill>
                  <a:schemeClr val="accent1"/>
                </a:solidFill>
              </a:rPr>
              <a:t>unicast</a:t>
            </a:r>
            <a:r>
              <a:rPr lang="en-US" dirty="0">
                <a:solidFill>
                  <a:schemeClr val="accent1"/>
                </a:solidFill>
              </a:rPr>
              <a:t> is a transmission method where one station sends information to another station. </a:t>
            </a:r>
            <a:endParaRPr lang="en-US" dirty="0" smtClean="0">
              <a:solidFill>
                <a:schemeClr val="accent1"/>
              </a:solidFill>
            </a:endParaRPr>
          </a:p>
          <a:p>
            <a:r>
              <a:rPr lang="en-US" dirty="0" smtClean="0">
                <a:solidFill>
                  <a:schemeClr val="accent1"/>
                </a:solidFill>
              </a:rPr>
              <a:t>It </a:t>
            </a:r>
            <a:r>
              <a:rPr lang="en-US" dirty="0">
                <a:solidFill>
                  <a:schemeClr val="accent1"/>
                </a:solidFill>
              </a:rPr>
              <a:t>is a one-to-one communication. Unicast transmission is used, where one station transmits some private or unique information to another station. </a:t>
            </a:r>
            <a:endParaRPr lang="en-US" dirty="0" smtClean="0">
              <a:solidFill>
                <a:schemeClr val="accent1"/>
              </a:solidFill>
            </a:endParaRPr>
          </a:p>
          <a:p>
            <a:r>
              <a:rPr lang="en-US" dirty="0" smtClean="0">
                <a:solidFill>
                  <a:schemeClr val="accent1"/>
                </a:solidFill>
              </a:rPr>
              <a:t>Examples </a:t>
            </a:r>
            <a:r>
              <a:rPr lang="en-US" dirty="0">
                <a:solidFill>
                  <a:schemeClr val="accent1"/>
                </a:solidFill>
              </a:rPr>
              <a:t>of the unicast transmission are web surfing, file transfer as here the there is a single service requestor and a single service provider</a:t>
            </a:r>
            <a:r>
              <a:rPr lang="en-US" dirty="0" smtClean="0">
                <a:solidFill>
                  <a:schemeClr val="accent1"/>
                </a:solidFill>
              </a:rPr>
              <a:t>.</a:t>
            </a:r>
            <a:endParaRPr lang="en-US" dirty="0">
              <a:solidFill>
                <a:schemeClr val="accent1"/>
              </a:solidFill>
            </a:endParaRPr>
          </a:p>
          <a:p>
            <a:r>
              <a:rPr lang="en-US" dirty="0" smtClean="0">
                <a:solidFill>
                  <a:schemeClr val="accent1"/>
                </a:solidFill>
              </a:rPr>
              <a:t>If </a:t>
            </a:r>
            <a:r>
              <a:rPr lang="en-US" dirty="0">
                <a:solidFill>
                  <a:schemeClr val="accent1"/>
                </a:solidFill>
              </a:rPr>
              <a:t>one station needs to send packets to multiple stations, it has to send multiple unicast packets, each packet containing the address of the specific station and it is called “</a:t>
            </a:r>
            <a:r>
              <a:rPr lang="en-US" b="1" dirty="0">
                <a:solidFill>
                  <a:schemeClr val="accent1"/>
                </a:solidFill>
              </a:rPr>
              <a:t>multiple unicasting</a:t>
            </a:r>
            <a:r>
              <a:rPr lang="en-US" dirty="0">
                <a:solidFill>
                  <a:schemeClr val="accent1"/>
                </a:solidFill>
              </a:rPr>
              <a:t>“.  </a:t>
            </a:r>
            <a:endParaRPr lang="en-US" dirty="0" smtClean="0">
              <a:solidFill>
                <a:schemeClr val="accent1"/>
              </a:solidFill>
            </a:endParaRPr>
          </a:p>
          <a:p>
            <a:r>
              <a:rPr lang="en-US" dirty="0" smtClean="0">
                <a:solidFill>
                  <a:schemeClr val="accent1"/>
                </a:solidFill>
              </a:rPr>
              <a:t>Multiple </a:t>
            </a:r>
            <a:r>
              <a:rPr lang="en-US" dirty="0">
                <a:solidFill>
                  <a:schemeClr val="accent1"/>
                </a:solidFill>
              </a:rPr>
              <a:t>unicasting utilizes the maximum bandwidth of the network. TCP protocol supports unicasting.</a:t>
            </a:r>
          </a:p>
          <a:p>
            <a:pPr marL="0" indent="0">
              <a:buNone/>
            </a:pPr>
            <a:r>
              <a:rPr lang="en-US" dirty="0">
                <a:solidFill>
                  <a:schemeClr val="accent1"/>
                </a:solidFill>
              </a:rPr>
              <a:t/>
            </a:r>
            <a:br>
              <a:rPr lang="en-US" dirty="0">
                <a:solidFill>
                  <a:schemeClr val="accent1"/>
                </a:solidFill>
              </a:rPr>
            </a:br>
            <a:endParaRPr lang="en-US" dirty="0">
              <a:solidFill>
                <a:schemeClr val="accent1"/>
              </a:solidFill>
            </a:endParaRPr>
          </a:p>
        </p:txBody>
      </p:sp>
    </p:spTree>
    <p:extLst>
      <p:ext uri="{BB962C8B-B14F-4D97-AF65-F5344CB8AC3E}">
        <p14:creationId xmlns:p14="http://schemas.microsoft.com/office/powerpoint/2010/main" xmlns="" val="92361598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Multicast</a:t>
            </a:r>
            <a:endParaRPr lang="en-US" dirty="0">
              <a:solidFill>
                <a:schemeClr val="accent2"/>
              </a:solidFill>
            </a:endParaRPr>
          </a:p>
        </p:txBody>
      </p:sp>
      <p:sp>
        <p:nvSpPr>
          <p:cNvPr id="3" name="Content Placeholder 2"/>
          <p:cNvSpPr>
            <a:spLocks noGrp="1"/>
          </p:cNvSpPr>
          <p:nvPr>
            <p:ph idx="1"/>
          </p:nvPr>
        </p:nvSpPr>
        <p:spPr/>
        <p:txBody>
          <a:bodyPr/>
          <a:lstStyle/>
          <a:p>
            <a:r>
              <a:rPr lang="en-US" b="1" dirty="0">
                <a:solidFill>
                  <a:schemeClr val="accent1"/>
                </a:solidFill>
              </a:rPr>
              <a:t>Multicast,</a:t>
            </a:r>
            <a:r>
              <a:rPr lang="en-US" dirty="0">
                <a:solidFill>
                  <a:schemeClr val="accent1"/>
                </a:solidFill>
              </a:rPr>
              <a:t>  is an information transmission method where one station transmits the information packet to the interested stations only. It is a one-to-many communication method. </a:t>
            </a:r>
            <a:endParaRPr lang="en-US" dirty="0" smtClean="0">
              <a:solidFill>
                <a:schemeClr val="accent1"/>
              </a:solidFill>
            </a:endParaRPr>
          </a:p>
          <a:p>
            <a:r>
              <a:rPr lang="en-US" dirty="0" smtClean="0">
                <a:solidFill>
                  <a:schemeClr val="accent1"/>
                </a:solidFill>
              </a:rPr>
              <a:t>It </a:t>
            </a:r>
            <a:r>
              <a:rPr lang="en-US" dirty="0">
                <a:solidFill>
                  <a:schemeClr val="accent1"/>
                </a:solidFill>
              </a:rPr>
              <a:t>is a mixture between unicast and broadcast, where unicasting sends the packet to only one station, and broadcasting sends the packet to all the stations, their multicasting sends the packet to only some selected stations in the network. Examples of multicasting are forwarding emails, multimedia delivery, </a:t>
            </a:r>
            <a:r>
              <a:rPr lang="en-US" dirty="0" err="1">
                <a:solidFill>
                  <a:schemeClr val="accent1"/>
                </a:solidFill>
              </a:rPr>
              <a:t>etc</a:t>
            </a:r>
            <a:endParaRPr lang="en-US" dirty="0">
              <a:solidFill>
                <a:schemeClr val="accent1"/>
              </a:solidFill>
            </a:endParaRPr>
          </a:p>
        </p:txBody>
      </p:sp>
    </p:spTree>
    <p:extLst>
      <p:ext uri="{BB962C8B-B14F-4D97-AF65-F5344CB8AC3E}">
        <p14:creationId xmlns:p14="http://schemas.microsoft.com/office/powerpoint/2010/main" xmlns="" val="250934401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Unicast vs Multicast Routingà¤à¥ à¤²à¤¾à¤à¤¿ à¤¤à¤¸à¥à¤¬à¤¿à¤° à¤ªà¤°à¤¿à¤£à¤¾à¤®"/>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89304" y="1956816"/>
            <a:ext cx="9345168" cy="401421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213096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989512993"/>
              </p:ext>
            </p:extLst>
          </p:nvPr>
        </p:nvGraphicFramePr>
        <p:xfrm>
          <a:off x="749807" y="1790012"/>
          <a:ext cx="9244584" cy="5276004"/>
        </p:xfrm>
        <a:graphic>
          <a:graphicData uri="http://schemas.openxmlformats.org/drawingml/2006/table">
            <a:tbl>
              <a:tblPr/>
              <a:tblGrid>
                <a:gridCol w="3081528"/>
                <a:gridCol w="3081528"/>
                <a:gridCol w="3081528"/>
              </a:tblGrid>
              <a:tr h="605461">
                <a:tc>
                  <a:txBody>
                    <a:bodyPr/>
                    <a:lstStyle/>
                    <a:p>
                      <a:pPr algn="ctr" fontAlgn="ctr"/>
                      <a:r>
                        <a:rPr lang="en-US" sz="2800" b="1" cap="all" dirty="0">
                          <a:solidFill>
                            <a:schemeClr val="accent2"/>
                          </a:solidFill>
                          <a:effectLst/>
                        </a:rPr>
                        <a:t>BASIS FOR COMPARISON</a:t>
                      </a:r>
                    </a:p>
                  </a:txBody>
                  <a:tcPr marL="33267" marR="33267" marT="33267" marB="33267"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2800" b="1" cap="all" dirty="0">
                          <a:solidFill>
                            <a:schemeClr val="accent2"/>
                          </a:solidFill>
                          <a:effectLst/>
                        </a:rPr>
                        <a:t>UNICAST</a:t>
                      </a:r>
                    </a:p>
                  </a:txBody>
                  <a:tcPr marL="33267" marR="33267" marT="33267" marB="33267"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2800" b="1" cap="all" dirty="0">
                          <a:solidFill>
                            <a:schemeClr val="accent2"/>
                          </a:solidFill>
                          <a:effectLst/>
                        </a:rPr>
                        <a:t>MULTICAST</a:t>
                      </a:r>
                    </a:p>
                  </a:txBody>
                  <a:tcPr marL="33267" marR="33267" marT="33267" marB="33267"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r>
              <a:tr h="605461">
                <a:tc>
                  <a:txBody>
                    <a:bodyPr/>
                    <a:lstStyle/>
                    <a:p>
                      <a:pPr algn="l" fontAlgn="t"/>
                      <a:r>
                        <a:rPr lang="en-US" sz="2400" dirty="0">
                          <a:solidFill>
                            <a:schemeClr val="accent1"/>
                          </a:solidFill>
                          <a:effectLst/>
                        </a:rPr>
                        <a:t>Basic</a:t>
                      </a:r>
                    </a:p>
                  </a:txBody>
                  <a:tcPr marL="33267" marR="33267" marT="33267" marB="332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3F3F3"/>
                    </a:solidFill>
                  </a:tcPr>
                </a:tc>
                <a:tc>
                  <a:txBody>
                    <a:bodyPr/>
                    <a:lstStyle/>
                    <a:p>
                      <a:pPr algn="l" fontAlgn="t"/>
                      <a:r>
                        <a:rPr lang="en-US" sz="2400">
                          <a:solidFill>
                            <a:schemeClr val="accent1"/>
                          </a:solidFill>
                          <a:effectLst/>
                        </a:rPr>
                        <a:t>One sender and one receiver.</a:t>
                      </a:r>
                    </a:p>
                  </a:txBody>
                  <a:tcPr marL="33267" marR="33267" marT="33267" marB="332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3F3F3"/>
                    </a:solidFill>
                  </a:tcPr>
                </a:tc>
                <a:tc>
                  <a:txBody>
                    <a:bodyPr/>
                    <a:lstStyle/>
                    <a:p>
                      <a:pPr algn="l" fontAlgn="t"/>
                      <a:r>
                        <a:rPr lang="en-US" sz="2400">
                          <a:solidFill>
                            <a:schemeClr val="accent1"/>
                          </a:solidFill>
                          <a:effectLst/>
                        </a:rPr>
                        <a:t>One sender and multiple receivers.</a:t>
                      </a:r>
                    </a:p>
                  </a:txBody>
                  <a:tcPr marL="33267" marR="33267" marT="33267" marB="332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3F3F3"/>
                    </a:solidFill>
                  </a:tcPr>
                </a:tc>
              </a:tr>
              <a:tr h="1144389">
                <a:tc>
                  <a:txBody>
                    <a:bodyPr/>
                    <a:lstStyle/>
                    <a:p>
                      <a:pPr algn="l" fontAlgn="t"/>
                      <a:r>
                        <a:rPr lang="en-US" sz="2400">
                          <a:solidFill>
                            <a:schemeClr val="accent1"/>
                          </a:solidFill>
                          <a:effectLst/>
                        </a:rPr>
                        <a:t>Bandwidth</a:t>
                      </a:r>
                    </a:p>
                  </a:txBody>
                  <a:tcPr marL="33267" marR="33267" marT="33267" marB="332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dirty="0">
                          <a:solidFill>
                            <a:schemeClr val="accent1"/>
                          </a:solidFill>
                          <a:effectLst/>
                        </a:rPr>
                        <a:t>Multiple unicasting utilizes more bandwidth as compared to multicast.</a:t>
                      </a:r>
                    </a:p>
                  </a:txBody>
                  <a:tcPr marL="33267" marR="33267" marT="33267" marB="332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a:solidFill>
                            <a:schemeClr val="accent1"/>
                          </a:solidFill>
                          <a:effectLst/>
                        </a:rPr>
                        <a:t>Multicasting utilizes bandwidth efficiently.</a:t>
                      </a:r>
                    </a:p>
                  </a:txBody>
                  <a:tcPr marL="33267" marR="33267" marT="33267" marB="332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r>
              <a:tr h="785104">
                <a:tc>
                  <a:txBody>
                    <a:bodyPr/>
                    <a:lstStyle/>
                    <a:p>
                      <a:pPr algn="l" fontAlgn="t"/>
                      <a:r>
                        <a:rPr lang="en-US" sz="2400">
                          <a:solidFill>
                            <a:schemeClr val="accent1"/>
                          </a:solidFill>
                          <a:effectLst/>
                        </a:rPr>
                        <a:t>Scale</a:t>
                      </a:r>
                    </a:p>
                  </a:txBody>
                  <a:tcPr marL="33267" marR="33267" marT="33267" marB="332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dirty="0">
                          <a:solidFill>
                            <a:schemeClr val="accent1"/>
                          </a:solidFill>
                          <a:effectLst/>
                        </a:rPr>
                        <a:t>It does not scale well for streaming media.</a:t>
                      </a:r>
                    </a:p>
                  </a:txBody>
                  <a:tcPr marL="33267" marR="33267" marT="33267" marB="332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solidFill>
                            <a:schemeClr val="accent1"/>
                          </a:solidFill>
                          <a:effectLst/>
                        </a:rPr>
                        <a:t>It does not scale well across large networks.</a:t>
                      </a:r>
                    </a:p>
                  </a:txBody>
                  <a:tcPr marL="33267" marR="33267" marT="33267" marB="332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425819">
                <a:tc>
                  <a:txBody>
                    <a:bodyPr/>
                    <a:lstStyle/>
                    <a:p>
                      <a:pPr algn="l" fontAlgn="t"/>
                      <a:r>
                        <a:rPr lang="en-US" sz="2400">
                          <a:solidFill>
                            <a:schemeClr val="accent1"/>
                          </a:solidFill>
                          <a:effectLst/>
                        </a:rPr>
                        <a:t>Mapping</a:t>
                      </a:r>
                    </a:p>
                  </a:txBody>
                  <a:tcPr marL="33267" marR="33267" marT="33267" marB="332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dirty="0">
                          <a:solidFill>
                            <a:schemeClr val="accent1"/>
                          </a:solidFill>
                          <a:effectLst/>
                        </a:rPr>
                        <a:t>One-to-one.</a:t>
                      </a:r>
                    </a:p>
                  </a:txBody>
                  <a:tcPr marL="33267" marR="33267" marT="33267" marB="332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dirty="0">
                          <a:solidFill>
                            <a:schemeClr val="accent1"/>
                          </a:solidFill>
                          <a:effectLst/>
                        </a:rPr>
                        <a:t>One-to-many.</a:t>
                      </a:r>
                    </a:p>
                  </a:txBody>
                  <a:tcPr marL="33267" marR="33267" marT="33267" marB="33267">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r>
              <a:tr h="785104">
                <a:tc>
                  <a:txBody>
                    <a:bodyPr/>
                    <a:lstStyle/>
                    <a:p>
                      <a:pPr algn="l" fontAlgn="t"/>
                      <a:r>
                        <a:rPr lang="en-US" sz="2400">
                          <a:solidFill>
                            <a:schemeClr val="accent1"/>
                          </a:solidFill>
                          <a:effectLst/>
                        </a:rPr>
                        <a:t>Examples</a:t>
                      </a:r>
                    </a:p>
                  </a:txBody>
                  <a:tcPr marL="33267" marR="33267" marT="33267" marB="33267">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2400">
                          <a:solidFill>
                            <a:schemeClr val="accent1"/>
                          </a:solidFill>
                          <a:effectLst/>
                        </a:rPr>
                        <a:t>Web surfing, file transfer.</a:t>
                      </a:r>
                    </a:p>
                  </a:txBody>
                  <a:tcPr marL="33267" marR="33267" marT="33267" marB="33267">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2400" dirty="0">
                          <a:solidFill>
                            <a:schemeClr val="accent1"/>
                          </a:solidFill>
                          <a:effectLst/>
                        </a:rPr>
                        <a:t>Multimedia delivery, stock exchange.</a:t>
                      </a:r>
                    </a:p>
                  </a:txBody>
                  <a:tcPr marL="33267" marR="33267" marT="33267" marB="33267">
                    <a:lnL>
                      <a:noFill/>
                    </a:lnL>
                    <a:lnR>
                      <a:noFill/>
                    </a:lnR>
                    <a:lnT w="6350"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xmlns="" val="388003093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Different types of routing Protocols</a:t>
            </a:r>
            <a:endParaRPr lang="en-US" dirty="0">
              <a:solidFill>
                <a:schemeClr val="accent2"/>
              </a:solidFill>
            </a:endParaRPr>
          </a:p>
        </p:txBody>
      </p:sp>
      <p:pic>
        <p:nvPicPr>
          <p:cNvPr id="4" name="Content Placeholder 3"/>
          <p:cNvPicPr>
            <a:picLocks noGrp="1" noChangeAspect="1"/>
          </p:cNvPicPr>
          <p:nvPr>
            <p:ph idx="1"/>
          </p:nvPr>
        </p:nvPicPr>
        <p:blipFill>
          <a:blip r:embed="rId2" cstate="print"/>
          <a:stretch>
            <a:fillRect/>
          </a:stretch>
        </p:blipFill>
        <p:spPr>
          <a:xfrm>
            <a:off x="1161288" y="2112264"/>
            <a:ext cx="9848088" cy="4206240"/>
          </a:xfrm>
          <a:prstGeom prst="rect">
            <a:avLst/>
          </a:prstGeom>
        </p:spPr>
      </p:pic>
    </p:spTree>
    <p:extLst>
      <p:ext uri="{BB962C8B-B14F-4D97-AF65-F5344CB8AC3E}">
        <p14:creationId xmlns:p14="http://schemas.microsoft.com/office/powerpoint/2010/main" xmlns="" val="118086177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chemeClr val="accent2"/>
                </a:solidFill>
              </a:rPr>
              <a:t>Interior </a:t>
            </a:r>
            <a:r>
              <a:rPr lang="en-US" dirty="0">
                <a:solidFill>
                  <a:schemeClr val="accent2"/>
                </a:solidFill>
              </a:rPr>
              <a:t>gateway </a:t>
            </a:r>
            <a:r>
              <a:rPr lang="en-US" dirty="0" smtClean="0">
                <a:solidFill>
                  <a:schemeClr val="accent2"/>
                </a:solidFill>
              </a:rPr>
              <a:t>protocols</a:t>
            </a:r>
            <a:r>
              <a:rPr lang="en-US" dirty="0">
                <a:solidFill>
                  <a:schemeClr val="accent1"/>
                </a:solidFill>
              </a:rPr>
              <a:t>:</a:t>
            </a:r>
            <a:r>
              <a:rPr lang="en-US" dirty="0" smtClean="0">
                <a:solidFill>
                  <a:schemeClr val="accent1"/>
                </a:solidFill>
              </a:rPr>
              <a:t> </a:t>
            </a:r>
            <a:r>
              <a:rPr lang="en-US" dirty="0">
                <a:solidFill>
                  <a:schemeClr val="accent1"/>
                </a:solidFill>
              </a:rPr>
              <a:t>as the Internet community calls them, are typically used in small, cooperative set of networks such as might be found on a university campus</a:t>
            </a:r>
            <a:r>
              <a:rPr lang="en-US" dirty="0" smtClean="0">
                <a:solidFill>
                  <a:schemeClr val="accent1"/>
                </a:solidFill>
              </a:rPr>
              <a:t>.</a:t>
            </a:r>
          </a:p>
          <a:p>
            <a:r>
              <a:rPr lang="en-US" dirty="0" smtClean="0">
                <a:solidFill>
                  <a:schemeClr val="accent1"/>
                </a:solidFill>
              </a:rPr>
              <a:t> </a:t>
            </a:r>
            <a:r>
              <a:rPr lang="en-US" dirty="0">
                <a:solidFill>
                  <a:schemeClr val="accent1"/>
                </a:solidFill>
              </a:rPr>
              <a:t>One of the oldest interior protocols is Routing Information Protocol, or RIP</a:t>
            </a:r>
            <a:r>
              <a:rPr lang="en-US" dirty="0" smtClean="0">
                <a:solidFill>
                  <a:schemeClr val="accent1"/>
                </a:solidFill>
              </a:rPr>
              <a:t>.</a:t>
            </a:r>
          </a:p>
          <a:p>
            <a:r>
              <a:rPr lang="en-US" dirty="0" smtClean="0">
                <a:solidFill>
                  <a:schemeClr val="accent1"/>
                </a:solidFill>
              </a:rPr>
              <a:t> </a:t>
            </a:r>
            <a:r>
              <a:rPr lang="en-US" dirty="0">
                <a:solidFill>
                  <a:schemeClr val="accent1"/>
                </a:solidFill>
              </a:rPr>
              <a:t>Newer interior protocols include Interior Gateway Routing Protocol, or IGRP, and Open Shortest Path First, or OSPF. </a:t>
            </a:r>
            <a:endParaRPr lang="en-US" dirty="0" smtClean="0">
              <a:solidFill>
                <a:schemeClr val="accent1"/>
              </a:solidFill>
            </a:endParaRPr>
          </a:p>
          <a:p>
            <a:r>
              <a:rPr lang="en-US" dirty="0" smtClean="0">
                <a:solidFill>
                  <a:schemeClr val="accent1"/>
                </a:solidFill>
              </a:rPr>
              <a:t>Cisco </a:t>
            </a:r>
            <a:r>
              <a:rPr lang="en-US" dirty="0">
                <a:solidFill>
                  <a:schemeClr val="accent1"/>
                </a:solidFill>
              </a:rPr>
              <a:t>network devices can also use Cisco’s proprietary Enhanced Interior Gateway Routing Protocol, or EIGRP</a:t>
            </a:r>
            <a:r>
              <a:rPr lang="en-US" dirty="0" smtClean="0">
                <a:solidFill>
                  <a:schemeClr val="accent1"/>
                </a:solidFill>
              </a:rPr>
              <a:t>.</a:t>
            </a:r>
          </a:p>
          <a:p>
            <a:r>
              <a:rPr lang="en-US" dirty="0" smtClean="0">
                <a:solidFill>
                  <a:schemeClr val="accent1"/>
                </a:solidFill>
              </a:rPr>
              <a:t> </a:t>
            </a:r>
            <a:r>
              <a:rPr lang="en-US" dirty="0">
                <a:solidFill>
                  <a:schemeClr val="accent1"/>
                </a:solidFill>
              </a:rPr>
              <a:t>Interior protocols are fairly easy to set up, but do not scale well to large networks</a:t>
            </a:r>
            <a:r>
              <a:rPr lang="en-US" dirty="0" smtClean="0">
                <a:solidFill>
                  <a:schemeClr val="accent1"/>
                </a:solidFill>
              </a:rPr>
              <a:t>.</a:t>
            </a:r>
          </a:p>
          <a:p>
            <a:r>
              <a:rPr lang="en-US" dirty="0">
                <a:solidFill>
                  <a:schemeClr val="accent2"/>
                </a:solidFill>
              </a:rPr>
              <a:t>Exterior Gateway Protocol (EGP</a:t>
            </a:r>
            <a:r>
              <a:rPr lang="en-US" dirty="0" smtClean="0">
                <a:solidFill>
                  <a:schemeClr val="accent1"/>
                </a:solidFill>
              </a:rPr>
              <a:t>): </a:t>
            </a:r>
            <a:r>
              <a:rPr lang="en-US" dirty="0">
                <a:solidFill>
                  <a:schemeClr val="accent1"/>
                </a:solidFill>
              </a:rPr>
              <a:t>is a </a:t>
            </a:r>
            <a:r>
              <a:rPr lang="en-US" u="sng" dirty="0" smtClean="0">
                <a:solidFill>
                  <a:schemeClr val="accent1"/>
                </a:solidFill>
              </a:rPr>
              <a:t>protoco</a:t>
            </a:r>
            <a:r>
              <a:rPr lang="en-US" dirty="0" smtClean="0">
                <a:solidFill>
                  <a:schemeClr val="accent1"/>
                </a:solidFill>
              </a:rPr>
              <a:t>l or </a:t>
            </a:r>
            <a:r>
              <a:rPr lang="en-US" dirty="0">
                <a:solidFill>
                  <a:schemeClr val="accent1"/>
                </a:solidFill>
              </a:rPr>
              <a:t>exchanging routing information between two neighbor </a:t>
            </a:r>
            <a:r>
              <a:rPr lang="en-US" u="sng" dirty="0" smtClean="0">
                <a:solidFill>
                  <a:schemeClr val="accent1"/>
                </a:solidFill>
              </a:rPr>
              <a:t>gateway </a:t>
            </a:r>
            <a:r>
              <a:rPr lang="en-US" dirty="0" smtClean="0">
                <a:solidFill>
                  <a:schemeClr val="accent1"/>
                </a:solidFill>
              </a:rPr>
              <a:t>hosts </a:t>
            </a:r>
            <a:r>
              <a:rPr lang="en-US" dirty="0">
                <a:solidFill>
                  <a:schemeClr val="accent1"/>
                </a:solidFill>
              </a:rPr>
              <a:t>(each with its own </a:t>
            </a:r>
            <a:r>
              <a:rPr lang="en-US" u="sng" dirty="0" smtClean="0">
                <a:solidFill>
                  <a:schemeClr val="accent1"/>
                </a:solidFill>
              </a:rPr>
              <a:t>router</a:t>
            </a:r>
            <a:r>
              <a:rPr lang="en-US" dirty="0" smtClean="0">
                <a:solidFill>
                  <a:schemeClr val="accent1"/>
                </a:solidFill>
              </a:rPr>
              <a:t>) </a:t>
            </a:r>
            <a:r>
              <a:rPr lang="en-US" dirty="0">
                <a:solidFill>
                  <a:schemeClr val="accent1"/>
                </a:solidFill>
              </a:rPr>
              <a:t>in a network of autonomous systems</a:t>
            </a:r>
            <a:r>
              <a:rPr lang="en-US" dirty="0" smtClean="0">
                <a:solidFill>
                  <a:schemeClr val="accent1"/>
                </a:solidFill>
              </a:rPr>
              <a:t>.</a:t>
            </a:r>
          </a:p>
          <a:p>
            <a:r>
              <a:rPr lang="en-US" dirty="0" smtClean="0">
                <a:solidFill>
                  <a:schemeClr val="accent1"/>
                </a:solidFill>
              </a:rPr>
              <a:t> </a:t>
            </a:r>
            <a:r>
              <a:rPr lang="en-US" dirty="0">
                <a:solidFill>
                  <a:schemeClr val="accent1"/>
                </a:solidFill>
              </a:rPr>
              <a:t>EGP is commonly used between hosts on the Internet to exchange routing table information. </a:t>
            </a:r>
            <a:endParaRPr lang="en-US" dirty="0" smtClean="0">
              <a:solidFill>
                <a:schemeClr val="accent1"/>
              </a:solidFill>
            </a:endParaRPr>
          </a:p>
          <a:p>
            <a:r>
              <a:rPr lang="en-US" dirty="0" smtClean="0">
                <a:solidFill>
                  <a:schemeClr val="accent1"/>
                </a:solidFill>
              </a:rPr>
              <a:t>The </a:t>
            </a:r>
            <a:r>
              <a:rPr lang="en-US" dirty="0">
                <a:solidFill>
                  <a:schemeClr val="accent1"/>
                </a:solidFill>
              </a:rPr>
              <a:t>routing table contains a list of known routers, the addresses they can reach, and a cost </a:t>
            </a:r>
            <a:r>
              <a:rPr lang="en-US" u="sng" dirty="0">
                <a:solidFill>
                  <a:schemeClr val="accent1"/>
                </a:solidFill>
                <a:hlinkClick r:id="rId2"/>
              </a:rPr>
              <a:t>metric</a:t>
            </a:r>
            <a:r>
              <a:rPr lang="en-US" dirty="0">
                <a:solidFill>
                  <a:schemeClr val="accent1"/>
                </a:solidFill>
              </a:rPr>
              <a:t> associated with the path to each router so that the best available route is chosen. </a:t>
            </a:r>
            <a:endParaRPr lang="en-US" dirty="0" smtClean="0">
              <a:solidFill>
                <a:schemeClr val="accent1"/>
              </a:solidFill>
            </a:endParaRPr>
          </a:p>
          <a:p>
            <a:endParaRPr lang="en-US" dirty="0"/>
          </a:p>
        </p:txBody>
      </p:sp>
    </p:spTree>
    <p:extLst>
      <p:ext uri="{BB962C8B-B14F-4D97-AF65-F5344CB8AC3E}">
        <p14:creationId xmlns:p14="http://schemas.microsoft.com/office/powerpoint/2010/main" xmlns="" val="693543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IPv4 Classful addresses</a:t>
            </a:r>
            <a:endParaRPr lang="en-US" dirty="0">
              <a:solidFill>
                <a:schemeClr val="accent2"/>
              </a:solidFill>
            </a:endParaRPr>
          </a:p>
        </p:txBody>
      </p:sp>
      <p:pic>
        <p:nvPicPr>
          <p:cNvPr id="5" name="Content Placeholder 4"/>
          <p:cNvPicPr>
            <a:picLocks noGrp="1" noChangeAspect="1"/>
          </p:cNvPicPr>
          <p:nvPr>
            <p:ph idx="1"/>
          </p:nvPr>
        </p:nvPicPr>
        <p:blipFill>
          <a:blip r:embed="rId2" cstate="print"/>
          <a:stretch>
            <a:fillRect/>
          </a:stretch>
        </p:blipFill>
        <p:spPr>
          <a:xfrm>
            <a:off x="1325880" y="2057400"/>
            <a:ext cx="8796528" cy="4325112"/>
          </a:xfrm>
          <a:prstGeom prst="rect">
            <a:avLst/>
          </a:prstGeom>
        </p:spPr>
      </p:pic>
    </p:spTree>
    <p:extLst>
      <p:ext uri="{BB962C8B-B14F-4D97-AF65-F5344CB8AC3E}">
        <p14:creationId xmlns:p14="http://schemas.microsoft.com/office/powerpoint/2010/main" xmlns="" val="338655165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Open Shortest Path First(OSPF)</a:t>
            </a:r>
            <a:endParaRPr lang="en-US" dirty="0">
              <a:solidFill>
                <a:schemeClr val="accent2"/>
              </a:solidFill>
            </a:endParaRPr>
          </a:p>
        </p:txBody>
      </p:sp>
      <p:sp>
        <p:nvSpPr>
          <p:cNvPr id="3" name="Content Placeholder 2"/>
          <p:cNvSpPr>
            <a:spLocks noGrp="1"/>
          </p:cNvSpPr>
          <p:nvPr>
            <p:ph idx="1"/>
          </p:nvPr>
        </p:nvSpPr>
        <p:spPr/>
        <p:txBody>
          <a:bodyPr>
            <a:normAutofit/>
          </a:bodyPr>
          <a:lstStyle/>
          <a:p>
            <a:r>
              <a:rPr lang="en-US" b="1" dirty="0">
                <a:solidFill>
                  <a:schemeClr val="accent1"/>
                </a:solidFill>
              </a:rPr>
              <a:t>Open Shortest Path First</a:t>
            </a:r>
            <a:r>
              <a:rPr lang="en-US" dirty="0">
                <a:solidFill>
                  <a:schemeClr val="accent1"/>
                </a:solidFill>
              </a:rPr>
              <a:t> is a link state and hierarchical IGP routing algorithm. </a:t>
            </a:r>
            <a:endParaRPr lang="en-US" dirty="0" smtClean="0">
              <a:solidFill>
                <a:schemeClr val="accent1"/>
              </a:solidFill>
            </a:endParaRPr>
          </a:p>
          <a:p>
            <a:r>
              <a:rPr lang="en-US" dirty="0" smtClean="0">
                <a:solidFill>
                  <a:schemeClr val="accent1"/>
                </a:solidFill>
              </a:rPr>
              <a:t>It </a:t>
            </a:r>
            <a:r>
              <a:rPr lang="en-US" dirty="0">
                <a:solidFill>
                  <a:schemeClr val="accent1"/>
                </a:solidFill>
              </a:rPr>
              <a:t>is an enhanced version of RIP, which comprises features like multipath routing, least cost routing, and load balancing. Its major metric is the cost to determine the best path.</a:t>
            </a:r>
          </a:p>
          <a:p>
            <a:r>
              <a:rPr lang="en-US" dirty="0">
                <a:solidFill>
                  <a:schemeClr val="accent1"/>
                </a:solidFill>
              </a:rPr>
              <a:t>OSPF involves the </a:t>
            </a:r>
            <a:r>
              <a:rPr lang="en-US" b="1" dirty="0">
                <a:solidFill>
                  <a:schemeClr val="accent1"/>
                </a:solidFill>
              </a:rPr>
              <a:t>type of service</a:t>
            </a:r>
            <a:r>
              <a:rPr lang="en-US" dirty="0">
                <a:solidFill>
                  <a:schemeClr val="accent1"/>
                </a:solidFill>
              </a:rPr>
              <a:t> routing which means multiple routes can be installed according to the priority or type of service. </a:t>
            </a:r>
            <a:endParaRPr lang="en-US" dirty="0" smtClean="0">
              <a:solidFill>
                <a:schemeClr val="accent1"/>
              </a:solidFill>
            </a:endParaRPr>
          </a:p>
          <a:p>
            <a:r>
              <a:rPr lang="en-US" dirty="0" smtClean="0">
                <a:solidFill>
                  <a:schemeClr val="accent1"/>
                </a:solidFill>
              </a:rPr>
              <a:t>OSPF </a:t>
            </a:r>
            <a:r>
              <a:rPr lang="en-US" dirty="0">
                <a:solidFill>
                  <a:schemeClr val="accent1"/>
                </a:solidFill>
              </a:rPr>
              <a:t>offers </a:t>
            </a:r>
            <a:r>
              <a:rPr lang="en-US" b="1" dirty="0">
                <a:solidFill>
                  <a:schemeClr val="accent1"/>
                </a:solidFill>
              </a:rPr>
              <a:t>load balancing</a:t>
            </a:r>
            <a:r>
              <a:rPr lang="en-US" dirty="0">
                <a:solidFill>
                  <a:schemeClr val="accent1"/>
                </a:solidFill>
              </a:rPr>
              <a:t> in which it distributes overall traffic routes equally. It also allows networks and routers partitioned into subsets and areas which enhance the growth and ease of management.</a:t>
            </a:r>
          </a:p>
          <a:p>
            <a:endParaRPr lang="en-US" dirty="0">
              <a:solidFill>
                <a:schemeClr val="accent1"/>
              </a:solidFill>
            </a:endParaRPr>
          </a:p>
        </p:txBody>
      </p:sp>
    </p:spTree>
    <p:extLst>
      <p:ext uri="{BB962C8B-B14F-4D97-AF65-F5344CB8AC3E}">
        <p14:creationId xmlns:p14="http://schemas.microsoft.com/office/powerpoint/2010/main" xmlns="" val="1548322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458200" cy="1143000"/>
          </a:xfrm>
        </p:spPr>
        <p:txBody>
          <a:bodyPr/>
          <a:lstStyle/>
          <a:p>
            <a:endParaRPr lang="en-US"/>
          </a:p>
        </p:txBody>
      </p:sp>
      <p:graphicFrame>
        <p:nvGraphicFramePr>
          <p:cNvPr id="4" name="Content Placeholder 3"/>
          <p:cNvGraphicFramePr>
            <a:graphicFrameLocks noGrp="1"/>
          </p:cNvGraphicFramePr>
          <p:nvPr>
            <p:ph idx="1"/>
            <p:extLst/>
          </p:nvPr>
        </p:nvGraphicFramePr>
        <p:xfrm>
          <a:off x="1676402" y="99516"/>
          <a:ext cx="9141883" cy="7135122"/>
        </p:xfrm>
        <a:graphic>
          <a:graphicData uri="http://schemas.openxmlformats.org/drawingml/2006/table">
            <a:tbl>
              <a:tblPr firstRow="1" firstCol="1" bandRow="1">
                <a:tableStyleId>{5C22544A-7EE6-4342-B048-85BDC9FD1C3A}</a:tableStyleId>
              </a:tblPr>
              <a:tblGrid>
                <a:gridCol w="3555295"/>
                <a:gridCol w="2793294"/>
                <a:gridCol w="2793294"/>
              </a:tblGrid>
              <a:tr h="431204">
                <a:tc>
                  <a:txBody>
                    <a:bodyPr/>
                    <a:lstStyle/>
                    <a:p>
                      <a:pPr marL="0" marR="0" algn="ctr">
                        <a:lnSpc>
                          <a:spcPct val="200000"/>
                        </a:lnSpc>
                        <a:spcBef>
                          <a:spcPts val="0"/>
                        </a:spcBef>
                        <a:spcAft>
                          <a:spcPts val="1200"/>
                        </a:spcAft>
                      </a:pPr>
                      <a:r>
                        <a:rPr lang="en-US" sz="1600" cap="all" dirty="0">
                          <a:effectLst/>
                        </a:rPr>
                        <a:t>BASIS FOR COMPARISON</a:t>
                      </a:r>
                      <a:endParaRPr lang="en-US" sz="1600" dirty="0">
                        <a:effectLst/>
                        <a:latin typeface="Calibri"/>
                        <a:ea typeface="Calibri"/>
                        <a:cs typeface="Mangal"/>
                      </a:endParaRPr>
                    </a:p>
                  </a:txBody>
                  <a:tcPr marL="42859" marR="42859" marT="42859" marB="42859" anchor="ctr"/>
                </a:tc>
                <a:tc>
                  <a:txBody>
                    <a:bodyPr/>
                    <a:lstStyle/>
                    <a:p>
                      <a:pPr marL="0" marR="0" algn="ctr">
                        <a:lnSpc>
                          <a:spcPct val="200000"/>
                        </a:lnSpc>
                        <a:spcBef>
                          <a:spcPts val="0"/>
                        </a:spcBef>
                        <a:spcAft>
                          <a:spcPts val="1200"/>
                        </a:spcAft>
                      </a:pPr>
                      <a:r>
                        <a:rPr lang="en-US" sz="1600" cap="all" dirty="0">
                          <a:effectLst/>
                        </a:rPr>
                        <a:t>RIP</a:t>
                      </a:r>
                      <a:endParaRPr lang="en-US" sz="1600" dirty="0">
                        <a:effectLst/>
                        <a:latin typeface="Calibri"/>
                        <a:ea typeface="Calibri"/>
                        <a:cs typeface="Mangal"/>
                      </a:endParaRPr>
                    </a:p>
                  </a:txBody>
                  <a:tcPr marL="42859" marR="42859" marT="42859" marB="42859" anchor="ctr"/>
                </a:tc>
                <a:tc>
                  <a:txBody>
                    <a:bodyPr/>
                    <a:lstStyle/>
                    <a:p>
                      <a:pPr marL="0" marR="0" algn="ctr">
                        <a:lnSpc>
                          <a:spcPct val="200000"/>
                        </a:lnSpc>
                        <a:spcBef>
                          <a:spcPts val="0"/>
                        </a:spcBef>
                        <a:spcAft>
                          <a:spcPts val="1200"/>
                        </a:spcAft>
                      </a:pPr>
                      <a:r>
                        <a:rPr lang="en-US" sz="1600" cap="all">
                          <a:effectLst/>
                        </a:rPr>
                        <a:t>OSPF</a:t>
                      </a:r>
                      <a:endParaRPr lang="en-US" sz="1600">
                        <a:effectLst/>
                        <a:latin typeface="Calibri"/>
                        <a:ea typeface="Calibri"/>
                        <a:cs typeface="Mangal"/>
                      </a:endParaRPr>
                    </a:p>
                  </a:txBody>
                  <a:tcPr marL="42859" marR="42859" marT="42859" marB="42859" anchor="ctr"/>
                </a:tc>
              </a:tr>
              <a:tr h="700571">
                <a:tc>
                  <a:txBody>
                    <a:bodyPr/>
                    <a:lstStyle/>
                    <a:p>
                      <a:pPr marL="0" marR="0">
                        <a:lnSpc>
                          <a:spcPct val="200000"/>
                        </a:lnSpc>
                        <a:spcBef>
                          <a:spcPts val="0"/>
                        </a:spcBef>
                        <a:spcAft>
                          <a:spcPts val="1200"/>
                        </a:spcAft>
                      </a:pPr>
                      <a:r>
                        <a:rPr lang="en-US" sz="1600" dirty="0">
                          <a:effectLst/>
                        </a:rPr>
                        <a:t>Stands for</a:t>
                      </a:r>
                      <a:endParaRPr lang="en-US" sz="1600" dirty="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Routing Information Protocol.</a:t>
                      </a:r>
                      <a:endParaRPr lang="en-US" sz="1600" dirty="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a:effectLst/>
                        </a:rPr>
                        <a:t>Open Shortest Path First</a:t>
                      </a:r>
                      <a:endParaRPr lang="en-US" sz="1600">
                        <a:effectLst/>
                        <a:latin typeface="Calibri"/>
                        <a:ea typeface="Calibri"/>
                        <a:cs typeface="Mangal"/>
                      </a:endParaRPr>
                    </a:p>
                  </a:txBody>
                  <a:tcPr marL="42859" marR="42859" marT="42859" marB="42859"/>
                </a:tc>
              </a:tr>
              <a:tr h="700571">
                <a:tc>
                  <a:txBody>
                    <a:bodyPr/>
                    <a:lstStyle/>
                    <a:p>
                      <a:pPr marL="0" marR="0">
                        <a:lnSpc>
                          <a:spcPct val="200000"/>
                        </a:lnSpc>
                        <a:spcBef>
                          <a:spcPts val="0"/>
                        </a:spcBef>
                        <a:spcAft>
                          <a:spcPts val="1200"/>
                        </a:spcAft>
                      </a:pPr>
                      <a:r>
                        <a:rPr lang="en-US" sz="1600" dirty="0">
                          <a:effectLst/>
                        </a:rPr>
                        <a:t>Class</a:t>
                      </a:r>
                      <a:endParaRPr lang="en-US" sz="1600" dirty="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Distance vector routing protocol</a:t>
                      </a:r>
                      <a:endParaRPr lang="en-US" sz="1600" dirty="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Link State Routing Protocol</a:t>
                      </a:r>
                      <a:endParaRPr lang="en-US" sz="1600" dirty="0">
                        <a:effectLst/>
                        <a:latin typeface="Calibri"/>
                        <a:ea typeface="Calibri"/>
                        <a:cs typeface="Mangal"/>
                      </a:endParaRPr>
                    </a:p>
                  </a:txBody>
                  <a:tcPr marL="42859" marR="42859" marT="42859" marB="42859"/>
                </a:tc>
              </a:tr>
              <a:tr h="431204">
                <a:tc>
                  <a:txBody>
                    <a:bodyPr/>
                    <a:lstStyle/>
                    <a:p>
                      <a:pPr marL="0" marR="0">
                        <a:lnSpc>
                          <a:spcPct val="200000"/>
                        </a:lnSpc>
                        <a:spcBef>
                          <a:spcPts val="0"/>
                        </a:spcBef>
                        <a:spcAft>
                          <a:spcPts val="1200"/>
                        </a:spcAft>
                      </a:pPr>
                      <a:r>
                        <a:rPr lang="en-US" sz="1600">
                          <a:effectLst/>
                        </a:rPr>
                        <a:t>Default metric</a:t>
                      </a:r>
                      <a:endParaRPr lang="en-US" sz="160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Hop count</a:t>
                      </a:r>
                      <a:endParaRPr lang="en-US" sz="1600" dirty="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Bandwidth (cost)</a:t>
                      </a:r>
                      <a:endParaRPr lang="en-US" sz="1600" dirty="0">
                        <a:effectLst/>
                        <a:latin typeface="Calibri"/>
                        <a:ea typeface="Calibri"/>
                        <a:cs typeface="Mangal"/>
                      </a:endParaRPr>
                    </a:p>
                  </a:txBody>
                  <a:tcPr marL="42859" marR="42859" marT="42859" marB="42859"/>
                </a:tc>
              </a:tr>
              <a:tr h="431204">
                <a:tc>
                  <a:txBody>
                    <a:bodyPr/>
                    <a:lstStyle/>
                    <a:p>
                      <a:pPr marL="0" marR="0">
                        <a:lnSpc>
                          <a:spcPct val="200000"/>
                        </a:lnSpc>
                        <a:spcBef>
                          <a:spcPts val="0"/>
                        </a:spcBef>
                        <a:spcAft>
                          <a:spcPts val="1200"/>
                        </a:spcAft>
                      </a:pPr>
                      <a:r>
                        <a:rPr lang="en-US" sz="1600">
                          <a:effectLst/>
                        </a:rPr>
                        <a:t>Administrative distance</a:t>
                      </a:r>
                      <a:endParaRPr lang="en-US" sz="160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120</a:t>
                      </a:r>
                      <a:endParaRPr lang="en-US" sz="1600" dirty="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110</a:t>
                      </a:r>
                      <a:endParaRPr lang="en-US" sz="1600" dirty="0">
                        <a:effectLst/>
                        <a:latin typeface="Calibri"/>
                        <a:ea typeface="Calibri"/>
                        <a:cs typeface="Mangal"/>
                      </a:endParaRPr>
                    </a:p>
                  </a:txBody>
                  <a:tcPr marL="42859" marR="42859" marT="42859" marB="42859"/>
                </a:tc>
              </a:tr>
              <a:tr h="431204">
                <a:tc>
                  <a:txBody>
                    <a:bodyPr/>
                    <a:lstStyle/>
                    <a:p>
                      <a:pPr marL="0" marR="0">
                        <a:lnSpc>
                          <a:spcPct val="200000"/>
                        </a:lnSpc>
                        <a:spcBef>
                          <a:spcPts val="0"/>
                        </a:spcBef>
                        <a:spcAft>
                          <a:spcPts val="1200"/>
                        </a:spcAft>
                      </a:pPr>
                      <a:r>
                        <a:rPr lang="en-US" sz="1600">
                          <a:effectLst/>
                        </a:rPr>
                        <a:t>Convergence</a:t>
                      </a:r>
                      <a:endParaRPr lang="en-US" sz="160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Slow</a:t>
                      </a:r>
                      <a:endParaRPr lang="en-US" sz="1600" dirty="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Fast</a:t>
                      </a:r>
                      <a:endParaRPr lang="en-US" sz="1600" dirty="0">
                        <a:effectLst/>
                        <a:latin typeface="Calibri"/>
                        <a:ea typeface="Calibri"/>
                        <a:cs typeface="Mangal"/>
                      </a:endParaRPr>
                    </a:p>
                  </a:txBody>
                  <a:tcPr marL="42859" marR="42859" marT="42859" marB="42859"/>
                </a:tc>
              </a:tr>
              <a:tr h="431204">
                <a:tc>
                  <a:txBody>
                    <a:bodyPr/>
                    <a:lstStyle/>
                    <a:p>
                      <a:pPr marL="0" marR="0">
                        <a:lnSpc>
                          <a:spcPct val="200000"/>
                        </a:lnSpc>
                        <a:spcBef>
                          <a:spcPts val="0"/>
                        </a:spcBef>
                        <a:spcAft>
                          <a:spcPts val="1200"/>
                        </a:spcAft>
                      </a:pPr>
                      <a:r>
                        <a:rPr lang="en-US" sz="1600">
                          <a:effectLst/>
                        </a:rPr>
                        <a:t>Summarization</a:t>
                      </a:r>
                      <a:endParaRPr lang="en-US" sz="160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Auto</a:t>
                      </a:r>
                      <a:endParaRPr lang="en-US" sz="1600" dirty="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Manual</a:t>
                      </a:r>
                      <a:endParaRPr lang="en-US" sz="1600" dirty="0">
                        <a:effectLst/>
                        <a:latin typeface="Calibri"/>
                        <a:ea typeface="Calibri"/>
                        <a:cs typeface="Mangal"/>
                      </a:endParaRPr>
                    </a:p>
                  </a:txBody>
                  <a:tcPr marL="42859" marR="42859" marT="42859" marB="42859"/>
                </a:tc>
              </a:tr>
              <a:tr h="431204">
                <a:tc>
                  <a:txBody>
                    <a:bodyPr/>
                    <a:lstStyle/>
                    <a:p>
                      <a:pPr marL="0" marR="0">
                        <a:lnSpc>
                          <a:spcPct val="200000"/>
                        </a:lnSpc>
                        <a:spcBef>
                          <a:spcPts val="0"/>
                        </a:spcBef>
                        <a:spcAft>
                          <a:spcPts val="1200"/>
                        </a:spcAft>
                      </a:pPr>
                      <a:r>
                        <a:rPr lang="en-US" sz="1600">
                          <a:effectLst/>
                        </a:rPr>
                        <a:t>Update timer</a:t>
                      </a:r>
                      <a:endParaRPr lang="en-US" sz="160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30 seconds</a:t>
                      </a:r>
                      <a:endParaRPr lang="en-US" sz="1600" dirty="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Only when changes occur</a:t>
                      </a:r>
                      <a:endParaRPr lang="en-US" sz="1600" dirty="0">
                        <a:effectLst/>
                        <a:latin typeface="Calibri"/>
                        <a:ea typeface="Calibri"/>
                        <a:cs typeface="Mangal"/>
                      </a:endParaRPr>
                    </a:p>
                  </a:txBody>
                  <a:tcPr marL="42859" marR="42859" marT="42859" marB="42859"/>
                </a:tc>
              </a:tr>
              <a:tr h="431204">
                <a:tc>
                  <a:txBody>
                    <a:bodyPr/>
                    <a:lstStyle/>
                    <a:p>
                      <a:pPr marL="0" marR="0">
                        <a:lnSpc>
                          <a:spcPct val="200000"/>
                        </a:lnSpc>
                        <a:spcBef>
                          <a:spcPts val="0"/>
                        </a:spcBef>
                        <a:spcAft>
                          <a:spcPts val="1200"/>
                        </a:spcAft>
                      </a:pPr>
                      <a:r>
                        <a:rPr lang="en-US" sz="1600">
                          <a:effectLst/>
                        </a:rPr>
                        <a:t>Hop count limit</a:t>
                      </a:r>
                      <a:endParaRPr lang="en-US" sz="160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15</a:t>
                      </a:r>
                      <a:endParaRPr lang="en-US" sz="1600" dirty="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None</a:t>
                      </a:r>
                      <a:endParaRPr lang="en-US" sz="1600" dirty="0">
                        <a:effectLst/>
                        <a:latin typeface="Calibri"/>
                        <a:ea typeface="Calibri"/>
                        <a:cs typeface="Mangal"/>
                      </a:endParaRPr>
                    </a:p>
                  </a:txBody>
                  <a:tcPr marL="42859" marR="42859" marT="42859" marB="42859"/>
                </a:tc>
              </a:tr>
              <a:tr h="431204">
                <a:tc>
                  <a:txBody>
                    <a:bodyPr/>
                    <a:lstStyle/>
                    <a:p>
                      <a:pPr marL="0" marR="0">
                        <a:lnSpc>
                          <a:spcPct val="200000"/>
                        </a:lnSpc>
                        <a:spcBef>
                          <a:spcPts val="0"/>
                        </a:spcBef>
                        <a:spcAft>
                          <a:spcPts val="1200"/>
                        </a:spcAft>
                      </a:pPr>
                      <a:r>
                        <a:rPr lang="en-US" sz="1600">
                          <a:effectLst/>
                        </a:rPr>
                        <a:t>Multicast address used</a:t>
                      </a:r>
                      <a:endParaRPr lang="en-US" sz="160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224.0.0.9</a:t>
                      </a:r>
                      <a:endParaRPr lang="en-US" sz="1600" dirty="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224.0.0.5 and 224.0.0.6</a:t>
                      </a:r>
                      <a:endParaRPr lang="en-US" sz="1600" dirty="0">
                        <a:effectLst/>
                        <a:latin typeface="Calibri"/>
                        <a:ea typeface="Calibri"/>
                        <a:cs typeface="Mangal"/>
                      </a:endParaRPr>
                    </a:p>
                  </a:txBody>
                  <a:tcPr marL="42859" marR="42859" marT="42859" marB="42859"/>
                </a:tc>
              </a:tr>
              <a:tr h="431204">
                <a:tc>
                  <a:txBody>
                    <a:bodyPr/>
                    <a:lstStyle/>
                    <a:p>
                      <a:pPr marL="0" marR="0">
                        <a:lnSpc>
                          <a:spcPct val="200000"/>
                        </a:lnSpc>
                        <a:spcBef>
                          <a:spcPts val="0"/>
                        </a:spcBef>
                        <a:spcAft>
                          <a:spcPts val="1200"/>
                        </a:spcAft>
                      </a:pPr>
                      <a:r>
                        <a:rPr lang="en-US" sz="1600">
                          <a:effectLst/>
                        </a:rPr>
                        <a:t>Protocol and port used</a:t>
                      </a:r>
                      <a:endParaRPr lang="en-US" sz="160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a:effectLst/>
                        </a:rPr>
                        <a:t>UDP and port 20</a:t>
                      </a:r>
                      <a:endParaRPr lang="en-US" sz="160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a:effectLst/>
                        </a:rPr>
                        <a:t>IP and port 89</a:t>
                      </a:r>
                      <a:endParaRPr lang="en-US" sz="1600" dirty="0">
                        <a:effectLst/>
                        <a:latin typeface="Calibri"/>
                        <a:ea typeface="Calibri"/>
                        <a:cs typeface="Mangal"/>
                      </a:endParaRPr>
                    </a:p>
                  </a:txBody>
                  <a:tcPr marL="42859" marR="42859" marT="42859" marB="42859"/>
                </a:tc>
              </a:tr>
              <a:tr h="431204">
                <a:tc>
                  <a:txBody>
                    <a:bodyPr/>
                    <a:lstStyle/>
                    <a:p>
                      <a:pPr marL="0" marR="0">
                        <a:lnSpc>
                          <a:spcPct val="200000"/>
                        </a:lnSpc>
                        <a:spcBef>
                          <a:spcPts val="0"/>
                        </a:spcBef>
                        <a:spcAft>
                          <a:spcPts val="1200"/>
                        </a:spcAft>
                      </a:pPr>
                      <a:r>
                        <a:rPr lang="en-US" sz="1600">
                          <a:effectLst/>
                        </a:rPr>
                        <a:t>Algorithm used</a:t>
                      </a:r>
                      <a:endParaRPr lang="en-US" sz="160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a:effectLst/>
                        </a:rPr>
                        <a:t>Bellman-ford</a:t>
                      </a:r>
                      <a:endParaRPr lang="en-US" sz="1600">
                        <a:effectLst/>
                        <a:latin typeface="Calibri"/>
                        <a:ea typeface="Calibri"/>
                        <a:cs typeface="Mangal"/>
                      </a:endParaRPr>
                    </a:p>
                  </a:txBody>
                  <a:tcPr marL="42859" marR="42859" marT="42859" marB="42859"/>
                </a:tc>
                <a:tc>
                  <a:txBody>
                    <a:bodyPr/>
                    <a:lstStyle/>
                    <a:p>
                      <a:pPr marL="0" marR="0">
                        <a:lnSpc>
                          <a:spcPct val="200000"/>
                        </a:lnSpc>
                        <a:spcBef>
                          <a:spcPts val="0"/>
                        </a:spcBef>
                        <a:spcAft>
                          <a:spcPts val="1200"/>
                        </a:spcAft>
                      </a:pPr>
                      <a:r>
                        <a:rPr lang="en-US" sz="1600" dirty="0" err="1">
                          <a:effectLst/>
                        </a:rPr>
                        <a:t>Dijkstra</a:t>
                      </a:r>
                      <a:endParaRPr lang="en-US" sz="1600" dirty="0">
                        <a:effectLst/>
                        <a:latin typeface="Calibri"/>
                        <a:ea typeface="Calibri"/>
                        <a:cs typeface="Mangal"/>
                      </a:endParaRPr>
                    </a:p>
                  </a:txBody>
                  <a:tcPr marL="42859" marR="42859" marT="42859" marB="42859"/>
                </a:tc>
              </a:tr>
            </a:tbl>
          </a:graphicData>
        </a:graphic>
      </p:graphicFrame>
    </p:spTree>
    <p:extLst>
      <p:ext uri="{BB962C8B-B14F-4D97-AF65-F5344CB8AC3E}">
        <p14:creationId xmlns:p14="http://schemas.microsoft.com/office/powerpoint/2010/main" xmlns="" val="28696720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BGP (Border Gateway Protocol)</a:t>
            </a:r>
            <a:endParaRPr lang="en-US" dirty="0">
              <a:solidFill>
                <a:schemeClr val="accent2"/>
              </a:solidFill>
            </a:endParaRPr>
          </a:p>
        </p:txBody>
      </p:sp>
      <p:sp>
        <p:nvSpPr>
          <p:cNvPr id="3" name="Content Placeholder 2"/>
          <p:cNvSpPr>
            <a:spLocks noGrp="1"/>
          </p:cNvSpPr>
          <p:nvPr>
            <p:ph idx="1"/>
          </p:nvPr>
        </p:nvSpPr>
        <p:spPr>
          <a:xfrm>
            <a:off x="838200" y="1600200"/>
            <a:ext cx="9753600" cy="5105400"/>
          </a:xfrm>
        </p:spPr>
        <p:txBody>
          <a:bodyPr>
            <a:noAutofit/>
          </a:bodyPr>
          <a:lstStyle/>
          <a:p>
            <a:r>
              <a:rPr lang="en-US" dirty="0">
                <a:solidFill>
                  <a:schemeClr val="accent1"/>
                </a:solidFill>
              </a:rPr>
              <a:t>Border Gateway Protocol (BGP) is an Internet Engineering Task Force (IETF) standard, and the most scalable of all routing protocols.</a:t>
            </a:r>
          </a:p>
          <a:p>
            <a:r>
              <a:rPr lang="en-US" dirty="0" smtClean="0">
                <a:solidFill>
                  <a:schemeClr val="accent1"/>
                </a:solidFill>
              </a:rPr>
              <a:t>BGP </a:t>
            </a:r>
            <a:r>
              <a:rPr lang="en-US" dirty="0">
                <a:solidFill>
                  <a:schemeClr val="accent1"/>
                </a:solidFill>
              </a:rPr>
              <a:t>(Border Gateway Protocol) is protocol that manages how packets are routed across the internet through the exchange of routing and reachability information between edge routers. </a:t>
            </a:r>
          </a:p>
          <a:p>
            <a:r>
              <a:rPr lang="en-US" dirty="0">
                <a:solidFill>
                  <a:schemeClr val="accent1"/>
                </a:solidFill>
              </a:rPr>
              <a:t>BGP directs packets between autonomous systems (AS) -- networks managed by a single enterprise or service provider. </a:t>
            </a:r>
          </a:p>
        </p:txBody>
      </p:sp>
    </p:spTree>
    <p:extLst>
      <p:ext uri="{BB962C8B-B14F-4D97-AF65-F5344CB8AC3E}">
        <p14:creationId xmlns:p14="http://schemas.microsoft.com/office/powerpoint/2010/main" xmlns="" val="140479316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solidFill>
                  <a:schemeClr val="accent1"/>
                </a:solidFill>
              </a:rPr>
              <a:t>BGP is the routing protocol of the global Internet, as well as for Service Provider private networks. BGP has expanded upon its original purpose of carrying Internet reachability information, and can now carry routes for Multicast, IPv6, VPNs, and a variety of other data.</a:t>
            </a:r>
          </a:p>
          <a:p>
            <a:r>
              <a:rPr lang="en-US" dirty="0">
                <a:solidFill>
                  <a:schemeClr val="accent1"/>
                </a:solidFill>
              </a:rPr>
              <a:t>Traffic that is routed within a single network AS is referred to as internal BGP, or </a:t>
            </a:r>
            <a:r>
              <a:rPr lang="en-US" dirty="0" err="1">
                <a:solidFill>
                  <a:schemeClr val="accent1"/>
                </a:solidFill>
              </a:rPr>
              <a:t>iBGP</a:t>
            </a:r>
            <a:r>
              <a:rPr lang="en-US" dirty="0">
                <a:solidFill>
                  <a:schemeClr val="accent1"/>
                </a:solidFill>
              </a:rPr>
              <a:t>. More often, BGP is used to connect one AS to other autonomous systems, and it is then referred to as an external BGP, or </a:t>
            </a:r>
            <a:r>
              <a:rPr lang="en-US" dirty="0" err="1">
                <a:solidFill>
                  <a:schemeClr val="accent1"/>
                </a:solidFill>
              </a:rPr>
              <a:t>eBGP</a:t>
            </a:r>
            <a:r>
              <a:rPr lang="en-US"/>
              <a:t>.</a:t>
            </a:r>
          </a:p>
          <a:p>
            <a:endParaRPr lang="en-US" dirty="0">
              <a:solidFill>
                <a:schemeClr val="accent1"/>
              </a:solidFill>
            </a:endParaRPr>
          </a:p>
        </p:txBody>
      </p:sp>
    </p:spTree>
    <p:extLst>
      <p:ext uri="{BB962C8B-B14F-4D97-AF65-F5344CB8AC3E}">
        <p14:creationId xmlns:p14="http://schemas.microsoft.com/office/powerpoint/2010/main" xmlns="" val="229571191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Network Traffic Analysis</a:t>
            </a:r>
            <a:endParaRPr lang="en-US" dirty="0">
              <a:solidFill>
                <a:srgbClr val="FF0000"/>
              </a:solidFill>
            </a:endParaRPr>
          </a:p>
        </p:txBody>
      </p:sp>
      <p:sp>
        <p:nvSpPr>
          <p:cNvPr id="3" name="Content Placeholder 2"/>
          <p:cNvSpPr>
            <a:spLocks noGrp="1"/>
          </p:cNvSpPr>
          <p:nvPr>
            <p:ph idx="1"/>
          </p:nvPr>
        </p:nvSpPr>
        <p:spPr/>
        <p:txBody>
          <a:bodyPr/>
          <a:lstStyle/>
          <a:p>
            <a:r>
              <a:rPr lang="en-US" dirty="0">
                <a:solidFill>
                  <a:schemeClr val="accent1"/>
                </a:solidFill>
              </a:rPr>
              <a:t>Network traffic analysis is the process of recording, reviewing and analyzing network traffic for the purpose of performance, security and/or general network operations and management.</a:t>
            </a:r>
          </a:p>
          <a:p>
            <a:r>
              <a:rPr lang="en-US" dirty="0">
                <a:solidFill>
                  <a:schemeClr val="accent1"/>
                </a:solidFill>
              </a:rPr>
              <a:t>It is the process of using manual and automated techniques to review granular-level detail and statistics within network </a:t>
            </a:r>
            <a:r>
              <a:rPr lang="en-US" dirty="0" smtClean="0">
                <a:solidFill>
                  <a:schemeClr val="accent1"/>
                </a:solidFill>
              </a:rPr>
              <a:t>traffic.</a:t>
            </a:r>
          </a:p>
          <a:p>
            <a:r>
              <a:rPr lang="en-US" dirty="0">
                <a:solidFill>
                  <a:schemeClr val="accent1"/>
                </a:solidFill>
              </a:rPr>
              <a:t>Network traffic analysis is primarily done to get in-depth insight into what type of traffic/network packets or data is flowing through a network. Typically, network traffic analysis is done through a network monitoring or network bandwidth monitoring </a:t>
            </a:r>
            <a:r>
              <a:rPr lang="en-US" dirty="0" smtClean="0">
                <a:solidFill>
                  <a:schemeClr val="accent1"/>
                </a:solidFill>
              </a:rPr>
              <a:t>software/application.</a:t>
            </a:r>
            <a:endParaRPr lang="en-US"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xmlns="" val="226253434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solidFill>
                  <a:schemeClr val="accent1"/>
                </a:solidFill>
              </a:rPr>
              <a:t>The traffic statistics from network traffic analysis helps in:</a:t>
            </a:r>
          </a:p>
          <a:p>
            <a:r>
              <a:rPr lang="en-US" dirty="0">
                <a:solidFill>
                  <a:schemeClr val="accent1"/>
                </a:solidFill>
              </a:rPr>
              <a:t>Understanding and evaluating the network utilization</a:t>
            </a:r>
          </a:p>
          <a:p>
            <a:r>
              <a:rPr lang="en-US" dirty="0">
                <a:solidFill>
                  <a:schemeClr val="accent1"/>
                </a:solidFill>
              </a:rPr>
              <a:t>Download/upload speeds</a:t>
            </a:r>
          </a:p>
          <a:p>
            <a:r>
              <a:rPr lang="en-US" dirty="0">
                <a:solidFill>
                  <a:schemeClr val="accent1"/>
                </a:solidFill>
              </a:rPr>
              <a:t>Type, size, origin and destination and content/data of packets</a:t>
            </a:r>
          </a:p>
          <a:p>
            <a:r>
              <a:rPr lang="en-US" dirty="0">
                <a:solidFill>
                  <a:schemeClr val="accent1"/>
                </a:solidFill>
              </a:rPr>
              <a:t>Network security staff uses network traffic analysis to identify any malicious or suspicious packets within the traffic. Similarly, network administrations seek to monitor download/upload speeds, throughput, content, etc. to understand network operations.</a:t>
            </a:r>
          </a:p>
          <a:p>
            <a:r>
              <a:rPr lang="en-US" dirty="0">
                <a:solidFill>
                  <a:schemeClr val="accent1"/>
                </a:solidFill>
              </a:rPr>
              <a:t>Network traffic analysis is also used by attackers/intruders to analyze network traffic patterns and identify any vulnerabilities or means to break in or retrieve sensitive data</a:t>
            </a:r>
            <a:r>
              <a:rPr lang="en-US" dirty="0"/>
              <a:t>.</a:t>
            </a:r>
          </a:p>
          <a:p>
            <a:endParaRPr lang="en-US" dirty="0"/>
          </a:p>
        </p:txBody>
      </p:sp>
    </p:spTree>
    <p:extLst>
      <p:ext uri="{BB962C8B-B14F-4D97-AF65-F5344CB8AC3E}">
        <p14:creationId xmlns:p14="http://schemas.microsoft.com/office/powerpoint/2010/main" xmlns="" val="1658238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Tools</a:t>
            </a:r>
            <a:endParaRPr lang="en-US" dirty="0">
              <a:solidFill>
                <a:schemeClr val="accent2"/>
              </a:solidFill>
            </a:endParaRPr>
          </a:p>
        </p:txBody>
      </p:sp>
      <p:sp>
        <p:nvSpPr>
          <p:cNvPr id="3" name="Content Placeholder 2"/>
          <p:cNvSpPr>
            <a:spLocks noGrp="1"/>
          </p:cNvSpPr>
          <p:nvPr>
            <p:ph idx="1"/>
          </p:nvPr>
        </p:nvSpPr>
        <p:spPr/>
        <p:txBody>
          <a:bodyPr>
            <a:normAutofit fontScale="77500" lnSpcReduction="20000"/>
          </a:bodyPr>
          <a:lstStyle/>
          <a:p>
            <a:r>
              <a:rPr lang="en-US" dirty="0" smtClean="0">
                <a:solidFill>
                  <a:schemeClr val="accent2"/>
                </a:solidFill>
              </a:rPr>
              <a:t>Wireshark</a:t>
            </a:r>
            <a:r>
              <a:rPr lang="en-US" dirty="0" smtClean="0">
                <a:solidFill>
                  <a:schemeClr val="accent1"/>
                </a:solidFill>
              </a:rPr>
              <a:t>:</a:t>
            </a:r>
            <a:r>
              <a:rPr lang="en-US" dirty="0">
                <a:solidFill>
                  <a:schemeClr val="accent1"/>
                </a:solidFill>
              </a:rPr>
              <a:t> kicks off our list being a network protocol </a:t>
            </a:r>
            <a:r>
              <a:rPr lang="en-US" dirty="0" err="1">
                <a:solidFill>
                  <a:schemeClr val="accent1"/>
                </a:solidFill>
              </a:rPr>
              <a:t>analyser</a:t>
            </a:r>
            <a:r>
              <a:rPr lang="en-US" dirty="0">
                <a:solidFill>
                  <a:schemeClr val="accent1"/>
                </a:solidFill>
              </a:rPr>
              <a:t> and capture utility, captured data can easily be sent to another application for analysis or filtered within </a:t>
            </a:r>
            <a:r>
              <a:rPr lang="en-US" dirty="0" err="1">
                <a:solidFill>
                  <a:schemeClr val="accent1"/>
                </a:solidFill>
              </a:rPr>
              <a:t>WireShark</a:t>
            </a:r>
            <a:r>
              <a:rPr lang="en-US" dirty="0">
                <a:solidFill>
                  <a:schemeClr val="accent1"/>
                </a:solidFill>
              </a:rPr>
              <a:t> itself</a:t>
            </a:r>
            <a:r>
              <a:rPr lang="en-US" dirty="0" smtClean="0">
                <a:solidFill>
                  <a:schemeClr val="accent1"/>
                </a:solidFill>
              </a:rPr>
              <a:t>.</a:t>
            </a:r>
          </a:p>
          <a:p>
            <a:r>
              <a:rPr lang="en-US" dirty="0">
                <a:solidFill>
                  <a:schemeClr val="accent2"/>
                </a:solidFill>
              </a:rPr>
              <a:t>Angry </a:t>
            </a:r>
            <a:r>
              <a:rPr lang="en-US" dirty="0" smtClean="0">
                <a:solidFill>
                  <a:schemeClr val="accent2"/>
                </a:solidFill>
              </a:rPr>
              <a:t>IP: </a:t>
            </a:r>
            <a:r>
              <a:rPr lang="en-US" dirty="0">
                <a:solidFill>
                  <a:schemeClr val="accent1"/>
                </a:solidFill>
              </a:rPr>
              <a:t> scanner scans IP addresses and ports finding live hosts and providing you with information about them</a:t>
            </a:r>
            <a:r>
              <a:rPr lang="en-US" dirty="0" smtClean="0">
                <a:solidFill>
                  <a:schemeClr val="accent1"/>
                </a:solidFill>
              </a:rPr>
              <a:t>.</a:t>
            </a:r>
          </a:p>
          <a:p>
            <a:r>
              <a:rPr lang="en-US" dirty="0">
                <a:solidFill>
                  <a:schemeClr val="accent2"/>
                </a:solidFill>
              </a:rPr>
              <a:t>Fiddle</a:t>
            </a:r>
            <a:r>
              <a:rPr lang="en-US" dirty="0">
                <a:solidFill>
                  <a:schemeClr val="accent1"/>
                </a:solidFill>
              </a:rPr>
              <a:t>r captures HTTP between computers and the Internet to help with debugging, you see incoming and outgoing data including encrypted HTTPS traffic, allowing you to test your website performance or the security of your web applications.</a:t>
            </a:r>
          </a:p>
          <a:p>
            <a:r>
              <a:rPr lang="en-US" dirty="0" err="1" smtClean="0">
                <a:solidFill>
                  <a:schemeClr val="accent2"/>
                </a:solidFill>
              </a:rPr>
              <a:t>NetworkMiner</a:t>
            </a:r>
            <a:r>
              <a:rPr lang="en-US" dirty="0" smtClean="0">
                <a:solidFill>
                  <a:schemeClr val="accent2"/>
                </a:solidFill>
              </a:rPr>
              <a:t>: </a:t>
            </a:r>
            <a:r>
              <a:rPr lang="en-US" dirty="0">
                <a:solidFill>
                  <a:schemeClr val="accent1"/>
                </a:solidFill>
              </a:rPr>
              <a:t> is classed as a network forensics analysis tool and is used to capture packets it then extract files and images from that data allowing you to reconstructed his actions</a:t>
            </a:r>
            <a:r>
              <a:rPr lang="en-US" dirty="0" smtClean="0">
                <a:solidFill>
                  <a:schemeClr val="accent1"/>
                </a:solidFill>
              </a:rPr>
              <a:t>.</a:t>
            </a:r>
          </a:p>
          <a:p>
            <a:r>
              <a:rPr lang="en-US" dirty="0" err="1">
                <a:solidFill>
                  <a:schemeClr val="accent2"/>
                </a:solidFill>
              </a:rPr>
              <a:t>xirrus</a:t>
            </a:r>
            <a:r>
              <a:rPr lang="en-US" dirty="0">
                <a:solidFill>
                  <a:schemeClr val="accent2"/>
                </a:solidFill>
              </a:rPr>
              <a:t> </a:t>
            </a:r>
            <a:r>
              <a:rPr lang="en-US" dirty="0" err="1" smtClean="0">
                <a:solidFill>
                  <a:schemeClr val="accent2"/>
                </a:solidFill>
              </a:rPr>
              <a:t>wifi</a:t>
            </a:r>
            <a:r>
              <a:rPr lang="en-US" dirty="0">
                <a:solidFill>
                  <a:schemeClr val="accent1"/>
                </a:solidFill>
              </a:rPr>
              <a:t> inspector which manages connections locate devices detect rogue access point and has connection speed quality tests.</a:t>
            </a:r>
          </a:p>
          <a:p>
            <a:r>
              <a:rPr lang="en-US" dirty="0">
                <a:solidFill>
                  <a:schemeClr val="accent1"/>
                </a:solidFill>
              </a:rPr>
              <a:t> </a:t>
            </a:r>
            <a:r>
              <a:rPr lang="en-US" dirty="0" err="1">
                <a:solidFill>
                  <a:schemeClr val="accent2"/>
                </a:solidFill>
              </a:rPr>
              <a:t>zenoss</a:t>
            </a:r>
            <a:r>
              <a:rPr lang="en-US" dirty="0">
                <a:solidFill>
                  <a:schemeClr val="accent2"/>
                </a:solidFill>
              </a:rPr>
              <a:t> core</a:t>
            </a:r>
            <a:r>
              <a:rPr lang="en-US" dirty="0">
                <a:solidFill>
                  <a:schemeClr val="accent1"/>
                </a:solidFill>
              </a:rPr>
              <a:t> keeps an eye on your application's servers, storage, networking and virtualization giving you performance and availability stats. </a:t>
            </a:r>
          </a:p>
          <a:p>
            <a:endParaRPr lang="en-US" dirty="0"/>
          </a:p>
        </p:txBody>
      </p:sp>
    </p:spTree>
    <p:extLst>
      <p:ext uri="{BB962C8B-B14F-4D97-AF65-F5344CB8AC3E}">
        <p14:creationId xmlns:p14="http://schemas.microsoft.com/office/powerpoint/2010/main" xmlns="" val="1879763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Security </a:t>
            </a:r>
            <a:r>
              <a:rPr lang="en-US" dirty="0" err="1" smtClean="0">
                <a:solidFill>
                  <a:schemeClr val="accent2"/>
                </a:solidFill>
              </a:rPr>
              <a:t>Concepts:Firewall</a:t>
            </a:r>
            <a:endParaRPr lang="en-US" dirty="0">
              <a:solidFill>
                <a:schemeClr val="accent2"/>
              </a:solidFill>
            </a:endParaRPr>
          </a:p>
        </p:txBody>
      </p:sp>
      <p:sp>
        <p:nvSpPr>
          <p:cNvPr id="3" name="Content Placeholder 2"/>
          <p:cNvSpPr>
            <a:spLocks noGrp="1"/>
          </p:cNvSpPr>
          <p:nvPr>
            <p:ph idx="1"/>
          </p:nvPr>
        </p:nvSpPr>
        <p:spPr/>
        <p:txBody>
          <a:bodyPr>
            <a:normAutofit fontScale="92500"/>
          </a:bodyPr>
          <a:lstStyle/>
          <a:p>
            <a:pPr fontAlgn="base"/>
            <a:r>
              <a:rPr lang="en-US" dirty="0">
                <a:solidFill>
                  <a:schemeClr val="accent1"/>
                </a:solidFill>
              </a:rPr>
              <a:t>A firewall is a network security device that monitors incoming and outgoing network traffic and decides whether to allow or block specific traffic based on a defined set of security rules</a:t>
            </a:r>
            <a:r>
              <a:rPr lang="en-US" dirty="0" smtClean="0">
                <a:solidFill>
                  <a:schemeClr val="accent1"/>
                </a:solidFill>
              </a:rPr>
              <a:t>.</a:t>
            </a:r>
          </a:p>
          <a:p>
            <a:pPr fontAlgn="base"/>
            <a:r>
              <a:rPr lang="en-US" dirty="0">
                <a:solidFill>
                  <a:schemeClr val="accent1"/>
                </a:solidFill>
              </a:rPr>
              <a:t>A firewall is a network security system that monitors and controls over all </a:t>
            </a:r>
            <a:r>
              <a:rPr lang="en-US" dirty="0" smtClean="0">
                <a:solidFill>
                  <a:schemeClr val="accent1"/>
                </a:solidFill>
              </a:rPr>
              <a:t> </a:t>
            </a:r>
            <a:r>
              <a:rPr lang="en-US" dirty="0">
                <a:solidFill>
                  <a:schemeClr val="accent1"/>
                </a:solidFill>
              </a:rPr>
              <a:t>incoming and outgoing network traffic based on advanced and a defined set of security rules.</a:t>
            </a:r>
          </a:p>
          <a:p>
            <a:pPr fontAlgn="base"/>
            <a:r>
              <a:rPr lang="en-US" dirty="0">
                <a:solidFill>
                  <a:schemeClr val="accent1"/>
                </a:solidFill>
              </a:rPr>
              <a:t>Firewalls </a:t>
            </a:r>
            <a:r>
              <a:rPr lang="en-US" dirty="0" smtClean="0">
                <a:solidFill>
                  <a:schemeClr val="accent1"/>
                </a:solidFill>
              </a:rPr>
              <a:t>is </a:t>
            </a:r>
            <a:r>
              <a:rPr lang="en-US" dirty="0">
                <a:solidFill>
                  <a:schemeClr val="accent1"/>
                </a:solidFill>
              </a:rPr>
              <a:t>a first line of defense in network security </a:t>
            </a:r>
            <a:endParaRPr lang="en-US" dirty="0" smtClean="0">
              <a:solidFill>
                <a:schemeClr val="accent1"/>
              </a:solidFill>
            </a:endParaRPr>
          </a:p>
          <a:p>
            <a:pPr fontAlgn="base"/>
            <a:r>
              <a:rPr lang="en-US" dirty="0" smtClean="0">
                <a:solidFill>
                  <a:schemeClr val="accent1"/>
                </a:solidFill>
              </a:rPr>
              <a:t>They </a:t>
            </a:r>
            <a:r>
              <a:rPr lang="en-US" dirty="0">
                <a:solidFill>
                  <a:schemeClr val="accent1"/>
                </a:solidFill>
              </a:rPr>
              <a:t>establish a barrier between secured and controlled internal networks that can be trusted and untrusted outside networks, such as the Internet. </a:t>
            </a:r>
          </a:p>
          <a:p>
            <a:pPr fontAlgn="base"/>
            <a:r>
              <a:rPr lang="en-US" dirty="0">
                <a:solidFill>
                  <a:schemeClr val="accent1"/>
                </a:solidFill>
              </a:rPr>
              <a:t>A firewall can be hardware, software, or both</a:t>
            </a:r>
            <a:r>
              <a:rPr lang="en-US" dirty="0"/>
              <a:t>.</a:t>
            </a:r>
          </a:p>
          <a:p>
            <a:endParaRPr lang="en-US" dirty="0"/>
          </a:p>
        </p:txBody>
      </p:sp>
    </p:spTree>
    <p:extLst>
      <p:ext uri="{BB962C8B-B14F-4D97-AF65-F5344CB8AC3E}">
        <p14:creationId xmlns:p14="http://schemas.microsoft.com/office/powerpoint/2010/main" xmlns="" val="246295885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stretch>
            <a:fillRect/>
          </a:stretch>
        </p:blipFill>
        <p:spPr>
          <a:xfrm>
            <a:off x="329184" y="2011680"/>
            <a:ext cx="9985248" cy="4443984"/>
          </a:xfrm>
          <a:prstGeom prst="rect">
            <a:avLst/>
          </a:prstGeom>
        </p:spPr>
      </p:pic>
    </p:spTree>
    <p:extLst>
      <p:ext uri="{BB962C8B-B14F-4D97-AF65-F5344CB8AC3E}">
        <p14:creationId xmlns:p14="http://schemas.microsoft.com/office/powerpoint/2010/main" xmlns="" val="406350741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How does Firewall Work</a:t>
            </a:r>
            <a:endParaRPr lang="en-US" dirty="0">
              <a:solidFill>
                <a:schemeClr val="accent2"/>
              </a:solidFill>
            </a:endParaRPr>
          </a:p>
        </p:txBody>
      </p:sp>
      <p:sp>
        <p:nvSpPr>
          <p:cNvPr id="3" name="Content Placeholder 2"/>
          <p:cNvSpPr>
            <a:spLocks noGrp="1"/>
          </p:cNvSpPr>
          <p:nvPr>
            <p:ph idx="1"/>
          </p:nvPr>
        </p:nvSpPr>
        <p:spPr/>
        <p:txBody>
          <a:bodyPr/>
          <a:lstStyle/>
          <a:p>
            <a:r>
              <a:rPr lang="en-US" dirty="0">
                <a:solidFill>
                  <a:schemeClr val="accent1"/>
                </a:solidFill>
              </a:rPr>
              <a:t>Firewall examine all the data packets passing through them to see if they meet the rules defined by the ACL (Access Control List) made by the administrator of the network. Only, If the Data Packets are allowed as per ACL, they will be Transmitted over the Connection.</a:t>
            </a:r>
          </a:p>
          <a:p>
            <a:r>
              <a:rPr lang="en-US" dirty="0">
                <a:solidFill>
                  <a:schemeClr val="accent1"/>
                </a:solidFill>
              </a:rPr>
              <a:t>Firewalls generally also maintain a log of Important Activities in Inside the Network. A Network Administrator can define what is important for him and configure the Firewall to make the Logs accordingly.</a:t>
            </a:r>
          </a:p>
          <a:p>
            <a:r>
              <a:rPr lang="en-US" dirty="0">
                <a:solidFill>
                  <a:schemeClr val="accent1"/>
                </a:solidFill>
              </a:rPr>
              <a:t>Firewall can filter contents on the basis of Address, Protocols, Packet attributes and State.</a:t>
            </a:r>
          </a:p>
          <a:p>
            <a:r>
              <a:rPr lang="en-US" dirty="0">
                <a:solidFill>
                  <a:schemeClr val="accent1"/>
                </a:solidFill>
              </a:rPr>
              <a:t>Firewalls generally only Screen the Packet Headers</a:t>
            </a:r>
          </a:p>
        </p:txBody>
      </p:sp>
    </p:spTree>
    <p:extLst>
      <p:ext uri="{BB962C8B-B14F-4D97-AF65-F5344CB8AC3E}">
        <p14:creationId xmlns:p14="http://schemas.microsoft.com/office/powerpoint/2010/main" xmlns="" val="2608395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1605</TotalTime>
  <Words>5853</Words>
  <Application>Microsoft Office PowerPoint</Application>
  <PresentationFormat>Custom</PresentationFormat>
  <Paragraphs>668</Paragraphs>
  <Slides>105</Slides>
  <Notes>0</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Office Theme</vt:lpstr>
      <vt:lpstr>Network Layer</vt:lpstr>
      <vt:lpstr>Contents</vt:lpstr>
      <vt:lpstr>Contents</vt:lpstr>
      <vt:lpstr>Introduction to Network Layer</vt:lpstr>
      <vt:lpstr>Slide 5</vt:lpstr>
      <vt:lpstr>What is IP</vt:lpstr>
      <vt:lpstr>IPv4 addressing</vt:lpstr>
      <vt:lpstr>Slide 8</vt:lpstr>
      <vt:lpstr>IPv4 Classful addresses</vt:lpstr>
      <vt:lpstr>Slide 10</vt:lpstr>
      <vt:lpstr>Slide 11</vt:lpstr>
      <vt:lpstr>Slide 12</vt:lpstr>
      <vt:lpstr>Slide 13</vt:lpstr>
      <vt:lpstr>Summary</vt:lpstr>
      <vt:lpstr>Classless Addressing</vt:lpstr>
      <vt:lpstr>Classless Inter Domain Routing(CIDR)</vt:lpstr>
      <vt:lpstr>Slide 17</vt:lpstr>
      <vt:lpstr>Slide 18</vt:lpstr>
      <vt:lpstr>Subnetting</vt:lpstr>
      <vt:lpstr>Advantages of Subnetting</vt:lpstr>
      <vt:lpstr>Subnet Mask</vt:lpstr>
      <vt:lpstr>CIDR and Subnet Mask</vt:lpstr>
      <vt:lpstr>Slide 23</vt:lpstr>
      <vt:lpstr>Subnetting Steps</vt:lpstr>
      <vt:lpstr>Slide 25</vt:lpstr>
      <vt:lpstr>Slide 26</vt:lpstr>
      <vt:lpstr>Slide 27</vt:lpstr>
      <vt:lpstr>Slide 28</vt:lpstr>
      <vt:lpstr>Slide 29</vt:lpstr>
      <vt:lpstr>Slide 30</vt:lpstr>
      <vt:lpstr>Slide 31</vt:lpstr>
      <vt:lpstr>Slide 32</vt:lpstr>
      <vt:lpstr>IPv6 Address</vt:lpstr>
      <vt:lpstr>IPv6 Address:Categories</vt:lpstr>
      <vt:lpstr>IPv6 Address Notation</vt:lpstr>
      <vt:lpstr>Features of IPv6</vt:lpstr>
      <vt:lpstr>Features of IPV6</vt:lpstr>
      <vt:lpstr>Slide 38</vt:lpstr>
      <vt:lpstr>Slide 39</vt:lpstr>
      <vt:lpstr>Comparision Between IPv4 and IPv6</vt:lpstr>
      <vt:lpstr>Slide 41</vt:lpstr>
      <vt:lpstr>Key Differences between IPv4 and IPv6</vt:lpstr>
      <vt:lpstr>IPv4 Datagram Formats</vt:lpstr>
      <vt:lpstr>IPv4 Datagram Formats</vt:lpstr>
      <vt:lpstr>Slide 45</vt:lpstr>
      <vt:lpstr>IPv6 Datagram Format</vt:lpstr>
      <vt:lpstr>Slide 47</vt:lpstr>
      <vt:lpstr>Slide 48</vt:lpstr>
      <vt:lpstr>Slide 49</vt:lpstr>
      <vt:lpstr>Comparsion between IPv4 and IPv6 Header Format</vt:lpstr>
      <vt:lpstr>NAT(Network Address Translator)</vt:lpstr>
      <vt:lpstr>NAT(Network Address Translator)</vt:lpstr>
      <vt:lpstr>Advantages</vt:lpstr>
      <vt:lpstr>Disadvantages</vt:lpstr>
      <vt:lpstr> IPv4 to IPv6 Transition Mechanisms  </vt:lpstr>
      <vt:lpstr>Dual Stack</vt:lpstr>
      <vt:lpstr>Dual Stack</vt:lpstr>
      <vt:lpstr>Tunneling</vt:lpstr>
      <vt:lpstr>Tunneling</vt:lpstr>
      <vt:lpstr>Translation</vt:lpstr>
      <vt:lpstr>Translation</vt:lpstr>
      <vt:lpstr>Translation</vt:lpstr>
      <vt:lpstr>ICMP/ICMPv6</vt:lpstr>
      <vt:lpstr>Slide 64</vt:lpstr>
      <vt:lpstr>ICMP Packet Format</vt:lpstr>
      <vt:lpstr>Slide 66</vt:lpstr>
      <vt:lpstr>ICMPv6</vt:lpstr>
      <vt:lpstr>ICMPv6</vt:lpstr>
      <vt:lpstr>ICMPv6 Message</vt:lpstr>
      <vt:lpstr>Routing</vt:lpstr>
      <vt:lpstr>Routing Protocols</vt:lpstr>
      <vt:lpstr>Routing Algorithm</vt:lpstr>
      <vt:lpstr>Slide 73</vt:lpstr>
      <vt:lpstr>Types of Routing:Static and Dynamic</vt:lpstr>
      <vt:lpstr>Slide 75</vt:lpstr>
      <vt:lpstr>Dynamic Routing</vt:lpstr>
      <vt:lpstr>Slide 77</vt:lpstr>
      <vt:lpstr>Slide 78</vt:lpstr>
      <vt:lpstr>Slide 79</vt:lpstr>
      <vt:lpstr>Distance Vector Routing </vt:lpstr>
      <vt:lpstr>Link State Routing</vt:lpstr>
      <vt:lpstr>Slide 82</vt:lpstr>
      <vt:lpstr>Slide 83</vt:lpstr>
      <vt:lpstr>Unicast and Multicast</vt:lpstr>
      <vt:lpstr>Multicast</vt:lpstr>
      <vt:lpstr>Slide 86</vt:lpstr>
      <vt:lpstr>Slide 87</vt:lpstr>
      <vt:lpstr>Different types of routing Protocols</vt:lpstr>
      <vt:lpstr>Slide 89</vt:lpstr>
      <vt:lpstr>Open Shortest Path First(OSPF)</vt:lpstr>
      <vt:lpstr>Slide 91</vt:lpstr>
      <vt:lpstr>BGP (Border Gateway Protocol)</vt:lpstr>
      <vt:lpstr>Slide 93</vt:lpstr>
      <vt:lpstr>Network Traffic Analysis</vt:lpstr>
      <vt:lpstr>Slide 95</vt:lpstr>
      <vt:lpstr>Tools</vt:lpstr>
      <vt:lpstr>Security Concepts:Firewall</vt:lpstr>
      <vt:lpstr>Slide 98</vt:lpstr>
      <vt:lpstr>How does Firewall Work</vt:lpstr>
      <vt:lpstr>Types of Firewall</vt:lpstr>
      <vt:lpstr>Packet Filtering Firewall</vt:lpstr>
      <vt:lpstr>Circuit Level Gateway Firewalls </vt:lpstr>
      <vt:lpstr>Application level Gateway Firewalls</vt:lpstr>
      <vt:lpstr>Stateful Multilayer Inspection Firewall</vt:lpstr>
      <vt:lpstr>Access Control Lists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Layer</dc:title>
  <dc:creator>Anupa</dc:creator>
  <cp:lastModifiedBy>NTA</cp:lastModifiedBy>
  <cp:revision>124</cp:revision>
  <dcterms:created xsi:type="dcterms:W3CDTF">2019-05-31T13:39:27Z</dcterms:created>
  <dcterms:modified xsi:type="dcterms:W3CDTF">2022-05-06T03:29:19Z</dcterms:modified>
</cp:coreProperties>
</file>