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91" r:id="rId9"/>
    <p:sldId id="292" r:id="rId10"/>
    <p:sldId id="29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A5AB4-B7EC-4C00-9A22-2CBA34B01D0A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FFAC-EEA7-478A-BAA2-01C05E425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2889A-73E6-4D45-AAE8-1D4450FF1ED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2F067-EE59-4818-B749-D1E9D9AE46F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C6F75-E76F-456D-841A-F573A1C44CC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5F73C-30BC-4CED-9424-292BD179880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DC827-EC4A-4DC8-9DB1-7C60675A049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513F34-BF9F-46B0-B8F4-F64CBE47E8E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D0092-AE9D-498B-B950-A8CB14CA413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7BD3C-ACB2-43AE-945C-45912BBAC5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A3CBF-9396-414D-B712-38632BC2578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82A4D-6AC2-4F23-97C4-F5123CE7C5F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0CB0D-655E-4558-97A2-2F7FBDD0B5A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11F8C-134A-4A20-8848-173501B3F3B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20553-32B7-4F0C-998C-788B6D1653B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FC7F9-72E3-48C1-9101-FDF07B3869A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D068B-4B04-42F1-AD4D-28B1582218C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25A8A-2CFA-4A5D-917C-F6DF9C606B8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CAACA-0509-47A6-B9E0-2A0F50CF4AB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0EC27-E07B-4EF6-83AE-EB16528977B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F2D40-8E7C-4D4B-980F-50FDAD4E469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7A929-9D5A-4CE4-B659-5518B249E2D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3D2EE-B25A-4320-90FE-A3FC48853C8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D88CD-1C12-4C58-A10C-D2D1D201FBC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DD743-07DF-4573-9E8C-F1E1752243A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BD770-BCF3-44CF-A169-CC67117A125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09574-4202-49FD-A849-5FC79CA2CF2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11485-3352-4842-A34A-E0B44838009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B0846-1382-4C30-8FBF-E867554F6D5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BC7A2-8D0C-4EB4-9332-36EE5CC4A54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E8434-331E-4BE4-91E4-65F47A16B59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A36-0BEB-475C-B808-4CE2C828F03F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78F9-5CCD-4FFD-B185-49C65D27D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A36-0BEB-475C-B808-4CE2C828F03F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78F9-5CCD-4FFD-B185-49C65D27D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A36-0BEB-475C-B808-4CE2C828F03F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78F9-5CCD-4FFD-B185-49C65D27D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A36-0BEB-475C-B808-4CE2C828F03F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78F9-5CCD-4FFD-B185-49C65D27D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A36-0BEB-475C-B808-4CE2C828F03F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78F9-5CCD-4FFD-B185-49C65D27D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A36-0BEB-475C-B808-4CE2C828F03F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78F9-5CCD-4FFD-B185-49C65D27D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A36-0BEB-475C-B808-4CE2C828F03F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78F9-5CCD-4FFD-B185-49C65D27D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A36-0BEB-475C-B808-4CE2C828F03F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78F9-5CCD-4FFD-B185-49C65D27D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A36-0BEB-475C-B808-4CE2C828F03F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78F9-5CCD-4FFD-B185-49C65D27D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A36-0BEB-475C-B808-4CE2C828F03F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78F9-5CCD-4FFD-B185-49C65D27D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A36-0BEB-475C-B808-4CE2C828F03F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78F9-5CCD-4FFD-B185-49C65D27D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5A36-0BEB-475C-B808-4CE2C828F03F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78F9-5CCD-4FFD-B185-49C65D27D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 to Object-Oriented Development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Hiranya Prasad Bastakoti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and Behavioral Diagrams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1"/>
            <a:ext cx="7924800" cy="482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Use-Case Modeling</a:t>
            </a:r>
            <a:endParaRPr lang="en-US" altLang="en-US"/>
          </a:p>
        </p:txBody>
      </p:sp>
      <p:sp>
        <p:nvSpPr>
          <p:cNvPr id="66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marL="609600" indent="-609600">
              <a:lnSpc>
                <a:spcPct val="75000"/>
              </a:lnSpc>
            </a:pPr>
            <a:r>
              <a:rPr lang="en-US" altLang="en-US" sz="2800"/>
              <a:t>Applied to analyze functional requirements of the system</a:t>
            </a:r>
          </a:p>
          <a:p>
            <a:pPr marL="609600" indent="-609600">
              <a:lnSpc>
                <a:spcPct val="75000"/>
              </a:lnSpc>
            </a:pPr>
            <a:r>
              <a:rPr lang="en-US" altLang="en-US" sz="2800"/>
              <a:t>Performed during the analysis phase to help developers understand functional requirements of the system without regard for implementation details</a:t>
            </a:r>
          </a:p>
          <a:p>
            <a:pPr marL="609600" indent="-609600">
              <a:lnSpc>
                <a:spcPct val="75000"/>
              </a:lnSpc>
            </a:pPr>
            <a:r>
              <a:rPr lang="en-US" altLang="en-US" sz="2800"/>
              <a:t>Use Case</a:t>
            </a:r>
          </a:p>
          <a:p>
            <a:pPr marL="990600" lvl="1" indent="-533400">
              <a:lnSpc>
                <a:spcPct val="75000"/>
              </a:lnSpc>
            </a:pPr>
            <a:r>
              <a:rPr lang="en-US" altLang="en-US" sz="2400"/>
              <a:t>A complete sequence of related actions initiated by an actor</a:t>
            </a:r>
          </a:p>
          <a:p>
            <a:pPr marL="609600" indent="-609600">
              <a:lnSpc>
                <a:spcPct val="75000"/>
              </a:lnSpc>
            </a:pPr>
            <a:r>
              <a:rPr lang="en-US" altLang="en-US" sz="2800"/>
              <a:t>Actor</a:t>
            </a:r>
          </a:p>
          <a:p>
            <a:pPr marL="990600" lvl="1" indent="-533400">
              <a:lnSpc>
                <a:spcPct val="75000"/>
              </a:lnSpc>
            </a:pPr>
            <a:r>
              <a:rPr lang="en-US" altLang="en-US" sz="2400"/>
              <a:t>An external entity that interacts with the system</a:t>
            </a:r>
          </a:p>
          <a:p>
            <a:pPr marL="609600" indent="-609600">
              <a:lnSpc>
                <a:spcPct val="75000"/>
              </a:lnSpc>
              <a:buFont typeface="Wingdings" pitchFamily="2" charset="2"/>
              <a:buNone/>
            </a:pPr>
            <a:endParaRPr lang="en-US" altLang="en-US" sz="2800"/>
          </a:p>
        </p:txBody>
      </p:sp>
      <p:sp>
        <p:nvSpPr>
          <p:cNvPr id="668677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8AB85363-4DD4-4654-B550-C5A59E0639B6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altLang="en-US" sz="2400"/>
              <a:t>Figure 20-2</a:t>
            </a:r>
            <a:br>
              <a:rPr lang="en-US" altLang="en-US" sz="2400"/>
            </a:br>
            <a:r>
              <a:rPr lang="en-US" altLang="en-US" sz="2400"/>
              <a:t>Use-case diagram for a university registration system</a:t>
            </a:r>
            <a:endParaRPr lang="en-US" altLang="en-US" sz="1200">
              <a:solidFill>
                <a:srgbClr val="000000"/>
              </a:solidFill>
              <a:latin typeface="Geneva" charset="0"/>
            </a:endParaRPr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5D05E33C-F8D9-4014-97D1-DB81259194D4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600"/>
          </a:p>
        </p:txBody>
      </p:sp>
      <p:pic>
        <p:nvPicPr>
          <p:cNvPr id="669703" name="Picture 7" descr="20-00020.bmp                                                   00034ACFbartleby    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6096000" cy="4459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altLang="en-US" b="1"/>
              <a:t>Use-Case Modeling</a:t>
            </a:r>
          </a:p>
        </p:txBody>
      </p:sp>
      <p:sp>
        <p:nvSpPr>
          <p:cNvPr id="67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Developing Use-Case Diagrams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 cases are always initiated by an actor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 cases represent complete functionality of the system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Relationships Between Use Cases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 cases may participate in relationships with other use-cases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Two types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Extends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Adds new behaviors or actions to a use case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Include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One use case references another use case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</p:txBody>
      </p:sp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2F0AEEB6-6164-4D06-989A-1143E9007985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Object Modeling</a:t>
            </a:r>
            <a:br>
              <a:rPr lang="en-US" altLang="en-US"/>
            </a:br>
            <a:r>
              <a:rPr lang="en-US" altLang="en-US"/>
              <a:t>Class Diagrams</a:t>
            </a:r>
          </a:p>
        </p:txBody>
      </p:sp>
      <p:sp>
        <p:nvSpPr>
          <p:cNvPr id="67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2672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Object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An entity that has a well-defined role in the application domain, and has state, behavior, and identity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State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condition that encompasses an object’s properties and the values those properties have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Behavior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manner that represents how an object acts and reacts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Object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set of objects that share a common structure and a common behavior</a:t>
            </a:r>
          </a:p>
        </p:txBody>
      </p:sp>
      <p:sp>
        <p:nvSpPr>
          <p:cNvPr id="671750" name="Text Box 6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0AEB229C-20C7-4224-A6A8-7775A849A7C1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Object Modeling</a:t>
            </a:r>
            <a:br>
              <a:rPr lang="en-US" altLang="en-US"/>
            </a:br>
            <a:r>
              <a:rPr lang="en-US" altLang="en-US"/>
              <a:t>Class Diagrams</a:t>
            </a:r>
          </a:p>
        </p:txBody>
      </p:sp>
      <p:sp>
        <p:nvSpPr>
          <p:cNvPr id="67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altLang="en-US"/>
              <a:t>Class Diagram</a:t>
            </a:r>
          </a:p>
          <a:p>
            <a:pPr lvl="1"/>
            <a:r>
              <a:rPr lang="en-US" altLang="en-US"/>
              <a:t>Class is represented as a rectangle with three compartments</a:t>
            </a:r>
          </a:p>
          <a:p>
            <a:pPr lvl="1"/>
            <a:r>
              <a:rPr lang="en-US" altLang="en-US"/>
              <a:t>Objects can participate in relationships with objects of the same class</a:t>
            </a:r>
          </a:p>
          <a:p>
            <a:pPr lvl="1">
              <a:buFont typeface="Wingdings" pitchFamily="2" charset="2"/>
              <a:buNone/>
            </a:pPr>
            <a:endParaRPr lang="en-US" altLang="en-US"/>
          </a:p>
          <a:p>
            <a:pPr lvl="1">
              <a:buFont typeface="Wingdings" pitchFamily="2" charset="2"/>
              <a:buNone/>
            </a:pPr>
            <a:endParaRPr lang="en-US" altLang="en-US"/>
          </a:p>
          <a:p>
            <a:pPr lvl="1"/>
            <a:endParaRPr lang="en-US" altLang="en-US"/>
          </a:p>
          <a:p>
            <a:pPr lvl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72773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8720D210-865F-471D-98C9-B83A608362B3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Object Modeling</a:t>
            </a:r>
            <a:br>
              <a:rPr lang="en-US" altLang="en-US"/>
            </a:br>
            <a:r>
              <a:rPr lang="en-US" altLang="en-US"/>
              <a:t>Object Diagrams</a:t>
            </a:r>
          </a:p>
        </p:txBody>
      </p:sp>
      <p:sp>
        <p:nvSpPr>
          <p:cNvPr id="67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Object Diagram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graph of instances that are compatible with a given class diagram;  also called an instance diagram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Object is represented as a rectangle with two compartments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Operation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function or service that is provided by all the instances of a class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technique of hiding the internal implementation details of an object from its external view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673797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091606FD-C1E9-466B-9DA6-EA22A846892C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Object Modeling</a:t>
            </a:r>
            <a:br>
              <a:rPr lang="en-US" altLang="en-US"/>
            </a:br>
            <a:r>
              <a:rPr lang="en-US" altLang="en-US"/>
              <a:t>Object Diagrams</a:t>
            </a:r>
          </a:p>
        </p:txBody>
      </p:sp>
      <p:sp>
        <p:nvSpPr>
          <p:cNvPr id="68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Types of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Query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An operation that accesses the state of an object but does not alter the state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Update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An operation that alters the state of an object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Scope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An operation that applies to a class rather than an object instance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Constructor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An operation that creates a new instance of a class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7E6D090E-1576-4A51-B3AF-7270294C0030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2000" b="1"/>
              <a:t>Figure 20-5</a:t>
            </a:r>
            <a:br>
              <a:rPr lang="en-US" altLang="en-US" sz="2000" b="1"/>
            </a:br>
            <a:r>
              <a:rPr lang="en-US" altLang="en-US" sz="2000" b="1"/>
              <a:t>UML class and object diagrams</a:t>
            </a:r>
            <a:br>
              <a:rPr lang="en-US" altLang="en-US" sz="2000" b="1"/>
            </a:br>
            <a:r>
              <a:rPr lang="en-US" altLang="en-US" sz="2000" b="1"/>
              <a:t>(a) Class diagram showing two classes</a:t>
            </a:r>
            <a:br>
              <a:rPr lang="en-US" altLang="en-US" sz="2000" b="1"/>
            </a:br>
            <a:r>
              <a:rPr lang="en-US" altLang="en-US" sz="2000" b="1"/>
              <a:t>(b) Object diagram with two instances</a:t>
            </a:r>
            <a:endParaRPr lang="en-US" altLang="en-US" sz="1200">
              <a:solidFill>
                <a:srgbClr val="000000"/>
              </a:solidFill>
              <a:latin typeface="Geneva" charset="0"/>
            </a:endParaRPr>
          </a:p>
        </p:txBody>
      </p:sp>
      <p:sp>
        <p:nvSpPr>
          <p:cNvPr id="674821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7328EE1A-0B4D-43B9-9AEC-366EC16A6FF4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600"/>
          </a:p>
        </p:txBody>
      </p:sp>
      <p:pic>
        <p:nvPicPr>
          <p:cNvPr id="674824" name="Picture 8" descr="20-005A0.bmp                                                   00034ACFbartleby    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00200"/>
            <a:ext cx="7086600" cy="2449513"/>
          </a:xfrm>
          <a:prstGeom prst="rect">
            <a:avLst/>
          </a:prstGeom>
          <a:noFill/>
        </p:spPr>
      </p:pic>
      <p:pic>
        <p:nvPicPr>
          <p:cNvPr id="674825" name="Picture 9" descr="20-005B0.bmp                                                   00034ACFbartleby                       ABA78158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100513"/>
            <a:ext cx="7467600" cy="20161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/>
              <a:t>Representing Associations</a:t>
            </a:r>
          </a:p>
        </p:txBody>
      </p:sp>
      <p:sp>
        <p:nvSpPr>
          <p:cNvPr id="67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Association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relationship between object classes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Degree may be unary, binary, ternary or higher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Depicted as a solid line between participating classes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Association Role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end of an association where it connects to a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Each role has multiplicity, which indicates how many objects participate in a given association relationship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/>
          </a:p>
        </p:txBody>
      </p:sp>
      <p:sp>
        <p:nvSpPr>
          <p:cNvPr id="675846" name="Text Box 6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2C85C2FA-DEC3-4D81-B439-47FB1B6EAED6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Characteristics of Object-Oriented Systems</a:t>
            </a:r>
          </a:p>
          <a:p>
            <a:r>
              <a:rPr lang="en-US" dirty="0" smtClean="0"/>
              <a:t> Object-Oriented System Analysis and Design (OOSAD)</a:t>
            </a:r>
          </a:p>
          <a:p>
            <a:r>
              <a:rPr lang="en-US" dirty="0" smtClean="0"/>
              <a:t> Introduction to Unified Modeling Language</a:t>
            </a:r>
          </a:p>
          <a:p>
            <a:r>
              <a:rPr lang="en-US" dirty="0" smtClean="0"/>
              <a:t> Structural and Behavioral Diagrams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Association Classes</a:t>
            </a:r>
          </a:p>
        </p:txBody>
      </p:sp>
      <p:sp>
        <p:nvSpPr>
          <p:cNvPr id="69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Association Class</a:t>
            </a:r>
          </a:p>
          <a:p>
            <a:pPr lvl="1"/>
            <a:r>
              <a:rPr lang="en-US" altLang="en-US"/>
              <a:t>An association that has attributes or operations of its own, or that participates in relationships with other classes</a:t>
            </a:r>
          </a:p>
          <a:p>
            <a:r>
              <a:rPr lang="en-US" altLang="en-US"/>
              <a:t>Similar to an associative entity in ER modeling</a:t>
            </a:r>
          </a:p>
          <a:p>
            <a:r>
              <a:rPr lang="en-US" altLang="en-US"/>
              <a:t>Figure 20-9 shows one example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D022F536-99CA-49DB-9EC3-8A4BD3D7099A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Representing Derived Attributes, Derived Associations and Derived Roles</a:t>
            </a:r>
          </a:p>
        </p:txBody>
      </p:sp>
      <p:sp>
        <p:nvSpPr>
          <p:cNvPr id="69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Derived attributes, associations and roles can be computed from other attributes, associations or roles</a:t>
            </a:r>
          </a:p>
          <a:p>
            <a:r>
              <a:rPr lang="en-US" altLang="en-US"/>
              <a:t>Shown by placing a slash (/) before the name of the element</a:t>
            </a:r>
          </a:p>
        </p:txBody>
      </p:sp>
      <p:sp>
        <p:nvSpPr>
          <p:cNvPr id="691204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3DAC9BC8-A8EB-409B-9BE4-CDA8F99F333E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/>
              <a:t>Representing Generalization</a:t>
            </a:r>
          </a:p>
        </p:txBody>
      </p:sp>
      <p:sp>
        <p:nvSpPr>
          <p:cNvPr id="67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altLang="en-US" sz="2800"/>
              <a:t>Generalization</a:t>
            </a:r>
          </a:p>
          <a:p>
            <a:pPr lvl="1"/>
            <a:r>
              <a:rPr lang="en-US" altLang="en-US" sz="2400"/>
              <a:t>Abstraction of common features among multiple classes, as well as their relationships, into a more general class</a:t>
            </a:r>
          </a:p>
          <a:p>
            <a:r>
              <a:rPr lang="en-US" altLang="en-US" sz="2800"/>
              <a:t>Subclass</a:t>
            </a:r>
          </a:p>
          <a:p>
            <a:pPr lvl="1"/>
            <a:r>
              <a:rPr lang="en-US" altLang="en-US" sz="2400"/>
              <a:t>A class that has been generalized</a:t>
            </a:r>
          </a:p>
          <a:p>
            <a:r>
              <a:rPr lang="en-US" altLang="en-US" sz="2800"/>
              <a:t>Superclass</a:t>
            </a:r>
          </a:p>
          <a:p>
            <a:pPr lvl="1"/>
            <a:r>
              <a:rPr lang="en-US" altLang="en-US" sz="2400"/>
              <a:t>A class that is composed of several generalized subclasses</a:t>
            </a:r>
          </a:p>
          <a:p>
            <a:pPr lvl="1">
              <a:buFont typeface="Wingdings" pitchFamily="2" charset="2"/>
              <a:buNone/>
            </a:pPr>
            <a:endParaRPr lang="en-US" altLang="en-US" sz="2400"/>
          </a:p>
        </p:txBody>
      </p:sp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0AC5C5AF-7470-4926-BE45-036EDC16FF6F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/>
              <a:t>Representing Generalization</a:t>
            </a:r>
          </a:p>
        </p:txBody>
      </p:sp>
      <p:sp>
        <p:nvSpPr>
          <p:cNvPr id="67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91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800"/>
              <a:t>Discriminator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/>
              <a:t>Shows which property of an object class is being abstracted by a generalization relationship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800"/>
              <a:t>Inheritance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/>
              <a:t>A property that a subclass inherits the features from its superclass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800"/>
              <a:t>Abstract Class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/>
              <a:t>A class that has no direct instances, but whose descendents may have direct instances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800"/>
              <a:t>Concrete Class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/>
              <a:t>A class that can have direct instances</a:t>
            </a:r>
          </a:p>
        </p:txBody>
      </p:sp>
      <p:sp>
        <p:nvSpPr>
          <p:cNvPr id="677893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C0AB8BF3-B0D2-4EF5-9911-85BB6E53F627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/>
              <a:t>Representing Generalization</a:t>
            </a:r>
          </a:p>
        </p:txBody>
      </p:sp>
      <p:sp>
        <p:nvSpPr>
          <p:cNvPr id="69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91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800"/>
              <a:t>Semantic Constraints among Subclasses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/>
              <a:t>Overlapping</a:t>
            </a:r>
          </a:p>
          <a:p>
            <a:pPr lvl="2">
              <a:lnSpc>
                <a:spcPct val="85000"/>
              </a:lnSpc>
              <a:spcBef>
                <a:spcPct val="10000"/>
              </a:spcBef>
            </a:pPr>
            <a:r>
              <a:rPr lang="en-US" altLang="en-US" sz="2000"/>
              <a:t>A descendant may be descended from more than one of the subclasses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/>
              <a:t>Disjoint</a:t>
            </a:r>
          </a:p>
          <a:p>
            <a:pPr lvl="2">
              <a:lnSpc>
                <a:spcPct val="85000"/>
              </a:lnSpc>
              <a:spcBef>
                <a:spcPct val="10000"/>
              </a:spcBef>
            </a:pPr>
            <a:r>
              <a:rPr lang="en-US" altLang="en-US" sz="2000"/>
              <a:t>A descendant may not be descended from more than one of the subclasses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/>
              <a:t>Complete</a:t>
            </a:r>
          </a:p>
          <a:p>
            <a:pPr lvl="2">
              <a:lnSpc>
                <a:spcPct val="85000"/>
              </a:lnSpc>
              <a:spcBef>
                <a:spcPct val="10000"/>
              </a:spcBef>
            </a:pPr>
            <a:r>
              <a:rPr lang="en-US" altLang="en-US" sz="2000"/>
              <a:t>All subclasses have been specified.  No additional subclasses are expected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/>
              <a:t>Incomplete</a:t>
            </a:r>
          </a:p>
          <a:p>
            <a:pPr lvl="2">
              <a:lnSpc>
                <a:spcPct val="85000"/>
              </a:lnSpc>
              <a:spcBef>
                <a:spcPct val="10000"/>
              </a:spcBef>
            </a:pPr>
            <a:r>
              <a:rPr lang="en-US" altLang="en-US" sz="2000"/>
              <a:t>Some subclasses have been specified, but the list is known to be incomplete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5ED0B58A-FD07-4743-9425-E30453B4243F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Generalization</a:t>
            </a:r>
          </a:p>
        </p:txBody>
      </p:sp>
      <p:sp>
        <p:nvSpPr>
          <p:cNvPr id="69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Class-scope Attribute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An attribute of a class which specifies a value common to an entire class, rather than a specific value for an instance.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Abstract Operation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Defines the form or protocol of an operation but not its implementation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Method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implementation of an operation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Polymorphism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same operation may apply to two or more classes in different ways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3D8BF35B-424D-4E26-92CB-2A9EC44713A0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Interpreting Inheritance and Overriding</a:t>
            </a:r>
          </a:p>
        </p:txBody>
      </p:sp>
      <p:sp>
        <p:nvSpPr>
          <p:cNvPr id="69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Overriding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Process of replacing a method inherited from a superclass by a more specific implementation of that method in a subclass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Three Types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Overriding for Extension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Operation inherited by a subclass from its superclass is extended by adding some behavior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Overriding for restriction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The protocol of the new operation in the subclass is restricted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Overriding for optimization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The new operation is implemented with improved code by exploiting the restrictions imposed by a subclass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9301E6C5-1C53-46BE-9F62-65D8C60862B1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Multiple Inheritance</a:t>
            </a:r>
          </a:p>
        </p:txBody>
      </p:sp>
      <p:sp>
        <p:nvSpPr>
          <p:cNvPr id="69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Multiple Classification</a:t>
            </a:r>
          </a:p>
          <a:p>
            <a:pPr lvl="1"/>
            <a:r>
              <a:rPr lang="en-US" altLang="en-US"/>
              <a:t>An object is an instance of more than one class</a:t>
            </a:r>
          </a:p>
          <a:p>
            <a:pPr lvl="1"/>
            <a:r>
              <a:rPr lang="en-US" altLang="en-US"/>
              <a:t>Use is discouraged and not supported by UML semantics</a:t>
            </a:r>
          </a:p>
          <a:p>
            <a:r>
              <a:rPr lang="en-US" altLang="en-US"/>
              <a:t>Multiple Inheritance</a:t>
            </a:r>
          </a:p>
          <a:p>
            <a:pPr lvl="1"/>
            <a:r>
              <a:rPr lang="en-US" altLang="en-US"/>
              <a:t>Allows a class to inherit features from more than one superclass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C4231AA3-745A-4DD0-9FE2-12F973EE3ED6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/>
              <a:t>Representing Aggregation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Aggregation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part-of relationship between a component object and an aggregate object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Example: Personal computer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Composed of CPU, Monitor, Keyboard, etc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78917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33FD5C81-7B79-40F7-83CA-DE0E84B25F84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Dynamic Modeling:</a:t>
            </a:r>
            <a:br>
              <a:rPr lang="en-US" altLang="en-US"/>
            </a:br>
            <a:r>
              <a:rPr lang="en-US" altLang="en-US"/>
              <a:t>State Diagrams</a:t>
            </a:r>
          </a:p>
        </p:txBody>
      </p:sp>
      <p:sp>
        <p:nvSpPr>
          <p:cNvPr id="67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en-US" sz="2800"/>
              <a:t>State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400"/>
              <a:t>A condition during the life of an object during which it satisfies some conditions, performs some actions or waits for some events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400"/>
              <a:t>Shown as a rectangle with rounded corners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800"/>
              <a:t>State Transition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400"/>
              <a:t>The changes in the attribute of an object or in the links an object has with other objects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400"/>
              <a:t>Shown as a solid arrow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400"/>
              <a:t>Diagrammed with a guard condition and action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800"/>
              <a:t>Event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400"/>
              <a:t>Something that takes place at a certain point in time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None/>
            </a:pPr>
            <a:endParaRPr lang="en-US" altLang="en-US" sz="2400"/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B518C153-EB54-4A06-A88B-582CED7DDFF1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66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marL="609600" indent="-609600"/>
            <a:r>
              <a:rPr lang="en-US" altLang="en-US" dirty="0"/>
              <a:t>Object-Oriented systems development life cycle</a:t>
            </a:r>
          </a:p>
          <a:p>
            <a:pPr marL="990600" lvl="1" indent="-533400"/>
            <a:r>
              <a:rPr lang="en-US" altLang="en-US" dirty="0"/>
              <a:t>Process of progressively developing representation of a system component (or object) through the phases of analysis, design and implementation</a:t>
            </a:r>
          </a:p>
          <a:p>
            <a:pPr marL="990600" lvl="1" indent="-533400"/>
            <a:r>
              <a:rPr lang="en-US" altLang="en-US" dirty="0"/>
              <a:t>The model is abstract in the early stages</a:t>
            </a:r>
          </a:p>
          <a:p>
            <a:pPr marL="990600" lvl="1" indent="-533400"/>
            <a:r>
              <a:rPr lang="en-US" altLang="en-US" dirty="0"/>
              <a:t>As the model evolves, it becomes more and more detailed</a:t>
            </a:r>
          </a:p>
          <a:p>
            <a:pPr marL="990600" lvl="1" indent="-533400"/>
            <a:endParaRPr lang="en-US" altLang="en-US" dirty="0"/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6AAC6572-AC38-46D7-814A-CB9A2D7C5063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Dynamic Modeling:</a:t>
            </a:r>
            <a:br>
              <a:rPr lang="en-US" altLang="en-US"/>
            </a:br>
            <a:r>
              <a:rPr lang="en-US" altLang="en-US"/>
              <a:t>Sequence Diagrams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sz="2800"/>
              <a:t>Sequence Diagram</a:t>
            </a:r>
          </a:p>
          <a:p>
            <a:pPr marL="990600" lvl="1" indent="-533400"/>
            <a:r>
              <a:rPr lang="en-US" altLang="en-US" sz="2400"/>
              <a:t>A depiction of the interaction among objects during certain periods of time</a:t>
            </a:r>
          </a:p>
          <a:p>
            <a:pPr marL="609600" indent="-609600"/>
            <a:r>
              <a:rPr lang="en-US" altLang="en-US" sz="2800"/>
              <a:t>Activation</a:t>
            </a:r>
          </a:p>
          <a:p>
            <a:pPr marL="990600" lvl="1" indent="-533400"/>
            <a:r>
              <a:rPr lang="en-US" altLang="en-US" sz="2400"/>
              <a:t>The time period during which an object performs an operation</a:t>
            </a:r>
          </a:p>
          <a:p>
            <a:pPr marL="609600" indent="-609600"/>
            <a:r>
              <a:rPr lang="en-US" altLang="en-US" sz="2800"/>
              <a:t>Messages</a:t>
            </a:r>
          </a:p>
          <a:p>
            <a:pPr marL="990600" lvl="1" indent="-533400"/>
            <a:r>
              <a:rPr lang="en-US" altLang="en-US" sz="2400"/>
              <a:t>Means by which objects communicate with each other</a:t>
            </a:r>
          </a:p>
          <a:p>
            <a:pPr marL="609600" indent="-609600"/>
            <a:endParaRPr lang="en-US" altLang="en-US" sz="2800"/>
          </a:p>
        </p:txBody>
      </p:sp>
      <p:sp>
        <p:nvSpPr>
          <p:cNvPr id="680965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6BD44188-E90C-4574-8E62-F65D76898CC5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Dynamic Modeling</a:t>
            </a:r>
            <a:br>
              <a:rPr lang="en-US" altLang="en-US"/>
            </a:br>
            <a:r>
              <a:rPr lang="en-US" altLang="en-US"/>
              <a:t>Sequence Diagrams</a:t>
            </a:r>
          </a:p>
        </p:txBody>
      </p:sp>
      <p:sp>
        <p:nvSpPr>
          <p:cNvPr id="68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Synchronous Message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type of message in which the caller has to wait for the receiving object to finish executing the called operation before it can resume execution itself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Simple Message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message that transfers control from the sender to the recipient without describing the details of the communication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36A27462-FA26-49DE-B1EF-58CF317EFCA5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219200"/>
          </a:xfrm>
        </p:spPr>
        <p:txBody>
          <a:bodyPr/>
          <a:lstStyle/>
          <a:p>
            <a:r>
              <a:rPr lang="en-US" altLang="en-US" sz="2400"/>
              <a:t>Figure 20-24</a:t>
            </a:r>
            <a:br>
              <a:rPr lang="en-US" altLang="en-US" sz="2400"/>
            </a:br>
            <a:r>
              <a:rPr lang="en-US" altLang="en-US" sz="2400"/>
              <a:t>Sequence diagram for a class registration scenario </a:t>
            </a:r>
            <a:br>
              <a:rPr lang="en-US" altLang="en-US" sz="2400"/>
            </a:br>
            <a:r>
              <a:rPr lang="en-US" altLang="en-US" sz="2400"/>
              <a:t>with prerequisites</a:t>
            </a:r>
            <a:endParaRPr lang="en-US" altLang="en-US" sz="1200">
              <a:solidFill>
                <a:srgbClr val="000000"/>
              </a:solidFill>
              <a:latin typeface="Geneva" charset="0"/>
            </a:endParaRPr>
          </a:p>
        </p:txBody>
      </p:sp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17FAA6E2-7D53-43C7-A033-02F368304826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600"/>
          </a:p>
        </p:txBody>
      </p:sp>
      <p:pic>
        <p:nvPicPr>
          <p:cNvPr id="683015" name="Picture 7" descr="20-00240.bmp                                                   00034ACFbartleby    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00200"/>
            <a:ext cx="6858000" cy="461486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Process Modeling:</a:t>
            </a:r>
            <a:br>
              <a:rPr lang="en-US" altLang="en-US"/>
            </a:br>
            <a:r>
              <a:rPr lang="en-US" altLang="en-US"/>
              <a:t>Activity Diagrams</a:t>
            </a:r>
          </a:p>
        </p:txBody>
      </p:sp>
      <p:sp>
        <p:nvSpPr>
          <p:cNvPr id="69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Shows the conditional logic for the sequence of system activities needed to accomplish a business process</a:t>
            </a:r>
          </a:p>
          <a:p>
            <a:r>
              <a:rPr lang="en-US" altLang="en-US"/>
              <a:t>Clearly shows parallel and alternative behaviors</a:t>
            </a:r>
          </a:p>
          <a:p>
            <a:r>
              <a:rPr lang="en-US" altLang="en-US"/>
              <a:t>Can be used to show the logic of a use case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006A491A-3F0B-4555-A57C-C375F0357D2F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219200"/>
          </a:xfrm>
        </p:spPr>
        <p:txBody>
          <a:bodyPr/>
          <a:lstStyle/>
          <a:p>
            <a:r>
              <a:rPr lang="en-US" altLang="en-US" sz="4000"/>
              <a:t>Analysis Versus Design</a:t>
            </a:r>
          </a:p>
        </p:txBody>
      </p:sp>
      <p:sp>
        <p:nvSpPr>
          <p:cNvPr id="68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Start with existing set of analysis model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Progressively add technical details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Design model must be more detailed than analysis model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Component Diagram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diagram that shows the software components or modules and their dependencies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Deployment Diagram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diagram that shows how the software components, process and objects are deployed into the physical architecture of the system</a:t>
            </a: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86848E0F-FFCE-45B0-8F67-2684FDF67A71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The Object-Oriented Systems Development Life Cycle</a:t>
            </a:r>
          </a:p>
        </p:txBody>
      </p:sp>
      <p:sp>
        <p:nvSpPr>
          <p:cNvPr id="66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/>
              <a:t>Analysis Phase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/>
              <a:t>Model of the real-world application is developed showing its important properties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/>
              <a:t>Model specifies the functional behavior of the system independent of implementation details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/>
              <a:t>Design Phase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/>
              <a:t>Analysis model is refined and adapted to the environment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/>
              <a:t>Can be separated into two stages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en-US" sz="2000"/>
              <a:t>System design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altLang="en-US" sz="1800"/>
              <a:t>Concerned with overall system architecture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en-US" sz="2000"/>
              <a:t>Object design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altLang="en-US" sz="1800"/>
              <a:t>Implementation details are added to system design</a:t>
            </a:r>
          </a:p>
          <a:p>
            <a:pPr marL="1371600" lvl="2" indent="-457200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9DCD9ABC-3A47-4927-838B-DE51297BD941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The Object-Oriented Systems Development Life Cycle</a:t>
            </a:r>
          </a:p>
        </p:txBody>
      </p:sp>
      <p:sp>
        <p:nvSpPr>
          <p:cNvPr id="68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Implementation Phase</a:t>
            </a:r>
          </a:p>
          <a:p>
            <a:pPr lvl="1"/>
            <a:r>
              <a:rPr lang="en-US" altLang="en-US"/>
              <a:t>Design is implemented using a programming language or database management system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88132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84CA4F95-9224-4524-AED1-65C242529223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The Object-Oriented Systems Development Life Cycle</a:t>
            </a:r>
          </a:p>
        </p:txBody>
      </p:sp>
      <p:sp>
        <p:nvSpPr>
          <p:cNvPr id="66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pPr marL="609600" indent="-609600"/>
            <a:r>
              <a:rPr lang="en-US" altLang="en-US" sz="2400"/>
              <a:t>Deliverables and Outcomes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 sz="2000"/>
              <a:t>The ability to tackle more challenging problem domains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 sz="2000"/>
              <a:t>Improved communication among users, analysts, designers and programmers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 sz="2000"/>
              <a:t>Increased consistency among analysis, design and programming activities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 sz="2000"/>
              <a:t>Explicit representation of commonality among system components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 sz="2000"/>
              <a:t>Reusability of analysis, design and programming results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 sz="2000"/>
              <a:t>Increased consistency among the models developed during object-oriented analysis, design, and programming</a:t>
            </a:r>
          </a:p>
        </p:txBody>
      </p:sp>
      <p:sp>
        <p:nvSpPr>
          <p:cNvPr id="664581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070AD87F-76F0-4404-A3F8-9029DD7DB221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The Unified Modeling Language (UML)</a:t>
            </a:r>
          </a:p>
        </p:txBody>
      </p:sp>
      <p:sp>
        <p:nvSpPr>
          <p:cNvPr id="66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A notation that allows the modeler to specify, visualize and construct the artifacts of software systems, as well as business models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Techniques and notations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/>
              <a:t>Use cases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/>
              <a:t>Class diagrams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/>
              <a:t>State diagrams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/>
              <a:t>Sequence diagrams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/>
              <a:t>Activity diagrams</a:t>
            </a:r>
          </a:p>
        </p:txBody>
      </p:sp>
      <p:sp>
        <p:nvSpPr>
          <p:cNvPr id="667653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20.</a:t>
            </a:r>
            <a:fld id="{08135715-B10E-4D08-A4DB-21858E2CA676}" type="slidenum">
              <a:rPr lang="en-US" altLang="en-US" sz="1600"/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structural diagrams represent the static aspect of the system. </a:t>
            </a:r>
          </a:p>
          <a:p>
            <a:r>
              <a:rPr lang="en-US" dirty="0" smtClean="0"/>
              <a:t>These static aspects represent those parts of a diagram, which forms the main structure and are therefore stable.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Class diagram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Object diagram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Component diagram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Deployment diagram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Behavioral diagrams basically capture the dynamic aspect of a system. </a:t>
            </a:r>
          </a:p>
          <a:p>
            <a:r>
              <a:rPr lang="en-US" dirty="0" smtClean="0"/>
              <a:t>Dynamic aspect can be further described as the changing/moving parts of a system.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 case diagram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Sequence diagram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Collaboration diagram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Statechart</a:t>
            </a:r>
            <a:r>
              <a:rPr lang="en-US" dirty="0" smtClean="0">
                <a:solidFill>
                  <a:srgbClr val="FF0000"/>
                </a:solidFill>
              </a:rPr>
              <a:t> diagram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Activity diagram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1473</Words>
  <Application>Microsoft Office PowerPoint</Application>
  <PresentationFormat>On-screen Show (4:3)</PresentationFormat>
  <Paragraphs>276</Paragraphs>
  <Slides>34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to Object-Oriented Development</vt:lpstr>
      <vt:lpstr>Contents</vt:lpstr>
      <vt:lpstr>Introduction</vt:lpstr>
      <vt:lpstr>The Object-Oriented Systems Development Life Cycle</vt:lpstr>
      <vt:lpstr>The Object-Oriented Systems Development Life Cycle</vt:lpstr>
      <vt:lpstr>The Object-Oriented Systems Development Life Cycle</vt:lpstr>
      <vt:lpstr>The Unified Modeling Language (UML)</vt:lpstr>
      <vt:lpstr>Structural Diagram</vt:lpstr>
      <vt:lpstr>Behavioral Diagrams</vt:lpstr>
      <vt:lpstr>Structural and Behavioral Diagrams</vt:lpstr>
      <vt:lpstr>Use-Case Modeling</vt:lpstr>
      <vt:lpstr>Figure 20-2 Use-case diagram for a university registration system</vt:lpstr>
      <vt:lpstr>Use-Case Modeling</vt:lpstr>
      <vt:lpstr>Object Modeling Class Diagrams</vt:lpstr>
      <vt:lpstr>Object Modeling Class Diagrams</vt:lpstr>
      <vt:lpstr>Object Modeling Object Diagrams</vt:lpstr>
      <vt:lpstr>Object Modeling Object Diagrams</vt:lpstr>
      <vt:lpstr>Figure 20-5 UML class and object diagrams (a) Class diagram showing two classes (b) Object diagram with two instances</vt:lpstr>
      <vt:lpstr>Representing Associations</vt:lpstr>
      <vt:lpstr>Representing Association Classes</vt:lpstr>
      <vt:lpstr>Representing Derived Attributes, Derived Associations and Derived Roles</vt:lpstr>
      <vt:lpstr>Representing Generalization</vt:lpstr>
      <vt:lpstr>Representing Generalization</vt:lpstr>
      <vt:lpstr>Representing Generalization</vt:lpstr>
      <vt:lpstr>Representing Generalization</vt:lpstr>
      <vt:lpstr>Interpreting Inheritance and Overriding</vt:lpstr>
      <vt:lpstr>Representing Multiple Inheritance</vt:lpstr>
      <vt:lpstr>Representing Aggregation</vt:lpstr>
      <vt:lpstr>Dynamic Modeling: State Diagrams</vt:lpstr>
      <vt:lpstr>Dynamic Modeling: Sequence Diagrams</vt:lpstr>
      <vt:lpstr>Dynamic Modeling Sequence Diagrams</vt:lpstr>
      <vt:lpstr>Figure 20-24 Sequence diagram for a class registration scenario  with prerequisites</vt:lpstr>
      <vt:lpstr>Process Modeling: Activity Diagrams</vt:lpstr>
      <vt:lpstr>Analysis Versus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Development</dc:title>
  <dc:creator>NTA</dc:creator>
  <cp:lastModifiedBy>NTA</cp:lastModifiedBy>
  <cp:revision>8</cp:revision>
  <dcterms:created xsi:type="dcterms:W3CDTF">2023-09-30T08:33:58Z</dcterms:created>
  <dcterms:modified xsi:type="dcterms:W3CDTF">2023-10-02T00:52:04Z</dcterms:modified>
</cp:coreProperties>
</file>