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78"/>
  </p:notesMasterIdLst>
  <p:sldIdLst>
    <p:sldId id="323" r:id="rId2"/>
    <p:sldId id="324" r:id="rId3"/>
    <p:sldId id="325" r:id="rId4"/>
    <p:sldId id="326" r:id="rId5"/>
    <p:sldId id="327" r:id="rId6"/>
    <p:sldId id="328" r:id="rId7"/>
    <p:sldId id="329" r:id="rId8"/>
    <p:sldId id="330" r:id="rId9"/>
    <p:sldId id="331"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5" r:id="rId59"/>
    <p:sldId id="304"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94660"/>
  </p:normalViewPr>
  <p:slideViewPr>
    <p:cSldViewPr snapToGrid="0">
      <p:cViewPr varScale="1">
        <p:scale>
          <a:sx n="108" d="100"/>
          <a:sy n="108" d="100"/>
        </p:scale>
        <p:origin x="144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7E6C0-9C7B-4D27-84B5-038C476F5FCA}" type="datetimeFigureOut">
              <a:rPr lang="en-US" smtClean="0"/>
              <a:t>12/7/2021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BF87F-214F-4F3A-8E42-FE788EE871C1}" type="slidenum">
              <a:rPr lang="en-US" smtClean="0"/>
              <a:t>‹#›</a:t>
            </a:fld>
            <a:endParaRPr lang="en-US"/>
          </a:p>
        </p:txBody>
      </p:sp>
    </p:spTree>
    <p:extLst>
      <p:ext uri="{BB962C8B-B14F-4D97-AF65-F5344CB8AC3E}">
        <p14:creationId xmlns:p14="http://schemas.microsoft.com/office/powerpoint/2010/main" val="83391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note element is a </a:t>
            </a:r>
            <a:r>
              <a:rPr lang="en-US" sz="1200" b="1" i="0" kern="1200" dirty="0">
                <a:solidFill>
                  <a:schemeClr val="tx1"/>
                </a:solidFill>
                <a:effectLst/>
                <a:latin typeface="+mn-lt"/>
                <a:ea typeface="+mn-ea"/>
                <a:cs typeface="+mn-cs"/>
              </a:rPr>
              <a:t>complex type</a:t>
            </a:r>
            <a:r>
              <a:rPr lang="en-US" sz="1200" b="0" i="0" kern="1200" dirty="0">
                <a:solidFill>
                  <a:schemeClr val="tx1"/>
                </a:solidFill>
                <a:effectLst/>
                <a:latin typeface="+mn-lt"/>
                <a:ea typeface="+mn-ea"/>
                <a:cs typeface="+mn-cs"/>
              </a:rPr>
              <a:t> because it contains other elements. The other elements </a:t>
            </a:r>
            <a:r>
              <a:rPr lang="en-US" sz="1200" b="0" i="0" kern="1200" dirty="0" err="1">
                <a:solidFill>
                  <a:schemeClr val="tx1"/>
                </a:solidFill>
                <a:effectLst/>
                <a:latin typeface="+mn-lt"/>
                <a:ea typeface="+mn-ea"/>
                <a:cs typeface="+mn-cs"/>
              </a:rPr>
              <a:t>FirstName</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LastName</a:t>
            </a:r>
            <a:r>
              <a:rPr lang="en-US" sz="1200" b="0" i="0" kern="1200" dirty="0">
                <a:solidFill>
                  <a:schemeClr val="tx1"/>
                </a:solidFill>
                <a:effectLst/>
                <a:latin typeface="+mn-lt"/>
                <a:ea typeface="+mn-ea"/>
                <a:cs typeface="+mn-cs"/>
              </a:rPr>
              <a:t>) are </a:t>
            </a:r>
            <a:r>
              <a:rPr lang="en-US" sz="1200" b="1" i="0" kern="1200" dirty="0">
                <a:solidFill>
                  <a:schemeClr val="tx1"/>
                </a:solidFill>
                <a:effectLst/>
                <a:latin typeface="+mn-lt"/>
                <a:ea typeface="+mn-ea"/>
                <a:cs typeface="+mn-cs"/>
              </a:rPr>
              <a:t>simple types</a:t>
            </a:r>
            <a:r>
              <a:rPr lang="en-US" sz="1200" b="0" i="0" kern="1200" dirty="0">
                <a:solidFill>
                  <a:schemeClr val="tx1"/>
                </a:solidFill>
                <a:effectLst/>
                <a:latin typeface="+mn-lt"/>
                <a:ea typeface="+mn-ea"/>
                <a:cs typeface="+mn-cs"/>
              </a:rPr>
              <a:t> because they do not contain other elements</a:t>
            </a:r>
            <a:endParaRPr lang="en-US" dirty="0"/>
          </a:p>
        </p:txBody>
      </p:sp>
      <p:sp>
        <p:nvSpPr>
          <p:cNvPr id="4" name="Slide Number Placeholder 3"/>
          <p:cNvSpPr>
            <a:spLocks noGrp="1"/>
          </p:cNvSpPr>
          <p:nvPr>
            <p:ph type="sldNum" sz="quarter" idx="10"/>
          </p:nvPr>
        </p:nvSpPr>
        <p:spPr/>
        <p:txBody>
          <a:bodyPr/>
          <a:lstStyle/>
          <a:p>
            <a:fld id="{89EBF87F-214F-4F3A-8E42-FE788EE871C1}" type="slidenum">
              <a:rPr lang="en-US" smtClean="0"/>
              <a:t>12</a:t>
            </a:fld>
            <a:endParaRPr lang="en-US"/>
          </a:p>
        </p:txBody>
      </p:sp>
    </p:spTree>
    <p:extLst>
      <p:ext uri="{BB962C8B-B14F-4D97-AF65-F5344CB8AC3E}">
        <p14:creationId xmlns:p14="http://schemas.microsoft.com/office/powerpoint/2010/main" val="327866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using the &lt;all&gt; indicator you can set the &lt;minOccurs&gt; indicator to 0 or 1 and the &lt;</a:t>
            </a:r>
            <a:r>
              <a:rPr lang="en-US" sz="1200" b="0" i="0" kern="1200" dirty="0" err="1">
                <a:solidFill>
                  <a:schemeClr val="tx1"/>
                </a:solidFill>
                <a:effectLst/>
                <a:latin typeface="+mn-lt"/>
                <a:ea typeface="+mn-ea"/>
                <a:cs typeface="+mn-cs"/>
              </a:rPr>
              <a:t>maxOccurs</a:t>
            </a:r>
            <a:r>
              <a:rPr lang="en-US" sz="1200" b="0" i="0" kern="1200" dirty="0">
                <a:solidFill>
                  <a:schemeClr val="tx1"/>
                </a:solidFill>
                <a:effectLst/>
                <a:latin typeface="+mn-lt"/>
                <a:ea typeface="+mn-ea"/>
                <a:cs typeface="+mn-cs"/>
              </a:rPr>
              <a:t>&gt; indicator can only be set to 1 (the &lt;minOccurs&gt; and &lt;</a:t>
            </a:r>
            <a:r>
              <a:rPr lang="en-US" sz="1200" b="0" i="0" kern="1200" dirty="0" err="1">
                <a:solidFill>
                  <a:schemeClr val="tx1"/>
                </a:solidFill>
                <a:effectLst/>
                <a:latin typeface="+mn-lt"/>
                <a:ea typeface="+mn-ea"/>
                <a:cs typeface="+mn-cs"/>
              </a:rPr>
              <a:t>maxOccurs</a:t>
            </a:r>
            <a:r>
              <a:rPr lang="en-US" sz="1200" b="0" i="0" kern="1200" dirty="0">
                <a:solidFill>
                  <a:schemeClr val="tx1"/>
                </a:solidFill>
                <a:effectLst/>
                <a:latin typeface="+mn-lt"/>
                <a:ea typeface="+mn-ea"/>
                <a:cs typeface="+mn-cs"/>
              </a:rPr>
              <a:t>&gt; are described later).</a:t>
            </a:r>
            <a:endParaRPr lang="en-US" dirty="0"/>
          </a:p>
        </p:txBody>
      </p:sp>
      <p:sp>
        <p:nvSpPr>
          <p:cNvPr id="4" name="Slide Number Placeholder 3"/>
          <p:cNvSpPr>
            <a:spLocks noGrp="1"/>
          </p:cNvSpPr>
          <p:nvPr>
            <p:ph type="sldNum" sz="quarter" idx="10"/>
          </p:nvPr>
        </p:nvSpPr>
        <p:spPr/>
        <p:txBody>
          <a:bodyPr/>
          <a:lstStyle/>
          <a:p>
            <a:fld id="{89EBF87F-214F-4F3A-8E42-FE788EE871C1}" type="slidenum">
              <a:rPr lang="en-US" smtClean="0"/>
              <a:t>51</a:t>
            </a:fld>
            <a:endParaRPr lang="en-US"/>
          </a:p>
        </p:txBody>
      </p:sp>
    </p:spTree>
    <p:extLst>
      <p:ext uri="{BB962C8B-B14F-4D97-AF65-F5344CB8AC3E}">
        <p14:creationId xmlns:p14="http://schemas.microsoft.com/office/powerpoint/2010/main" val="15025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 </a:t>
            </a:r>
            <a:r>
              <a:rPr lang="en-US" dirty="0"/>
              <a:t>For all "Order" and "Group" indicators (any, all, choice, sequence, group name, and group reference) the default value for </a:t>
            </a:r>
            <a:r>
              <a:rPr lang="en-US" dirty="0" err="1"/>
              <a:t>maxOccurs</a:t>
            </a:r>
            <a:r>
              <a:rPr lang="en-US" dirty="0"/>
              <a:t> and minOccurs is 1.</a:t>
            </a:r>
          </a:p>
          <a:p>
            <a:endParaRPr lang="en-US" dirty="0"/>
          </a:p>
        </p:txBody>
      </p:sp>
      <p:sp>
        <p:nvSpPr>
          <p:cNvPr id="4" name="Slide Number Placeholder 3"/>
          <p:cNvSpPr>
            <a:spLocks noGrp="1"/>
          </p:cNvSpPr>
          <p:nvPr>
            <p:ph type="sldNum" sz="quarter" idx="10"/>
          </p:nvPr>
        </p:nvSpPr>
        <p:spPr/>
        <p:txBody>
          <a:bodyPr/>
          <a:lstStyle/>
          <a:p>
            <a:fld id="{89EBF87F-214F-4F3A-8E42-FE788EE871C1}" type="slidenum">
              <a:rPr lang="en-US" smtClean="0"/>
              <a:t>54</a:t>
            </a:fld>
            <a:endParaRPr lang="en-US"/>
          </a:p>
        </p:txBody>
      </p:sp>
    </p:spTree>
    <p:extLst>
      <p:ext uri="{BB962C8B-B14F-4D97-AF65-F5344CB8AC3E}">
        <p14:creationId xmlns:p14="http://schemas.microsoft.com/office/powerpoint/2010/main" val="84888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 above indicates that the "</a:t>
            </a:r>
            <a:r>
              <a:rPr lang="en-US" sz="1200" b="0" i="0" kern="1200" dirty="0" err="1">
                <a:solidFill>
                  <a:schemeClr val="tx1"/>
                </a:solidFill>
                <a:effectLst/>
                <a:latin typeface="+mn-lt"/>
                <a:ea typeface="+mn-ea"/>
                <a:cs typeface="+mn-cs"/>
              </a:rPr>
              <a:t>child_name</a:t>
            </a:r>
            <a:r>
              <a:rPr lang="en-US" sz="1200" b="0" i="0" kern="1200" dirty="0">
                <a:solidFill>
                  <a:schemeClr val="tx1"/>
                </a:solidFill>
                <a:effectLst/>
                <a:latin typeface="+mn-lt"/>
                <a:ea typeface="+mn-ea"/>
                <a:cs typeface="+mn-cs"/>
              </a:rPr>
              <a:t>" element can occur a minimum of one time (the default value for minOccurs is 1) and a maximum of ten times in the "person" element.</a:t>
            </a:r>
            <a:endParaRPr lang="en-US" dirty="0"/>
          </a:p>
        </p:txBody>
      </p:sp>
      <p:sp>
        <p:nvSpPr>
          <p:cNvPr id="4" name="Slide Number Placeholder 3"/>
          <p:cNvSpPr>
            <a:spLocks noGrp="1"/>
          </p:cNvSpPr>
          <p:nvPr>
            <p:ph type="sldNum" sz="quarter" idx="10"/>
          </p:nvPr>
        </p:nvSpPr>
        <p:spPr/>
        <p:txBody>
          <a:bodyPr/>
          <a:lstStyle/>
          <a:p>
            <a:fld id="{89EBF87F-214F-4F3A-8E42-FE788EE871C1}" type="slidenum">
              <a:rPr lang="en-US" smtClean="0"/>
              <a:t>55</a:t>
            </a:fld>
            <a:endParaRPr lang="en-US"/>
          </a:p>
        </p:txBody>
      </p:sp>
    </p:spTree>
    <p:extLst>
      <p:ext uri="{BB962C8B-B14F-4D97-AF65-F5344CB8AC3E}">
        <p14:creationId xmlns:p14="http://schemas.microsoft.com/office/powerpoint/2010/main" val="4169497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 above indicates that the "</a:t>
            </a:r>
            <a:r>
              <a:rPr lang="en-US" sz="1200" b="0" i="0" kern="1200" dirty="0" err="1">
                <a:solidFill>
                  <a:schemeClr val="tx1"/>
                </a:solidFill>
                <a:effectLst/>
                <a:latin typeface="+mn-lt"/>
                <a:ea typeface="+mn-ea"/>
                <a:cs typeface="+mn-cs"/>
              </a:rPr>
              <a:t>child_name</a:t>
            </a:r>
            <a:r>
              <a:rPr lang="en-US" sz="1200" b="0" i="0" kern="1200" dirty="0">
                <a:solidFill>
                  <a:schemeClr val="tx1"/>
                </a:solidFill>
                <a:effectLst/>
                <a:latin typeface="+mn-lt"/>
                <a:ea typeface="+mn-ea"/>
                <a:cs typeface="+mn-cs"/>
              </a:rPr>
              <a:t>" element can occur a minimum of zero times and a maximum of ten times in the "person" element.</a:t>
            </a:r>
          </a:p>
          <a:p>
            <a:r>
              <a:rPr lang="en-US" sz="1200" b="1" i="0" kern="1200" dirty="0">
                <a:solidFill>
                  <a:schemeClr val="tx1"/>
                </a:solidFill>
                <a:effectLst/>
                <a:latin typeface="+mn-lt"/>
                <a:ea typeface="+mn-ea"/>
                <a:cs typeface="+mn-cs"/>
              </a:rPr>
              <a:t>Tip:</a:t>
            </a:r>
            <a:r>
              <a:rPr lang="en-US" sz="1200" b="0" i="0" kern="1200" dirty="0">
                <a:solidFill>
                  <a:schemeClr val="tx1"/>
                </a:solidFill>
                <a:effectLst/>
                <a:latin typeface="+mn-lt"/>
                <a:ea typeface="+mn-ea"/>
                <a:cs typeface="+mn-cs"/>
              </a:rPr>
              <a:t> To allow an element to appear an unlimited number of times, use the </a:t>
            </a:r>
            <a:r>
              <a:rPr lang="en-US" sz="1200" b="0" i="0" kern="1200" dirty="0" err="1">
                <a:solidFill>
                  <a:schemeClr val="tx1"/>
                </a:solidFill>
                <a:effectLst/>
                <a:latin typeface="+mn-lt"/>
                <a:ea typeface="+mn-ea"/>
                <a:cs typeface="+mn-cs"/>
              </a:rPr>
              <a:t>maxOccurs</a:t>
            </a:r>
            <a:r>
              <a:rPr lang="en-US" sz="1200" b="0" i="0" kern="1200" dirty="0">
                <a:solidFill>
                  <a:schemeClr val="tx1"/>
                </a:solidFill>
                <a:effectLst/>
                <a:latin typeface="+mn-lt"/>
                <a:ea typeface="+mn-ea"/>
                <a:cs typeface="+mn-cs"/>
              </a:rPr>
              <a:t>="unbounded" statement:</a:t>
            </a:r>
          </a:p>
          <a:p>
            <a:endParaRPr lang="en-US" dirty="0"/>
          </a:p>
        </p:txBody>
      </p:sp>
      <p:sp>
        <p:nvSpPr>
          <p:cNvPr id="4" name="Slide Number Placeholder 3"/>
          <p:cNvSpPr>
            <a:spLocks noGrp="1"/>
          </p:cNvSpPr>
          <p:nvPr>
            <p:ph type="sldNum" sz="quarter" idx="10"/>
          </p:nvPr>
        </p:nvSpPr>
        <p:spPr/>
        <p:txBody>
          <a:bodyPr/>
          <a:lstStyle/>
          <a:p>
            <a:fld id="{89EBF87F-214F-4F3A-8E42-FE788EE871C1}" type="slidenum">
              <a:rPr lang="en-US" smtClean="0"/>
              <a:t>56</a:t>
            </a:fld>
            <a:endParaRPr lang="en-US"/>
          </a:p>
        </p:txBody>
      </p:sp>
    </p:spTree>
    <p:extLst>
      <p:ext uri="{BB962C8B-B14F-4D97-AF65-F5344CB8AC3E}">
        <p14:creationId xmlns:p14="http://schemas.microsoft.com/office/powerpoint/2010/main" val="52262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excel</a:t>
            </a:r>
          </a:p>
        </p:txBody>
      </p:sp>
      <p:sp>
        <p:nvSpPr>
          <p:cNvPr id="4" name="Slide Number Placeholder 3"/>
          <p:cNvSpPr>
            <a:spLocks noGrp="1"/>
          </p:cNvSpPr>
          <p:nvPr>
            <p:ph type="sldNum" sz="quarter" idx="10"/>
          </p:nvPr>
        </p:nvSpPr>
        <p:spPr/>
        <p:txBody>
          <a:bodyPr/>
          <a:lstStyle/>
          <a:p>
            <a:fld id="{89EBF87F-214F-4F3A-8E42-FE788EE871C1}" type="slidenum">
              <a:rPr lang="en-US" smtClean="0"/>
              <a:t>75</a:t>
            </a:fld>
            <a:endParaRPr lang="en-US"/>
          </a:p>
        </p:txBody>
      </p:sp>
    </p:spTree>
    <p:extLst>
      <p:ext uri="{BB962C8B-B14F-4D97-AF65-F5344CB8AC3E}">
        <p14:creationId xmlns:p14="http://schemas.microsoft.com/office/powerpoint/2010/main" val="2273786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EA56182A-0052-44EE-8F53-AD9F0020B3C3}" type="datetimeFigureOut">
              <a:rPr lang="en-US" smtClean="0"/>
              <a:t>12/7/2021</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1282462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56182A-0052-44EE-8F53-AD9F0020B3C3}"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17924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56182A-0052-44EE-8F53-AD9F0020B3C3}"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1854240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56182A-0052-44EE-8F53-AD9F0020B3C3}"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3182810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56182A-0052-44EE-8F53-AD9F0020B3C3}"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92183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56182A-0052-44EE-8F53-AD9F0020B3C3}"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118794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56182A-0052-44EE-8F53-AD9F0020B3C3}"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3510985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EA56182A-0052-44EE-8F53-AD9F0020B3C3}" type="datetimeFigureOut">
              <a:rPr lang="en-US" smtClean="0"/>
              <a:t>12/7/2021</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2512110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6182A-0052-44EE-8F53-AD9F0020B3C3}" type="datetimeFigureOut">
              <a:rPr lang="en-US" smtClean="0"/>
              <a:t>12/7/2021</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137976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6182A-0052-44EE-8F53-AD9F0020B3C3}"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240878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56182A-0052-44EE-8F53-AD9F0020B3C3}"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1032713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56182A-0052-44EE-8F53-AD9F0020B3C3}"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36452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56182A-0052-44EE-8F53-AD9F0020B3C3}"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358210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6182A-0052-44EE-8F53-AD9F0020B3C3}"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416013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EA56182A-0052-44EE-8F53-AD9F0020B3C3}"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212045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56182A-0052-44EE-8F53-AD9F0020B3C3}"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162726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56182A-0052-44EE-8F53-AD9F0020B3C3}"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01BE835C-71AA-454E-9EDA-A022CE6995E1}" type="slidenum">
              <a:rPr lang="en-US" smtClean="0"/>
              <a:t>‹#›</a:t>
            </a:fld>
            <a:endParaRPr lang="en-US"/>
          </a:p>
        </p:txBody>
      </p:sp>
    </p:spTree>
    <p:extLst>
      <p:ext uri="{BB962C8B-B14F-4D97-AF65-F5344CB8AC3E}">
        <p14:creationId xmlns:p14="http://schemas.microsoft.com/office/powerpoint/2010/main" val="104470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EA56182A-0052-44EE-8F53-AD9F0020B3C3}" type="datetimeFigureOut">
              <a:rPr lang="en-US" smtClean="0"/>
              <a:t>12/7/2021</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01BE835C-71AA-454E-9EDA-A022CE6995E1}" type="slidenum">
              <a:rPr lang="en-US" smtClean="0"/>
              <a:t>‹#›</a:t>
            </a:fld>
            <a:endParaRPr lang="en-US"/>
          </a:p>
        </p:txBody>
      </p:sp>
    </p:spTree>
    <p:extLst>
      <p:ext uri="{BB962C8B-B14F-4D97-AF65-F5344CB8AC3E}">
        <p14:creationId xmlns:p14="http://schemas.microsoft.com/office/powerpoint/2010/main" val="240097643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examples/error.xml" TargetMode="External"/><Relationship Id="rId2" Type="http://schemas.openxmlformats.org/officeDocument/2006/relationships/hyperlink" Target="../examples/no_Error.x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p:txBody>
          <a:bodyPr/>
          <a:lstStyle/>
          <a:p>
            <a:r>
              <a:rPr lang="en-US" dirty="0"/>
              <a:t>Stands for </a:t>
            </a:r>
            <a:r>
              <a:rPr lang="en-US" dirty="0" err="1"/>
              <a:t>eXtensible</a:t>
            </a:r>
            <a:r>
              <a:rPr lang="en-US" dirty="0"/>
              <a:t> Markup Language</a:t>
            </a:r>
          </a:p>
          <a:p>
            <a:r>
              <a:rPr lang="en-US" dirty="0"/>
              <a:t>Is designed to store and transport data</a:t>
            </a:r>
          </a:p>
          <a:p>
            <a:r>
              <a:rPr lang="en-US" dirty="0"/>
              <a:t>Is not a replacement for HTML</a:t>
            </a:r>
          </a:p>
          <a:p>
            <a:endParaRPr lang="en-US" dirty="0"/>
          </a:p>
        </p:txBody>
      </p:sp>
    </p:spTree>
    <p:extLst>
      <p:ext uri="{BB962C8B-B14F-4D97-AF65-F5344CB8AC3E}">
        <p14:creationId xmlns:p14="http://schemas.microsoft.com/office/powerpoint/2010/main" val="91597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 Schema</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4479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XML Schema describes the structure of an XML document.</a:t>
            </a:r>
          </a:p>
          <a:p>
            <a:r>
              <a:rPr lang="en-US" dirty="0"/>
              <a:t>Is an XML based language used to create XML data models</a:t>
            </a:r>
          </a:p>
          <a:p>
            <a:r>
              <a:rPr lang="en-US" dirty="0"/>
              <a:t>Defines element and attribute names for a class of XML documents</a:t>
            </a:r>
          </a:p>
          <a:p>
            <a:r>
              <a:rPr lang="en-US" dirty="0"/>
              <a:t>The XML Schema language is also referred to as XML Schema Definition (XSD).</a:t>
            </a:r>
          </a:p>
        </p:txBody>
      </p:sp>
    </p:spTree>
    <p:extLst>
      <p:ext uri="{BB962C8B-B14F-4D97-AF65-F5344CB8AC3E}">
        <p14:creationId xmlns:p14="http://schemas.microsoft.com/office/powerpoint/2010/main" val="36952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10000"/>
          </a:bodyPr>
          <a:lstStyle/>
          <a:p>
            <a:r>
              <a:rPr lang="en-US" dirty="0"/>
              <a:t>&lt;?xml version="1.0"?&gt;</a:t>
            </a:r>
            <a:br>
              <a:rPr lang="en-US" dirty="0"/>
            </a:br>
            <a:r>
              <a:rPr lang="en-US" dirty="0"/>
              <a:t>&lt;</a:t>
            </a:r>
            <a:r>
              <a:rPr lang="en-US" dirty="0" err="1"/>
              <a:t>xs:schema</a:t>
            </a:r>
            <a:r>
              <a:rPr lang="en-US" dirty="0"/>
              <a:t> </a:t>
            </a:r>
            <a:r>
              <a:rPr lang="en-US" dirty="0" err="1"/>
              <a:t>xmlns:xs</a:t>
            </a:r>
            <a:r>
              <a:rPr lang="en-US" dirty="0"/>
              <a:t>="http://www.w3.org/2001/XMLSchema"&gt;</a:t>
            </a:r>
            <a:br>
              <a:rPr lang="en-US" dirty="0"/>
            </a:br>
            <a:br>
              <a:rPr lang="en-US" dirty="0"/>
            </a:br>
            <a:r>
              <a:rPr lang="en-US" dirty="0"/>
              <a:t>&lt;</a:t>
            </a:r>
            <a:r>
              <a:rPr lang="en-US" dirty="0" err="1"/>
              <a:t>xs:element</a:t>
            </a:r>
            <a:r>
              <a:rPr lang="en-US" dirty="0"/>
              <a:t> name="note"&gt;</a:t>
            </a:r>
            <a:br>
              <a:rPr lang="en-US" dirty="0"/>
            </a:br>
            <a:r>
              <a:rPr lang="en-US" dirty="0"/>
              <a:t>  &lt;</a:t>
            </a:r>
            <a:r>
              <a:rPr lang="en-US" dirty="0" err="1"/>
              <a:t>xs:complexType</a:t>
            </a:r>
            <a:r>
              <a:rPr lang="en-US" dirty="0"/>
              <a:t>&gt;</a:t>
            </a:r>
            <a:br>
              <a:rPr lang="en-US" dirty="0"/>
            </a:br>
            <a:r>
              <a:rPr lang="en-US" dirty="0"/>
              <a:t>    &lt;</a:t>
            </a:r>
            <a:r>
              <a:rPr lang="en-US" dirty="0" err="1"/>
              <a:t>xs:sequence</a:t>
            </a:r>
            <a:r>
              <a:rPr lang="en-US" dirty="0"/>
              <a:t>&gt;</a:t>
            </a:r>
            <a:br>
              <a:rPr lang="en-US" dirty="0"/>
            </a:b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br>
              <a:rPr lang="en-US" dirty="0"/>
            </a:b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br>
              <a:rPr lang="en-US" dirty="0"/>
            </a:br>
            <a:r>
              <a:rPr lang="en-US" dirty="0"/>
              <a:t>    &lt;/</a:t>
            </a:r>
            <a:r>
              <a:rPr lang="en-US" dirty="0" err="1"/>
              <a:t>xs:sequence</a:t>
            </a:r>
            <a:r>
              <a:rPr lang="en-US" dirty="0"/>
              <a:t>&gt;</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br>
              <a:rPr lang="en-US" dirty="0"/>
            </a:br>
            <a:br>
              <a:rPr lang="en-US" dirty="0"/>
            </a:br>
            <a:r>
              <a:rPr lang="en-US" dirty="0"/>
              <a:t>&lt;/</a:t>
            </a:r>
            <a:r>
              <a:rPr lang="en-US" dirty="0" err="1"/>
              <a:t>xs:schema</a:t>
            </a:r>
            <a:r>
              <a:rPr lang="en-US" dirty="0"/>
              <a:t>&gt;</a:t>
            </a:r>
          </a:p>
        </p:txBody>
      </p:sp>
    </p:spTree>
    <p:extLst>
      <p:ext uri="{BB962C8B-B14F-4D97-AF65-F5344CB8AC3E}">
        <p14:creationId xmlns:p14="http://schemas.microsoft.com/office/powerpoint/2010/main" val="417803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XML Schema</a:t>
            </a:r>
          </a:p>
        </p:txBody>
      </p:sp>
      <p:sp>
        <p:nvSpPr>
          <p:cNvPr id="3" name="Content Placeholder 2"/>
          <p:cNvSpPr>
            <a:spLocks noGrp="1"/>
          </p:cNvSpPr>
          <p:nvPr>
            <p:ph idx="1"/>
          </p:nvPr>
        </p:nvSpPr>
        <p:spPr/>
        <p:txBody>
          <a:bodyPr/>
          <a:lstStyle/>
          <a:p>
            <a:r>
              <a:rPr lang="en-US" dirty="0"/>
              <a:t>to define the legal building blocks of an XML document:</a:t>
            </a:r>
          </a:p>
          <a:p>
            <a:r>
              <a:rPr lang="en-US" dirty="0"/>
              <a:t>the elements and attributes that can appear in a document</a:t>
            </a:r>
          </a:p>
          <a:p>
            <a:r>
              <a:rPr lang="en-US" dirty="0"/>
              <a:t>the number of (and order of) child elements</a:t>
            </a:r>
          </a:p>
          <a:p>
            <a:r>
              <a:rPr lang="en-US" dirty="0"/>
              <a:t>data types for elements and attributes</a:t>
            </a:r>
          </a:p>
          <a:p>
            <a:r>
              <a:rPr lang="en-US" dirty="0"/>
              <a:t>default and fixed values for elements and attributes</a:t>
            </a:r>
          </a:p>
        </p:txBody>
      </p:sp>
    </p:spTree>
    <p:extLst>
      <p:ext uri="{BB962C8B-B14F-4D97-AF65-F5344CB8AC3E}">
        <p14:creationId xmlns:p14="http://schemas.microsoft.com/office/powerpoint/2010/main" val="139971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Schemas Support Data Types</a:t>
            </a:r>
          </a:p>
        </p:txBody>
      </p:sp>
      <p:sp>
        <p:nvSpPr>
          <p:cNvPr id="3" name="Content Placeholder 2"/>
          <p:cNvSpPr>
            <a:spLocks noGrp="1"/>
          </p:cNvSpPr>
          <p:nvPr>
            <p:ph idx="1"/>
          </p:nvPr>
        </p:nvSpPr>
        <p:spPr/>
        <p:txBody>
          <a:bodyPr/>
          <a:lstStyle/>
          <a:p>
            <a:r>
              <a:rPr lang="en-US" dirty="0"/>
              <a:t>One of the greatest strength of XML Schemas is the support for data types.</a:t>
            </a:r>
          </a:p>
          <a:p>
            <a:r>
              <a:rPr lang="en-US" dirty="0"/>
              <a:t>It is easier to describe allowable document content</a:t>
            </a:r>
          </a:p>
          <a:p>
            <a:r>
              <a:rPr lang="en-US" dirty="0"/>
              <a:t>It is easier to validate the correctness of data</a:t>
            </a:r>
          </a:p>
          <a:p>
            <a:r>
              <a:rPr lang="en-US" dirty="0"/>
              <a:t>It is easier to define data facets (restrictions on data)</a:t>
            </a:r>
          </a:p>
          <a:p>
            <a:r>
              <a:rPr lang="en-US" dirty="0"/>
              <a:t>It is easier to define data patterns (data formats)</a:t>
            </a:r>
          </a:p>
          <a:p>
            <a:r>
              <a:rPr lang="en-US" dirty="0"/>
              <a:t>It is easier to convert data between different data types</a:t>
            </a:r>
          </a:p>
        </p:txBody>
      </p:sp>
    </p:spTree>
    <p:extLst>
      <p:ext uri="{BB962C8B-B14F-4D97-AF65-F5344CB8AC3E}">
        <p14:creationId xmlns:p14="http://schemas.microsoft.com/office/powerpoint/2010/main" val="51497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XML Schemas Secure Data Communication</a:t>
            </a:r>
          </a:p>
        </p:txBody>
      </p:sp>
      <p:sp>
        <p:nvSpPr>
          <p:cNvPr id="3" name="Content Placeholder 2"/>
          <p:cNvSpPr>
            <a:spLocks noGrp="1"/>
          </p:cNvSpPr>
          <p:nvPr>
            <p:ph idx="1"/>
          </p:nvPr>
        </p:nvSpPr>
        <p:spPr/>
        <p:txBody>
          <a:bodyPr>
            <a:normAutofit fontScale="92500" lnSpcReduction="20000"/>
          </a:bodyPr>
          <a:lstStyle/>
          <a:p>
            <a:r>
              <a:rPr lang="en-US" dirty="0"/>
              <a:t>When sending data from a sender to a receiver, it is essential that both parts have the same "expectations" about the content.</a:t>
            </a:r>
          </a:p>
          <a:p>
            <a:r>
              <a:rPr lang="en-US" dirty="0"/>
              <a:t>With XML Schemas, the sender can describe the data in a way that the receiver will understand.</a:t>
            </a:r>
          </a:p>
          <a:p>
            <a:r>
              <a:rPr lang="en-US" dirty="0"/>
              <a:t>A date like: "03-11-2004" will, in some countries, be interpreted as 3.November and in other countries as 11.March.</a:t>
            </a:r>
          </a:p>
          <a:p>
            <a:r>
              <a:rPr lang="en-US" dirty="0"/>
              <a:t>However, an XML element with a data type like this:</a:t>
            </a:r>
          </a:p>
          <a:p>
            <a:r>
              <a:rPr lang="en-US" dirty="0"/>
              <a:t>&lt;date type="date"&gt;2004-03-11&lt;/date&gt;</a:t>
            </a:r>
          </a:p>
          <a:p>
            <a:r>
              <a:rPr lang="en-US" dirty="0"/>
              <a:t>ensures a mutual understanding of the content, because the XML data type "date" requires the format "YYYY-MM-DD".</a:t>
            </a:r>
          </a:p>
        </p:txBody>
      </p:sp>
    </p:spTree>
    <p:extLst>
      <p:ext uri="{BB962C8B-B14F-4D97-AF65-F5344CB8AC3E}">
        <p14:creationId xmlns:p14="http://schemas.microsoft.com/office/powerpoint/2010/main" val="896799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xml schema</a:t>
            </a:r>
          </a:p>
        </p:txBody>
      </p:sp>
      <p:sp>
        <p:nvSpPr>
          <p:cNvPr id="3" name="Content Placeholder 2"/>
          <p:cNvSpPr>
            <a:spLocks noGrp="1"/>
          </p:cNvSpPr>
          <p:nvPr>
            <p:ph idx="1"/>
          </p:nvPr>
        </p:nvSpPr>
        <p:spPr/>
        <p:txBody>
          <a:bodyPr>
            <a:normAutofit/>
          </a:bodyPr>
          <a:lstStyle/>
          <a:p>
            <a:endParaRPr lang="en-US" dirty="0"/>
          </a:p>
          <a:p>
            <a:r>
              <a:rPr lang="en-US" dirty="0"/>
              <a:t>The &lt;schema&gt; element is the root element of every XML Schema:</a:t>
            </a:r>
            <a:endParaRPr lang="de-DE" dirty="0"/>
          </a:p>
          <a:p>
            <a:pPr marL="0" indent="0">
              <a:buNone/>
            </a:pPr>
            <a:endParaRPr lang="de-DE" dirty="0"/>
          </a:p>
          <a:p>
            <a:r>
              <a:rPr lang="de-DE" dirty="0"/>
              <a:t>&lt;?xml version="1.0"?&gt;</a:t>
            </a:r>
            <a:br>
              <a:rPr lang="de-DE" dirty="0"/>
            </a:br>
            <a:br>
              <a:rPr lang="de-DE" dirty="0"/>
            </a:br>
            <a:r>
              <a:rPr lang="de-DE" dirty="0"/>
              <a:t>&lt;xs:schema&gt;</a:t>
            </a:r>
            <a:br>
              <a:rPr lang="de-DE" dirty="0"/>
            </a:br>
            <a:r>
              <a:rPr lang="de-DE" dirty="0"/>
              <a:t>...</a:t>
            </a:r>
            <a:br>
              <a:rPr lang="de-DE" dirty="0"/>
            </a:br>
            <a:r>
              <a:rPr lang="de-DE" dirty="0"/>
              <a:t>...</a:t>
            </a:r>
            <a:br>
              <a:rPr lang="de-DE" dirty="0"/>
            </a:br>
            <a:r>
              <a:rPr lang="de-DE" dirty="0"/>
              <a:t>&lt;/xs:schema&gt;</a:t>
            </a:r>
            <a:endParaRPr lang="en-US" dirty="0"/>
          </a:p>
        </p:txBody>
      </p:sp>
    </p:spTree>
    <p:extLst>
      <p:ext uri="{BB962C8B-B14F-4D97-AF65-F5344CB8AC3E}">
        <p14:creationId xmlns:p14="http://schemas.microsoft.com/office/powerpoint/2010/main" val="146342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&lt;schema&gt; element may contain some attributes. A schema declaration often looks something like this:</a:t>
            </a:r>
          </a:p>
          <a:p>
            <a:endParaRPr lang="en-US" dirty="0"/>
          </a:p>
          <a:p>
            <a:r>
              <a:rPr lang="en-US" dirty="0"/>
              <a:t>&lt;?xml version="1.0"?&gt;</a:t>
            </a:r>
            <a:br>
              <a:rPr lang="en-US" dirty="0"/>
            </a:br>
            <a:br>
              <a:rPr lang="en-US" dirty="0"/>
            </a:br>
            <a:r>
              <a:rPr lang="en-US" dirty="0"/>
              <a:t>&lt;</a:t>
            </a:r>
            <a:r>
              <a:rPr lang="en-US" dirty="0" err="1"/>
              <a:t>xs:schema</a:t>
            </a:r>
            <a:r>
              <a:rPr lang="en-US" dirty="0"/>
              <a:t> </a:t>
            </a:r>
            <a:r>
              <a:rPr lang="en-US" dirty="0" err="1"/>
              <a:t>xmlns:xs</a:t>
            </a:r>
            <a:r>
              <a:rPr lang="en-US" dirty="0"/>
              <a:t>="http://www.w3.org/2001/XMLSchema"</a:t>
            </a:r>
            <a:br>
              <a:rPr lang="en-US" dirty="0"/>
            </a:br>
            <a:r>
              <a:rPr lang="en-US" dirty="0" err="1"/>
              <a:t>targetNamespace</a:t>
            </a:r>
            <a:r>
              <a:rPr lang="en-US" dirty="0"/>
              <a:t>="https://google.com"</a:t>
            </a:r>
            <a:br>
              <a:rPr lang="en-US" dirty="0"/>
            </a:br>
            <a:r>
              <a:rPr lang="en-US" dirty="0" err="1"/>
              <a:t>xmlns</a:t>
            </a:r>
            <a:r>
              <a:rPr lang="en-US" dirty="0"/>
              <a:t>="https://google.com</a:t>
            </a:r>
          </a:p>
          <a:p>
            <a:r>
              <a:rPr lang="en-US" dirty="0"/>
              <a:t>"</a:t>
            </a:r>
            <a:br>
              <a:rPr lang="en-US" dirty="0"/>
            </a:br>
            <a:r>
              <a:rPr lang="en-US" dirty="0" err="1"/>
              <a:t>elementFormDefault</a:t>
            </a:r>
            <a:r>
              <a:rPr lang="en-US" dirty="0"/>
              <a:t>="qualified"&gt;</a:t>
            </a:r>
            <a:br>
              <a:rPr lang="en-US" dirty="0"/>
            </a:br>
            <a:r>
              <a:rPr lang="en-US" dirty="0"/>
              <a:t>...</a:t>
            </a:r>
            <a:br>
              <a:rPr lang="en-US" dirty="0"/>
            </a:br>
            <a:r>
              <a:rPr lang="en-US" dirty="0"/>
              <a:t>...</a:t>
            </a:r>
            <a:br>
              <a:rPr lang="en-US" dirty="0"/>
            </a:br>
            <a:r>
              <a:rPr lang="en-US" dirty="0"/>
              <a:t>&lt;/</a:t>
            </a:r>
            <a:r>
              <a:rPr lang="en-US" dirty="0" err="1"/>
              <a:t>xs:schema</a:t>
            </a:r>
            <a:r>
              <a:rPr lang="en-US" dirty="0"/>
              <a:t>&gt;</a:t>
            </a:r>
          </a:p>
        </p:txBody>
      </p:sp>
    </p:spTree>
    <p:extLst>
      <p:ext uri="{BB962C8B-B14F-4D97-AF65-F5344CB8AC3E}">
        <p14:creationId xmlns:p14="http://schemas.microsoft.com/office/powerpoint/2010/main" val="21123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following fragment:</a:t>
            </a:r>
          </a:p>
          <a:p>
            <a:r>
              <a:rPr lang="en-US" dirty="0" err="1"/>
              <a:t>xmlns:xs</a:t>
            </a:r>
            <a:r>
              <a:rPr lang="en-US" dirty="0"/>
              <a:t>="http://www.w3.org/2001/XMLSchema"</a:t>
            </a:r>
          </a:p>
          <a:p>
            <a:r>
              <a:rPr lang="en-US" dirty="0"/>
              <a:t>indicates that the elements and data types used in the schema come from the "http://www.w3.org/2001/XMLSchema" namespace. It also specifies that the elements and data types that come from the "http://www.w3.org/2001/XMLSchema" namespace should be prefixed with </a:t>
            </a:r>
            <a:r>
              <a:rPr lang="en-US" b="1" dirty="0" err="1"/>
              <a:t>xs</a:t>
            </a:r>
            <a:r>
              <a:rPr lang="en-US" b="1" dirty="0"/>
              <a:t>:</a:t>
            </a:r>
            <a:endParaRPr lang="en-US" dirty="0"/>
          </a:p>
        </p:txBody>
      </p:sp>
    </p:spTree>
    <p:extLst>
      <p:ext uri="{BB962C8B-B14F-4D97-AF65-F5344CB8AC3E}">
        <p14:creationId xmlns:p14="http://schemas.microsoft.com/office/powerpoint/2010/main" val="212057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This fragment:</a:t>
            </a:r>
          </a:p>
          <a:p>
            <a:r>
              <a:rPr lang="en-US" dirty="0" err="1"/>
              <a:t>targetNamespace</a:t>
            </a:r>
            <a:r>
              <a:rPr lang="en-US" dirty="0"/>
              <a:t>="https://google.com"</a:t>
            </a:r>
          </a:p>
          <a:p>
            <a:r>
              <a:rPr lang="en-US" dirty="0"/>
              <a:t>indicates that the elements defined by this schema (note, to, from, heading, body.) come from the "https://google.com" namespace.</a:t>
            </a:r>
          </a:p>
          <a:p>
            <a:endParaRPr lang="en-US" dirty="0"/>
          </a:p>
          <a:p>
            <a:r>
              <a:rPr lang="en-US" dirty="0"/>
              <a:t>This fragment:</a:t>
            </a:r>
          </a:p>
          <a:p>
            <a:r>
              <a:rPr lang="en-US" dirty="0" err="1"/>
              <a:t>xmlns</a:t>
            </a:r>
            <a:r>
              <a:rPr lang="en-US" dirty="0"/>
              <a:t>="https://google.com"</a:t>
            </a:r>
          </a:p>
          <a:p>
            <a:r>
              <a:rPr lang="en-US" dirty="0"/>
              <a:t>indicates that the default namespace is "https://google.com".</a:t>
            </a:r>
          </a:p>
          <a:p>
            <a:pPr marL="0" indent="0">
              <a:buNone/>
            </a:pPr>
            <a:endParaRPr lang="en-US" dirty="0"/>
          </a:p>
          <a:p>
            <a:endParaRPr lang="en-US" dirty="0"/>
          </a:p>
        </p:txBody>
      </p:sp>
    </p:spTree>
    <p:extLst>
      <p:ext uri="{BB962C8B-B14F-4D97-AF65-F5344CB8AC3E}">
        <p14:creationId xmlns:p14="http://schemas.microsoft.com/office/powerpoint/2010/main" val="101210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XML separate data from HTML</a:t>
            </a:r>
          </a:p>
          <a:p>
            <a:r>
              <a:rPr lang="en-US" dirty="0"/>
              <a:t>XML simplifies data sharing</a:t>
            </a:r>
          </a:p>
          <a:p>
            <a:r>
              <a:rPr lang="en-US" dirty="0"/>
              <a:t>XML simplifies data transport</a:t>
            </a:r>
          </a:p>
          <a:p>
            <a:r>
              <a:rPr lang="en-US" dirty="0"/>
              <a:t>XML simplifies Platform change</a:t>
            </a:r>
          </a:p>
          <a:p>
            <a:r>
              <a:rPr lang="en-US" dirty="0"/>
              <a:t>Increases data availability</a:t>
            </a:r>
          </a:p>
        </p:txBody>
      </p:sp>
    </p:spTree>
    <p:extLst>
      <p:ext uri="{BB962C8B-B14F-4D97-AF65-F5344CB8AC3E}">
        <p14:creationId xmlns:p14="http://schemas.microsoft.com/office/powerpoint/2010/main" val="2648269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fragment:</a:t>
            </a:r>
          </a:p>
          <a:p>
            <a:r>
              <a:rPr lang="en-US" dirty="0" err="1"/>
              <a:t>elementFormDefault</a:t>
            </a:r>
            <a:r>
              <a:rPr lang="en-US" dirty="0"/>
              <a:t>="qualified"</a:t>
            </a:r>
          </a:p>
          <a:p>
            <a:r>
              <a:rPr lang="en-US" dirty="0"/>
              <a:t>indicates that any elements used by the XML instance document which were declared in this schema must be namespace qualified.</a:t>
            </a:r>
          </a:p>
          <a:p>
            <a:endParaRPr lang="en-US" dirty="0"/>
          </a:p>
        </p:txBody>
      </p:sp>
    </p:spTree>
    <p:extLst>
      <p:ext uri="{BB962C8B-B14F-4D97-AF65-F5344CB8AC3E}">
        <p14:creationId xmlns:p14="http://schemas.microsoft.com/office/powerpoint/2010/main" val="2743609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a Schema in an XML Document</a:t>
            </a:r>
          </a:p>
        </p:txBody>
      </p:sp>
      <p:sp>
        <p:nvSpPr>
          <p:cNvPr id="3" name="Content Placeholder 2"/>
          <p:cNvSpPr>
            <a:spLocks noGrp="1"/>
          </p:cNvSpPr>
          <p:nvPr>
            <p:ph idx="1"/>
          </p:nvPr>
        </p:nvSpPr>
        <p:spPr/>
        <p:txBody>
          <a:bodyPr>
            <a:normAutofit fontScale="92500" lnSpcReduction="10000"/>
          </a:bodyPr>
          <a:lstStyle/>
          <a:p>
            <a:r>
              <a:rPr lang="en-US" dirty="0"/>
              <a:t>This XML document has a reference to an XML Schema:</a:t>
            </a:r>
          </a:p>
          <a:p>
            <a:r>
              <a:rPr lang="en-US" dirty="0"/>
              <a:t>&lt;?xml version="1.0"?&gt;</a:t>
            </a:r>
            <a:br>
              <a:rPr lang="en-US" dirty="0"/>
            </a:br>
            <a:br>
              <a:rPr lang="en-US" dirty="0"/>
            </a:br>
            <a:r>
              <a:rPr lang="en-US" dirty="0"/>
              <a:t>&lt;note </a:t>
            </a:r>
            <a:r>
              <a:rPr lang="en-US" dirty="0" err="1"/>
              <a:t>xmlns</a:t>
            </a:r>
            <a:r>
              <a:rPr lang="en-US" dirty="0"/>
              <a:t>="https://google.com"</a:t>
            </a:r>
            <a:br>
              <a:rPr lang="en-US" dirty="0"/>
            </a:br>
            <a:r>
              <a:rPr lang="en-US" dirty="0" err="1"/>
              <a:t>xmlns:xsi</a:t>
            </a:r>
            <a:r>
              <a:rPr lang="en-US" dirty="0"/>
              <a:t>="http://www.w3.org/2001/XMLSchema-instance"</a:t>
            </a:r>
            <a:br>
              <a:rPr lang="en-US" dirty="0"/>
            </a:br>
            <a:r>
              <a:rPr lang="en-US" dirty="0" err="1"/>
              <a:t>xsi:schemaLocation</a:t>
            </a:r>
            <a:r>
              <a:rPr lang="en-US" dirty="0"/>
              <a:t>="https://google.com note.xsd"&gt;</a:t>
            </a:r>
            <a:br>
              <a:rPr lang="en-US" dirty="0"/>
            </a:br>
            <a:br>
              <a:rPr lang="en-US" dirty="0"/>
            </a:br>
            <a:r>
              <a:rPr lang="en-US" dirty="0"/>
              <a:t>&lt;to&gt;NCIT&lt;/to&gt;</a:t>
            </a:r>
            <a:br>
              <a:rPr lang="en-US" dirty="0"/>
            </a:br>
            <a:r>
              <a:rPr lang="en-US" dirty="0"/>
              <a:t>&lt;from&gt;Prime&lt;/from&gt;</a:t>
            </a:r>
            <a:br>
              <a:rPr lang="en-US" dirty="0"/>
            </a:br>
            <a:r>
              <a:rPr lang="en-US" dirty="0"/>
              <a:t>&lt;heading&gt;Reminder&lt;/heading&gt;</a:t>
            </a:r>
            <a:br>
              <a:rPr lang="en-US" dirty="0"/>
            </a:br>
            <a:r>
              <a:rPr lang="en-US" dirty="0"/>
              <a:t>&lt;body&gt;Don't forget for viva!&lt;/body&gt;</a:t>
            </a:r>
            <a:br>
              <a:rPr lang="en-US" dirty="0"/>
            </a:br>
            <a:r>
              <a:rPr lang="en-US" dirty="0"/>
              <a:t>&lt;/note&gt;</a:t>
            </a:r>
          </a:p>
        </p:txBody>
      </p:sp>
    </p:spTree>
    <p:extLst>
      <p:ext uri="{BB962C8B-B14F-4D97-AF65-F5344CB8AC3E}">
        <p14:creationId xmlns:p14="http://schemas.microsoft.com/office/powerpoint/2010/main" val="2629267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following fragment:</a:t>
            </a:r>
          </a:p>
          <a:p>
            <a:r>
              <a:rPr lang="en-US" dirty="0" err="1"/>
              <a:t>xmlns</a:t>
            </a:r>
            <a:r>
              <a:rPr lang="en-US" dirty="0"/>
              <a:t>="https://google.com"</a:t>
            </a:r>
          </a:p>
          <a:p>
            <a:r>
              <a:rPr lang="en-US" dirty="0"/>
              <a:t>specifies the default namespace declaration. This declaration tells the schema-validator that all the elements used in this XML document are declared in the "https://google.com" namespace.</a:t>
            </a:r>
          </a:p>
          <a:p>
            <a:endParaRPr lang="en-US" dirty="0"/>
          </a:p>
          <a:p>
            <a:r>
              <a:rPr lang="en-US" dirty="0"/>
              <a:t>Once you have the XML Schema Instance namespace available:</a:t>
            </a:r>
          </a:p>
          <a:p>
            <a:r>
              <a:rPr lang="en-US" dirty="0" err="1"/>
              <a:t>xmlns:xsi</a:t>
            </a:r>
            <a:r>
              <a:rPr lang="en-US" dirty="0"/>
              <a:t>="http://www.w3.org/2001/XMLSchema-instance"</a:t>
            </a:r>
          </a:p>
          <a:p>
            <a:endParaRPr lang="en-US" dirty="0"/>
          </a:p>
        </p:txBody>
      </p:sp>
    </p:spTree>
    <p:extLst>
      <p:ext uri="{BB962C8B-B14F-4D97-AF65-F5344CB8AC3E}">
        <p14:creationId xmlns:p14="http://schemas.microsoft.com/office/powerpoint/2010/main" val="3745389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can use the </a:t>
            </a:r>
            <a:r>
              <a:rPr lang="en-US" dirty="0" err="1"/>
              <a:t>schemaLocation</a:t>
            </a:r>
            <a:r>
              <a:rPr lang="en-US" dirty="0"/>
              <a:t> attribute. This attribute has two values, separated by a space. The first value is the namespace to use. The second value is the location of the XML schema to use for that namespace:</a:t>
            </a:r>
          </a:p>
          <a:p>
            <a:r>
              <a:rPr lang="en-US" dirty="0" err="1"/>
              <a:t>xsi:schemaLocation</a:t>
            </a:r>
            <a:r>
              <a:rPr lang="en-US" dirty="0"/>
              <a:t>="https://google.com note.xsd"</a:t>
            </a:r>
          </a:p>
        </p:txBody>
      </p:sp>
    </p:spTree>
    <p:extLst>
      <p:ext uri="{BB962C8B-B14F-4D97-AF65-F5344CB8AC3E}">
        <p14:creationId xmlns:p14="http://schemas.microsoft.com/office/powerpoint/2010/main" val="83716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XSD Attribute</a:t>
            </a:r>
          </a:p>
        </p:txBody>
      </p:sp>
      <p:sp>
        <p:nvSpPr>
          <p:cNvPr id="3" name="Content Placeholder 2"/>
          <p:cNvSpPr>
            <a:spLocks noGrp="1"/>
          </p:cNvSpPr>
          <p:nvPr>
            <p:ph idx="1"/>
          </p:nvPr>
        </p:nvSpPr>
        <p:spPr/>
        <p:txBody>
          <a:bodyPr/>
          <a:lstStyle/>
          <a:p>
            <a:r>
              <a:rPr lang="en-US" dirty="0"/>
              <a:t>All attributes are declared as simple types.</a:t>
            </a:r>
          </a:p>
          <a:p>
            <a:r>
              <a:rPr lang="en-US" dirty="0"/>
              <a:t>Simple elements cannot have attributes. If an element has attributes, it is considered to be of a complex type. But the attribute itself is always declared as a simple type.</a:t>
            </a:r>
          </a:p>
          <a:p>
            <a:endParaRPr lang="en-US" dirty="0"/>
          </a:p>
        </p:txBody>
      </p:sp>
    </p:spTree>
    <p:extLst>
      <p:ext uri="{BB962C8B-B14F-4D97-AF65-F5344CB8AC3E}">
        <p14:creationId xmlns:p14="http://schemas.microsoft.com/office/powerpoint/2010/main" val="838992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Define an Attribute?</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syntax for defining an attribute is:</a:t>
            </a:r>
          </a:p>
          <a:p>
            <a:pPr marL="0" indent="0">
              <a:buNone/>
            </a:pPr>
            <a:r>
              <a:rPr lang="en-US" dirty="0"/>
              <a:t>&lt;</a:t>
            </a:r>
            <a:r>
              <a:rPr lang="en-US" dirty="0" err="1"/>
              <a:t>xs:attribute</a:t>
            </a:r>
            <a:r>
              <a:rPr lang="en-US" dirty="0"/>
              <a:t> name=“</a:t>
            </a:r>
            <a:r>
              <a:rPr lang="en-US" dirty="0" err="1"/>
              <a:t>firstName</a:t>
            </a:r>
            <a:r>
              <a:rPr lang="en-US" dirty="0"/>
              <a:t>" type=“string"/&gt;</a:t>
            </a:r>
          </a:p>
          <a:p>
            <a:pPr marL="0" indent="0">
              <a:buNone/>
            </a:pPr>
            <a:endParaRPr lang="en-US" dirty="0"/>
          </a:p>
          <a:p>
            <a:pPr marL="0" indent="0">
              <a:buNone/>
            </a:pPr>
            <a:r>
              <a:rPr lang="en-US" dirty="0"/>
              <a:t>&lt;</a:t>
            </a:r>
            <a:r>
              <a:rPr lang="en-US" dirty="0" err="1"/>
              <a:t>xs:attribute</a:t>
            </a:r>
            <a:r>
              <a:rPr lang="en-US" dirty="0"/>
              <a:t> name = "attribute-name" type = "attribute-type"/&gt;</a:t>
            </a:r>
          </a:p>
          <a:p>
            <a:r>
              <a:rPr lang="en-US" dirty="0"/>
              <a:t>XML Schema has a lot of built-in data types. The most common types are:</a:t>
            </a:r>
          </a:p>
          <a:p>
            <a:r>
              <a:rPr lang="en-US" dirty="0" err="1"/>
              <a:t>xs:string</a:t>
            </a:r>
            <a:endParaRPr lang="en-US" dirty="0"/>
          </a:p>
          <a:p>
            <a:r>
              <a:rPr lang="en-US" dirty="0" err="1"/>
              <a:t>xs:decimal</a:t>
            </a:r>
            <a:endParaRPr lang="en-US" dirty="0"/>
          </a:p>
          <a:p>
            <a:r>
              <a:rPr lang="en-US" dirty="0" err="1"/>
              <a:t>xs:integer</a:t>
            </a:r>
            <a:endParaRPr lang="en-US" dirty="0"/>
          </a:p>
          <a:p>
            <a:r>
              <a:rPr lang="en-US" dirty="0" err="1"/>
              <a:t>xs:boolean</a:t>
            </a:r>
            <a:endParaRPr lang="en-US" dirty="0"/>
          </a:p>
          <a:p>
            <a:r>
              <a:rPr lang="en-US" dirty="0" err="1"/>
              <a:t>xs:date</a:t>
            </a:r>
            <a:endParaRPr lang="en-US" dirty="0"/>
          </a:p>
          <a:p>
            <a:r>
              <a:rPr lang="en-US" dirty="0" err="1"/>
              <a:t>xs:time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58951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Example</a:t>
            </a:r>
          </a:p>
          <a:p>
            <a:pPr marL="0" indent="0">
              <a:buNone/>
            </a:pPr>
            <a:r>
              <a:rPr lang="en-US" dirty="0"/>
              <a:t>Consider the following XML Element</a:t>
            </a:r>
          </a:p>
          <a:p>
            <a:endParaRPr lang="en-US" dirty="0"/>
          </a:p>
          <a:p>
            <a:pPr marL="0" indent="0">
              <a:buNone/>
            </a:pPr>
            <a:r>
              <a:rPr lang="en-US" dirty="0"/>
              <a:t>&lt;student </a:t>
            </a:r>
            <a:r>
              <a:rPr lang="en-US" dirty="0" err="1"/>
              <a:t>rollno</a:t>
            </a:r>
            <a:r>
              <a:rPr lang="en-US" dirty="0"/>
              <a:t> = "393" /&gt;</a:t>
            </a:r>
          </a:p>
          <a:p>
            <a:pPr marL="0" indent="0">
              <a:buNone/>
            </a:pPr>
            <a:r>
              <a:rPr lang="en-US" dirty="0"/>
              <a:t>XSD declarations for </a:t>
            </a:r>
            <a:r>
              <a:rPr lang="en-US" dirty="0" err="1"/>
              <a:t>rollno</a:t>
            </a:r>
            <a:r>
              <a:rPr lang="en-US" dirty="0"/>
              <a:t> attribute will be as follows −</a:t>
            </a:r>
          </a:p>
          <a:p>
            <a:endParaRPr lang="en-US" dirty="0"/>
          </a:p>
          <a:p>
            <a:pPr marL="0" indent="0">
              <a:buNone/>
            </a:pPr>
            <a:r>
              <a:rPr lang="en-US" dirty="0"/>
              <a:t>&lt;</a:t>
            </a:r>
            <a:r>
              <a:rPr lang="en-US" dirty="0" err="1"/>
              <a:t>xs:attribute</a:t>
            </a:r>
            <a:r>
              <a:rPr lang="en-US" dirty="0"/>
              <a:t> name = "</a:t>
            </a:r>
            <a:r>
              <a:rPr lang="en-US" dirty="0" err="1"/>
              <a:t>rollno</a:t>
            </a:r>
            <a:r>
              <a:rPr lang="en-US" dirty="0"/>
              <a:t>" type = "</a:t>
            </a:r>
            <a:r>
              <a:rPr lang="en-US" dirty="0" err="1"/>
              <a:t>xs:integer</a:t>
            </a:r>
            <a:r>
              <a:rPr lang="en-US" dirty="0"/>
              <a:t>"/&gt;</a:t>
            </a:r>
          </a:p>
        </p:txBody>
      </p:sp>
    </p:spTree>
    <p:extLst>
      <p:ext uri="{BB962C8B-B14F-4D97-AF65-F5344CB8AC3E}">
        <p14:creationId xmlns:p14="http://schemas.microsoft.com/office/powerpoint/2010/main" val="1316856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a:t>
            </a:r>
          </a:p>
        </p:txBody>
      </p:sp>
      <p:sp>
        <p:nvSpPr>
          <p:cNvPr id="3" name="Content Placeholder 2"/>
          <p:cNvSpPr>
            <a:spLocks noGrp="1"/>
          </p:cNvSpPr>
          <p:nvPr>
            <p:ph idx="1"/>
          </p:nvPr>
        </p:nvSpPr>
        <p:spPr/>
        <p:txBody>
          <a:bodyPr/>
          <a:lstStyle/>
          <a:p>
            <a:r>
              <a:rPr lang="en-US" dirty="0"/>
              <a:t>Attribute can have a default value assigned to it. Default value is used in case the attribute has no value.</a:t>
            </a:r>
          </a:p>
          <a:p>
            <a:endParaRPr lang="en-US" dirty="0"/>
          </a:p>
          <a:p>
            <a:r>
              <a:rPr lang="en-US" dirty="0"/>
              <a:t>&lt;</a:t>
            </a:r>
            <a:r>
              <a:rPr lang="en-US" dirty="0" err="1"/>
              <a:t>xs:attribute</a:t>
            </a:r>
            <a:r>
              <a:rPr lang="en-US" dirty="0"/>
              <a:t> name = "grade" type = "</a:t>
            </a:r>
            <a:r>
              <a:rPr lang="en-US" dirty="0" err="1"/>
              <a:t>xs:string</a:t>
            </a:r>
            <a:r>
              <a:rPr lang="en-US" dirty="0"/>
              <a:t>" default = "NA" /&gt; </a:t>
            </a:r>
          </a:p>
        </p:txBody>
      </p:sp>
    </p:spTree>
    <p:extLst>
      <p:ext uri="{BB962C8B-B14F-4D97-AF65-F5344CB8AC3E}">
        <p14:creationId xmlns:p14="http://schemas.microsoft.com/office/powerpoint/2010/main" val="36459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Value</a:t>
            </a:r>
          </a:p>
        </p:txBody>
      </p:sp>
      <p:sp>
        <p:nvSpPr>
          <p:cNvPr id="3" name="Content Placeholder 2"/>
          <p:cNvSpPr>
            <a:spLocks noGrp="1"/>
          </p:cNvSpPr>
          <p:nvPr>
            <p:ph idx="1"/>
          </p:nvPr>
        </p:nvSpPr>
        <p:spPr/>
        <p:txBody>
          <a:bodyPr>
            <a:normAutofit/>
          </a:bodyPr>
          <a:lstStyle/>
          <a:p>
            <a:r>
              <a:rPr lang="en-US" dirty="0"/>
              <a:t>Attribute can have a fix value assigned. In case a fixed value is assigned, then the element can not have any value.</a:t>
            </a:r>
          </a:p>
          <a:p>
            <a:endParaRPr lang="en-US" dirty="0"/>
          </a:p>
          <a:p>
            <a:r>
              <a:rPr lang="en-US" dirty="0"/>
              <a:t>&lt;</a:t>
            </a:r>
            <a:r>
              <a:rPr lang="en-US" dirty="0" err="1"/>
              <a:t>xs:attribute</a:t>
            </a:r>
            <a:r>
              <a:rPr lang="en-US" dirty="0"/>
              <a:t> name = "class" type = "</a:t>
            </a:r>
            <a:r>
              <a:rPr lang="en-US" dirty="0" err="1"/>
              <a:t>xs:string</a:t>
            </a:r>
            <a:r>
              <a:rPr lang="en-US" dirty="0"/>
              <a:t>" fixed = "1" /&gt; </a:t>
            </a:r>
          </a:p>
        </p:txBody>
      </p:sp>
    </p:spTree>
    <p:extLst>
      <p:ext uri="{BB962C8B-B14F-4D97-AF65-F5344CB8AC3E}">
        <p14:creationId xmlns:p14="http://schemas.microsoft.com/office/powerpoint/2010/main" val="35049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Restriction</a:t>
            </a:r>
          </a:p>
        </p:txBody>
      </p:sp>
      <p:sp>
        <p:nvSpPr>
          <p:cNvPr id="3" name="Content Placeholder 2"/>
          <p:cNvSpPr>
            <a:spLocks noGrp="1"/>
          </p:cNvSpPr>
          <p:nvPr>
            <p:ph idx="1"/>
          </p:nvPr>
        </p:nvSpPr>
        <p:spPr/>
        <p:txBody>
          <a:bodyPr/>
          <a:lstStyle/>
          <a:p>
            <a:r>
              <a:rPr lang="en-US" dirty="0"/>
              <a:t>Attributes are by default optional. But to make an attribute mandatory, "use" attribute can be used.</a:t>
            </a:r>
          </a:p>
          <a:p>
            <a:endParaRPr lang="en-US" dirty="0"/>
          </a:p>
          <a:p>
            <a:r>
              <a:rPr lang="en-US" dirty="0"/>
              <a:t>&lt;</a:t>
            </a:r>
            <a:r>
              <a:rPr lang="en-US" dirty="0" err="1"/>
              <a:t>xs:attribute</a:t>
            </a:r>
            <a:r>
              <a:rPr lang="en-US" dirty="0"/>
              <a:t> name = "</a:t>
            </a:r>
            <a:r>
              <a:rPr lang="en-US" dirty="0" err="1"/>
              <a:t>rollno</a:t>
            </a:r>
            <a:r>
              <a:rPr lang="en-US" dirty="0"/>
              <a:t>" type = "</a:t>
            </a:r>
            <a:r>
              <a:rPr lang="en-US" dirty="0" err="1"/>
              <a:t>xs:integer</a:t>
            </a:r>
            <a:r>
              <a:rPr lang="en-US" dirty="0"/>
              <a:t>" use = "required"/&gt;</a:t>
            </a:r>
          </a:p>
        </p:txBody>
      </p:sp>
    </p:spTree>
    <p:extLst>
      <p:ext uri="{BB962C8B-B14F-4D97-AF65-F5344CB8AC3E}">
        <p14:creationId xmlns:p14="http://schemas.microsoft.com/office/powerpoint/2010/main" val="211976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XML Document	</a:t>
            </a:r>
          </a:p>
        </p:txBody>
      </p:sp>
      <p:sp>
        <p:nvSpPr>
          <p:cNvPr id="3" name="Content Placeholder 2"/>
          <p:cNvSpPr>
            <a:spLocks noGrp="1"/>
          </p:cNvSpPr>
          <p:nvPr>
            <p:ph idx="1"/>
          </p:nvPr>
        </p:nvSpPr>
        <p:spPr/>
        <p:txBody>
          <a:bodyPr/>
          <a:lstStyle/>
          <a:p>
            <a:r>
              <a:rPr lang="en-US" dirty="0"/>
              <a:t>Must contain root element. This is the parent of all other elements</a:t>
            </a:r>
          </a:p>
          <a:p>
            <a:r>
              <a:rPr lang="en-US" dirty="0"/>
              <a:t>XML elements are represented by tags</a:t>
            </a:r>
          </a:p>
          <a:p>
            <a:r>
              <a:rPr lang="en-US" dirty="0"/>
              <a:t>All elements must have sub elements</a:t>
            </a:r>
          </a:p>
        </p:txBody>
      </p:sp>
    </p:spTree>
    <p:extLst>
      <p:ext uri="{BB962C8B-B14F-4D97-AF65-F5344CB8AC3E}">
        <p14:creationId xmlns:p14="http://schemas.microsoft.com/office/powerpoint/2010/main" val="2435917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Restrictions on Content</a:t>
            </a:r>
          </a:p>
        </p:txBody>
      </p:sp>
      <p:sp>
        <p:nvSpPr>
          <p:cNvPr id="3" name="Content Placeholder 2"/>
          <p:cNvSpPr>
            <a:spLocks noGrp="1"/>
          </p:cNvSpPr>
          <p:nvPr>
            <p:ph idx="1"/>
          </p:nvPr>
        </p:nvSpPr>
        <p:spPr/>
        <p:txBody>
          <a:bodyPr>
            <a:normAutofit/>
          </a:bodyPr>
          <a:lstStyle/>
          <a:p>
            <a:r>
              <a:rPr lang="en-US" dirty="0"/>
              <a:t>When an XML element or attribute has a data type defined, it puts restrictions on the element's or attribute's content.</a:t>
            </a:r>
          </a:p>
          <a:p>
            <a:r>
              <a:rPr lang="en-US" dirty="0"/>
              <a:t>If an XML element is of type "</a:t>
            </a:r>
            <a:r>
              <a:rPr lang="en-US" dirty="0" err="1"/>
              <a:t>xs:date</a:t>
            </a:r>
            <a:r>
              <a:rPr lang="en-US" dirty="0"/>
              <a:t>" and contains a string like "Hello World", the element will not validate.</a:t>
            </a:r>
          </a:p>
          <a:p>
            <a:r>
              <a:rPr lang="en-US" dirty="0"/>
              <a:t>With XML Schemas, you can also add your own restrictions to your XML elements and attributes. These restrictions are called facets. You can read more about facets in the next chapter.</a:t>
            </a:r>
          </a:p>
          <a:p>
            <a:br>
              <a:rPr lang="en-US" dirty="0"/>
            </a:br>
            <a:endParaRPr lang="en-US" dirty="0"/>
          </a:p>
        </p:txBody>
      </p:sp>
    </p:spTree>
    <p:extLst>
      <p:ext uri="{BB962C8B-B14F-4D97-AF65-F5344CB8AC3E}">
        <p14:creationId xmlns:p14="http://schemas.microsoft.com/office/powerpoint/2010/main" val="4043539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XSD Restrictions/Facets</a:t>
            </a:r>
          </a:p>
        </p:txBody>
      </p:sp>
      <p:sp>
        <p:nvSpPr>
          <p:cNvPr id="3" name="Content Placeholder 2"/>
          <p:cNvSpPr>
            <a:spLocks noGrp="1"/>
          </p:cNvSpPr>
          <p:nvPr>
            <p:ph idx="1"/>
          </p:nvPr>
        </p:nvSpPr>
        <p:spPr/>
        <p:txBody>
          <a:bodyPr/>
          <a:lstStyle/>
          <a:p>
            <a:r>
              <a:rPr lang="en-US" dirty="0"/>
              <a:t>Restrictions are used to define acceptable values for XML elements or attributes. Restrictions on XML elements are called facets.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48739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Restrictions on Values</a:t>
            </a:r>
          </a:p>
        </p:txBody>
      </p:sp>
      <p:sp>
        <p:nvSpPr>
          <p:cNvPr id="3" name="Content Placeholder 2"/>
          <p:cNvSpPr>
            <a:spLocks noGrp="1"/>
          </p:cNvSpPr>
          <p:nvPr>
            <p:ph idx="1"/>
          </p:nvPr>
        </p:nvSpPr>
        <p:spPr/>
        <p:txBody>
          <a:bodyPr>
            <a:normAutofit fontScale="92500" lnSpcReduction="20000"/>
          </a:bodyPr>
          <a:lstStyle/>
          <a:p>
            <a:r>
              <a:rPr lang="en-US" dirty="0"/>
              <a:t>The following example defines an element called "age" with a restriction. The value of age cannot be lower than 0 or greater than 120</a:t>
            </a:r>
          </a:p>
          <a:p>
            <a:pPr marL="0" indent="0">
              <a:buNone/>
            </a:pPr>
            <a:r>
              <a:rPr lang="en-US" dirty="0"/>
              <a:t>&lt;</a:t>
            </a:r>
            <a:r>
              <a:rPr lang="en-US" dirty="0" err="1"/>
              <a:t>xs:element</a:t>
            </a:r>
            <a:r>
              <a:rPr lang="en-US" dirty="0"/>
              <a:t> name="age"&gt;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xs:integer</a:t>
            </a:r>
            <a:r>
              <a:rPr lang="en-US" dirty="0"/>
              <a:t>"&gt;</a:t>
            </a:r>
          </a:p>
          <a:p>
            <a:pPr marL="0" indent="0">
              <a:buNone/>
            </a:pPr>
            <a:r>
              <a:rPr lang="en-US" dirty="0"/>
              <a:t>      &lt;</a:t>
            </a:r>
            <a:r>
              <a:rPr lang="en-US" dirty="0" err="1"/>
              <a:t>xs:minInclusive</a:t>
            </a:r>
            <a:r>
              <a:rPr lang="en-US" dirty="0"/>
              <a:t> value="0"/&gt;</a:t>
            </a:r>
          </a:p>
          <a:p>
            <a:pPr marL="0" indent="0">
              <a:buNone/>
            </a:pPr>
            <a:r>
              <a:rPr lang="en-US" dirty="0"/>
              <a:t>      &lt;</a:t>
            </a:r>
            <a:r>
              <a:rPr lang="en-US" dirty="0" err="1"/>
              <a:t>xs:maxInclusive</a:t>
            </a:r>
            <a:r>
              <a:rPr lang="en-US" dirty="0"/>
              <a:t> value="120"/&gt;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p>
        </p:txBody>
      </p:sp>
    </p:spTree>
    <p:extLst>
      <p:ext uri="{BB962C8B-B14F-4D97-AF65-F5344CB8AC3E}">
        <p14:creationId xmlns:p14="http://schemas.microsoft.com/office/powerpoint/2010/main" val="1327956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Restrictions on a Set of Values</a:t>
            </a:r>
          </a:p>
        </p:txBody>
      </p:sp>
      <p:sp>
        <p:nvSpPr>
          <p:cNvPr id="3" name="Content Placeholder 2"/>
          <p:cNvSpPr>
            <a:spLocks noGrp="1"/>
          </p:cNvSpPr>
          <p:nvPr>
            <p:ph idx="1"/>
          </p:nvPr>
        </p:nvSpPr>
        <p:spPr/>
        <p:txBody>
          <a:bodyPr/>
          <a:lstStyle/>
          <a:p>
            <a:r>
              <a:rPr lang="en-US" dirty="0"/>
              <a:t>To limit the content of an XML element to a set of acceptable values, we would use the enumeration constraint.</a:t>
            </a:r>
          </a:p>
          <a:p>
            <a:endParaRPr lang="en-US" dirty="0"/>
          </a:p>
          <a:p>
            <a:r>
              <a:rPr lang="en-US" dirty="0"/>
              <a:t>The example below defines an element called </a:t>
            </a:r>
            <a:r>
              <a:rPr lang="en-US"/>
              <a:t>“fruit" </a:t>
            </a:r>
            <a:r>
              <a:rPr lang="en-US" dirty="0"/>
              <a:t>with a restriction. The only acceptable values are: Mango, Apple, Banana</a:t>
            </a:r>
          </a:p>
        </p:txBody>
      </p:sp>
    </p:spTree>
    <p:extLst>
      <p:ext uri="{BB962C8B-B14F-4D97-AF65-F5344CB8AC3E}">
        <p14:creationId xmlns:p14="http://schemas.microsoft.com/office/powerpoint/2010/main" val="4161500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&lt;</a:t>
            </a:r>
            <a:r>
              <a:rPr lang="en-US" dirty="0" err="1"/>
              <a:t>xs:element</a:t>
            </a:r>
            <a:r>
              <a:rPr lang="en-US" dirty="0"/>
              <a:t> name=“fruit"&gt;</a:t>
            </a:r>
            <a:br>
              <a:rPr lang="en-US" dirty="0"/>
            </a:br>
            <a:r>
              <a:rPr lang="en-US" dirty="0"/>
              <a:t>  &lt;</a:t>
            </a:r>
            <a:r>
              <a:rPr lang="en-US" dirty="0" err="1"/>
              <a:t>xs:simpleType</a:t>
            </a:r>
            <a:r>
              <a:rPr lang="en-US" dirty="0"/>
              <a:t>&gt;</a:t>
            </a:r>
            <a:br>
              <a:rPr lang="en-US" dirty="0"/>
            </a:br>
            <a:r>
              <a:rPr lang="en-US" dirty="0"/>
              <a:t>    &lt;</a:t>
            </a:r>
            <a:r>
              <a:rPr lang="en-US" dirty="0" err="1"/>
              <a:t>xs:restriction</a:t>
            </a:r>
            <a:r>
              <a:rPr lang="en-US" dirty="0"/>
              <a:t> base="</a:t>
            </a:r>
            <a:r>
              <a:rPr lang="en-US" dirty="0" err="1"/>
              <a:t>xs:string</a:t>
            </a:r>
            <a:r>
              <a:rPr lang="en-US" dirty="0"/>
              <a:t>"&gt;</a:t>
            </a:r>
            <a:br>
              <a:rPr lang="en-US" dirty="0"/>
            </a:br>
            <a:r>
              <a:rPr lang="en-US" dirty="0"/>
              <a:t>      &lt;</a:t>
            </a:r>
            <a:r>
              <a:rPr lang="en-US" dirty="0" err="1"/>
              <a:t>xs:enumeration</a:t>
            </a:r>
            <a:r>
              <a:rPr lang="en-US" dirty="0"/>
              <a:t> value=“Mango"/&gt;</a:t>
            </a:r>
            <a:br>
              <a:rPr lang="en-US" dirty="0"/>
            </a:br>
            <a:r>
              <a:rPr lang="en-US" dirty="0"/>
              <a:t>      &lt;</a:t>
            </a:r>
            <a:r>
              <a:rPr lang="en-US" dirty="0" err="1"/>
              <a:t>xs:enumeration</a:t>
            </a:r>
            <a:r>
              <a:rPr lang="en-US" dirty="0"/>
              <a:t> value=“Apple"/&gt;</a:t>
            </a:r>
            <a:br>
              <a:rPr lang="en-US" dirty="0"/>
            </a:br>
            <a:r>
              <a:rPr lang="en-US" dirty="0"/>
              <a:t>      &lt;</a:t>
            </a:r>
            <a:r>
              <a:rPr lang="en-US" dirty="0" err="1"/>
              <a:t>xs:enumeration</a:t>
            </a:r>
            <a:r>
              <a:rPr lang="en-US" dirty="0"/>
              <a:t> value=“Banana"/&gt;</a:t>
            </a:r>
            <a:br>
              <a:rPr lang="en-US" dirty="0"/>
            </a:br>
            <a:r>
              <a:rPr lang="en-US" dirty="0"/>
              <a:t>    &lt;/</a:t>
            </a:r>
            <a:r>
              <a:rPr lang="en-US" dirty="0" err="1"/>
              <a:t>xs:restriction</a:t>
            </a:r>
            <a:r>
              <a:rPr lang="en-US" dirty="0"/>
              <a:t>&gt;</a:t>
            </a:r>
            <a:br>
              <a:rPr lang="en-US" dirty="0"/>
            </a:br>
            <a:r>
              <a:rPr lang="en-US" dirty="0"/>
              <a:t>  &lt;/</a:t>
            </a:r>
            <a:r>
              <a:rPr lang="en-US" dirty="0" err="1"/>
              <a:t>xs:simpleType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1229778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example above could also have been written like this:</a:t>
            </a:r>
          </a:p>
          <a:p>
            <a:endParaRPr lang="en-US" dirty="0"/>
          </a:p>
          <a:p>
            <a:pPr marL="0" indent="0">
              <a:buNone/>
            </a:pPr>
            <a:r>
              <a:rPr lang="en-US" dirty="0"/>
              <a:t>&lt;</a:t>
            </a:r>
            <a:r>
              <a:rPr lang="en-US" dirty="0" err="1"/>
              <a:t>xs:element</a:t>
            </a:r>
            <a:r>
              <a:rPr lang="en-US" dirty="0"/>
              <a:t> name=“fruit" type=“</a:t>
            </a:r>
            <a:r>
              <a:rPr lang="en-US" dirty="0" err="1"/>
              <a:t>fruitType</a:t>
            </a:r>
            <a:r>
              <a:rPr lang="en-US" dirty="0"/>
              <a:t>"/&gt;</a:t>
            </a:r>
          </a:p>
          <a:p>
            <a:pPr marL="0" indent="0">
              <a:buNone/>
            </a:pPr>
            <a:r>
              <a:rPr lang="en-US" dirty="0"/>
              <a:t>&lt;</a:t>
            </a:r>
            <a:r>
              <a:rPr lang="en-US" dirty="0" err="1"/>
              <a:t>xs:simpleType</a:t>
            </a:r>
            <a:r>
              <a:rPr lang="en-US" dirty="0"/>
              <a:t> name=" </a:t>
            </a:r>
            <a:r>
              <a:rPr lang="en-US" dirty="0" err="1"/>
              <a:t>fruitType</a:t>
            </a:r>
            <a:r>
              <a:rPr lang="en-US" dirty="0"/>
              <a:t> "&gt;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xs:enumeration</a:t>
            </a:r>
            <a:r>
              <a:rPr lang="en-US" dirty="0"/>
              <a:t> value=“Mango"/&gt;</a:t>
            </a:r>
          </a:p>
          <a:p>
            <a:pPr marL="0" indent="0">
              <a:buNone/>
            </a:pPr>
            <a:r>
              <a:rPr lang="en-US" dirty="0"/>
              <a:t>    &lt;</a:t>
            </a:r>
            <a:r>
              <a:rPr lang="en-US" dirty="0" err="1"/>
              <a:t>xs:enumeration</a:t>
            </a:r>
            <a:r>
              <a:rPr lang="en-US" dirty="0"/>
              <a:t> value=“Apple"/&gt;</a:t>
            </a:r>
          </a:p>
          <a:p>
            <a:pPr marL="0" indent="0">
              <a:buNone/>
            </a:pPr>
            <a:r>
              <a:rPr lang="en-US" dirty="0"/>
              <a:t>    &lt;</a:t>
            </a:r>
            <a:r>
              <a:rPr lang="en-US" dirty="0" err="1"/>
              <a:t>xs:enumeration</a:t>
            </a:r>
            <a:r>
              <a:rPr lang="en-US" dirty="0"/>
              <a:t> value=“Banana"/&gt;</a:t>
            </a:r>
          </a:p>
          <a:p>
            <a:pPr marL="0" indent="0">
              <a:buNone/>
            </a:pPr>
            <a:r>
              <a:rPr lang="en-US" dirty="0"/>
              <a:t>  &lt;/</a:t>
            </a:r>
            <a:r>
              <a:rPr lang="en-US" dirty="0" err="1"/>
              <a:t>xs:restriction</a:t>
            </a:r>
            <a:r>
              <a:rPr lang="en-US" dirty="0"/>
              <a:t>&gt;</a:t>
            </a:r>
          </a:p>
          <a:p>
            <a:pPr marL="0" indent="0">
              <a:buNone/>
            </a:pPr>
            <a:r>
              <a:rPr lang="en-US" dirty="0"/>
              <a:t>&lt;/</a:t>
            </a:r>
            <a:r>
              <a:rPr lang="en-US" dirty="0" err="1"/>
              <a:t>xs:simpleType</a:t>
            </a:r>
            <a:r>
              <a:rPr lang="en-US" dirty="0"/>
              <a:t>&gt;</a:t>
            </a:r>
          </a:p>
          <a:p>
            <a:pPr marL="0" indent="0">
              <a:buNone/>
            </a:pPr>
            <a:r>
              <a:rPr lang="en-US" dirty="0"/>
              <a:t>In this case the type " </a:t>
            </a:r>
            <a:r>
              <a:rPr lang="en-US" dirty="0" err="1"/>
              <a:t>fruitType</a:t>
            </a:r>
            <a:r>
              <a:rPr lang="en-US" dirty="0"/>
              <a:t>" can be used by other elements because it is not a part of the “fruit" element.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1197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Restrictions on a Series of Values</a:t>
            </a:r>
          </a:p>
        </p:txBody>
      </p:sp>
      <p:sp>
        <p:nvSpPr>
          <p:cNvPr id="3" name="Content Placeholder 2"/>
          <p:cNvSpPr>
            <a:spLocks noGrp="1"/>
          </p:cNvSpPr>
          <p:nvPr>
            <p:ph idx="1"/>
          </p:nvPr>
        </p:nvSpPr>
        <p:spPr/>
        <p:txBody>
          <a:bodyPr>
            <a:normAutofit fontScale="70000" lnSpcReduction="20000"/>
          </a:bodyPr>
          <a:lstStyle/>
          <a:p>
            <a:r>
              <a:rPr lang="en-US" dirty="0"/>
              <a:t>To limit the content of an XML element to define a series of numbers or letters that can be used, we would use the pattern constraint.</a:t>
            </a:r>
          </a:p>
          <a:p>
            <a:r>
              <a:rPr lang="en-US" dirty="0"/>
              <a:t>The example below defines an element called "letter" with a restriction. The only acceptable value is ONE of the LOWERCASE letters from a to z:</a:t>
            </a:r>
          </a:p>
          <a:p>
            <a:endParaRPr lang="en-US" dirty="0"/>
          </a:p>
          <a:p>
            <a:pPr marL="0" indent="0">
              <a:buNone/>
            </a:pPr>
            <a:r>
              <a:rPr lang="en-US" dirty="0"/>
              <a:t>&lt;</a:t>
            </a:r>
            <a:r>
              <a:rPr lang="en-US" dirty="0" err="1"/>
              <a:t>xs:element</a:t>
            </a:r>
            <a:r>
              <a:rPr lang="en-US" dirty="0"/>
              <a:t> name="letter"&gt;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xs:pattern</a:t>
            </a:r>
            <a:r>
              <a:rPr lang="en-US" dirty="0"/>
              <a:t> value="[a-z]"/&gt;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p>
        </p:txBody>
      </p:sp>
    </p:spTree>
    <p:extLst>
      <p:ext uri="{BB962C8B-B14F-4D97-AF65-F5344CB8AC3E}">
        <p14:creationId xmlns:p14="http://schemas.microsoft.com/office/powerpoint/2010/main" val="2218112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example defines an element called "initials" with a restriction. The only acceptable value is THREE of the UPPERCASE letters from a to z:</a:t>
            </a:r>
          </a:p>
          <a:p>
            <a:r>
              <a:rPr lang="en-US" dirty="0"/>
              <a:t>&lt;</a:t>
            </a:r>
            <a:r>
              <a:rPr lang="en-US" dirty="0" err="1"/>
              <a:t>xs:element</a:t>
            </a:r>
            <a:r>
              <a:rPr lang="en-US" dirty="0"/>
              <a:t> name="initials"&gt;</a:t>
            </a:r>
            <a:br>
              <a:rPr lang="en-US" dirty="0"/>
            </a:br>
            <a:r>
              <a:rPr lang="en-US" dirty="0"/>
              <a:t>  &lt;</a:t>
            </a:r>
            <a:r>
              <a:rPr lang="en-US" dirty="0" err="1"/>
              <a:t>xs:simpleType</a:t>
            </a:r>
            <a:r>
              <a:rPr lang="en-US" dirty="0"/>
              <a:t>&gt;</a:t>
            </a:r>
            <a:br>
              <a:rPr lang="en-US" dirty="0"/>
            </a:br>
            <a:r>
              <a:rPr lang="en-US" dirty="0"/>
              <a:t>    &lt;</a:t>
            </a:r>
            <a:r>
              <a:rPr lang="en-US" dirty="0" err="1"/>
              <a:t>xs:restriction</a:t>
            </a:r>
            <a:r>
              <a:rPr lang="en-US" dirty="0"/>
              <a:t> base="</a:t>
            </a:r>
            <a:r>
              <a:rPr lang="en-US" dirty="0" err="1"/>
              <a:t>xs:string</a:t>
            </a:r>
            <a:r>
              <a:rPr lang="en-US" dirty="0"/>
              <a:t>"&gt;</a:t>
            </a:r>
            <a:br>
              <a:rPr lang="en-US" dirty="0"/>
            </a:br>
            <a:r>
              <a:rPr lang="en-US" dirty="0"/>
              <a:t>      &lt;</a:t>
            </a:r>
            <a:r>
              <a:rPr lang="en-US" dirty="0" err="1"/>
              <a:t>xs:pattern</a:t>
            </a:r>
            <a:r>
              <a:rPr lang="en-US" dirty="0"/>
              <a:t> value="[A-Z][A-Z][A-Z]"/&gt;</a:t>
            </a:r>
            <a:br>
              <a:rPr lang="en-US" dirty="0"/>
            </a:br>
            <a:r>
              <a:rPr lang="en-US" dirty="0"/>
              <a:t>    &lt;/</a:t>
            </a:r>
            <a:r>
              <a:rPr lang="en-US" dirty="0" err="1"/>
              <a:t>xs:restriction</a:t>
            </a:r>
            <a:r>
              <a:rPr lang="en-US" dirty="0"/>
              <a:t>&gt;</a:t>
            </a:r>
            <a:br>
              <a:rPr lang="en-US" dirty="0"/>
            </a:br>
            <a:r>
              <a:rPr lang="en-US" dirty="0"/>
              <a:t>  &lt;/</a:t>
            </a:r>
            <a:r>
              <a:rPr lang="en-US" dirty="0" err="1"/>
              <a:t>xs:simpleType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2479264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This example also defines an element called "initials" with a restriction. The only acceptable value is THREE of the LOWERCASE OR UPPERCASE letters from a to z:</a:t>
            </a:r>
          </a:p>
          <a:p>
            <a:endParaRPr lang="en-US" dirty="0"/>
          </a:p>
          <a:p>
            <a:pPr marL="0" indent="0">
              <a:buNone/>
            </a:pPr>
            <a:r>
              <a:rPr lang="en-US" dirty="0"/>
              <a:t>&lt;</a:t>
            </a:r>
            <a:r>
              <a:rPr lang="en-US" dirty="0" err="1"/>
              <a:t>xs:element</a:t>
            </a:r>
            <a:r>
              <a:rPr lang="en-US" dirty="0"/>
              <a:t> name="initials"&gt;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xs:pattern</a:t>
            </a:r>
            <a:r>
              <a:rPr lang="en-US" dirty="0"/>
              <a:t> value="[a-</a:t>
            </a:r>
            <a:r>
              <a:rPr lang="en-US" dirty="0" err="1"/>
              <a:t>zA</a:t>
            </a:r>
            <a:r>
              <a:rPr lang="en-US" dirty="0"/>
              <a:t>-Z][a-</a:t>
            </a:r>
            <a:r>
              <a:rPr lang="en-US" dirty="0" err="1"/>
              <a:t>zA</a:t>
            </a:r>
            <a:r>
              <a:rPr lang="en-US" dirty="0"/>
              <a:t>-Z][a-</a:t>
            </a:r>
            <a:r>
              <a:rPr lang="en-US" dirty="0" err="1"/>
              <a:t>zA</a:t>
            </a:r>
            <a:r>
              <a:rPr lang="en-US" dirty="0"/>
              <a:t>-Z]"/&gt;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p>
        </p:txBody>
      </p:sp>
    </p:spTree>
    <p:extLst>
      <p:ext uri="{BB962C8B-B14F-4D97-AF65-F5344CB8AC3E}">
        <p14:creationId xmlns:p14="http://schemas.microsoft.com/office/powerpoint/2010/main" val="2040104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example defines an element called "choice" with a restriction. The only acceptable value is ONE of the following letters: x, y, OR z:</a:t>
            </a:r>
          </a:p>
          <a:p>
            <a:r>
              <a:rPr lang="en-US" dirty="0"/>
              <a:t>&lt;</a:t>
            </a:r>
            <a:r>
              <a:rPr lang="en-US" dirty="0" err="1"/>
              <a:t>xs:element</a:t>
            </a:r>
            <a:r>
              <a:rPr lang="en-US" dirty="0"/>
              <a:t> name="choice"&gt;</a:t>
            </a:r>
            <a:br>
              <a:rPr lang="en-US" dirty="0"/>
            </a:br>
            <a:r>
              <a:rPr lang="en-US" dirty="0"/>
              <a:t>  &lt;</a:t>
            </a:r>
            <a:r>
              <a:rPr lang="en-US" dirty="0" err="1"/>
              <a:t>xs:simpleType</a:t>
            </a:r>
            <a:r>
              <a:rPr lang="en-US" dirty="0"/>
              <a:t>&gt;</a:t>
            </a:r>
            <a:br>
              <a:rPr lang="en-US" dirty="0"/>
            </a:br>
            <a:r>
              <a:rPr lang="en-US" dirty="0"/>
              <a:t>    &lt;</a:t>
            </a:r>
            <a:r>
              <a:rPr lang="en-US" dirty="0" err="1"/>
              <a:t>xs:restriction</a:t>
            </a:r>
            <a:r>
              <a:rPr lang="en-US" dirty="0"/>
              <a:t> base="</a:t>
            </a:r>
            <a:r>
              <a:rPr lang="en-US" dirty="0" err="1"/>
              <a:t>xs:string</a:t>
            </a:r>
            <a:r>
              <a:rPr lang="en-US" dirty="0"/>
              <a:t>"&gt;</a:t>
            </a:r>
            <a:br>
              <a:rPr lang="en-US" dirty="0"/>
            </a:br>
            <a:r>
              <a:rPr lang="en-US" dirty="0"/>
              <a:t>      &lt;</a:t>
            </a:r>
            <a:r>
              <a:rPr lang="en-US" dirty="0" err="1"/>
              <a:t>xs:pattern</a:t>
            </a:r>
            <a:r>
              <a:rPr lang="en-US" dirty="0"/>
              <a:t> value="[xyz]"/&gt;</a:t>
            </a:r>
            <a:br>
              <a:rPr lang="en-US" dirty="0"/>
            </a:br>
            <a:r>
              <a:rPr lang="en-US" dirty="0"/>
              <a:t>    &lt;/</a:t>
            </a:r>
            <a:r>
              <a:rPr lang="en-US" dirty="0" err="1"/>
              <a:t>xs:restriction</a:t>
            </a:r>
            <a:r>
              <a:rPr lang="en-US" dirty="0"/>
              <a:t>&gt;</a:t>
            </a:r>
            <a:br>
              <a:rPr lang="en-US" dirty="0"/>
            </a:br>
            <a:r>
              <a:rPr lang="en-US" dirty="0"/>
              <a:t>  &lt;/</a:t>
            </a:r>
            <a:r>
              <a:rPr lang="en-US" dirty="0" err="1"/>
              <a:t>xs:simpleType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208027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Building Good XML</a:t>
            </a:r>
          </a:p>
        </p:txBody>
      </p:sp>
      <p:sp>
        <p:nvSpPr>
          <p:cNvPr id="3" name="Content Placeholder 2"/>
          <p:cNvSpPr>
            <a:spLocks noGrp="1"/>
          </p:cNvSpPr>
          <p:nvPr>
            <p:ph idx="1"/>
          </p:nvPr>
        </p:nvSpPr>
        <p:spPr/>
        <p:txBody>
          <a:bodyPr>
            <a:normAutofit/>
          </a:bodyPr>
          <a:lstStyle/>
          <a:p>
            <a:r>
              <a:rPr lang="en-US" dirty="0"/>
              <a:t>All XML must have a root element</a:t>
            </a:r>
          </a:p>
          <a:p>
            <a:r>
              <a:rPr lang="en-US" dirty="0"/>
              <a:t>All tags must be closed</a:t>
            </a:r>
          </a:p>
          <a:p>
            <a:r>
              <a:rPr lang="en-US" dirty="0"/>
              <a:t>All tags must be properly nested</a:t>
            </a:r>
          </a:p>
          <a:p>
            <a:r>
              <a:rPr lang="en-US" dirty="0"/>
              <a:t>Tag names have strict limits</a:t>
            </a:r>
          </a:p>
          <a:p>
            <a:r>
              <a:rPr lang="en-US" dirty="0"/>
              <a:t>Tag names are case sensitive</a:t>
            </a:r>
          </a:p>
          <a:p>
            <a:r>
              <a:rPr lang="en-US" dirty="0"/>
              <a:t>Tag names cannot spaces</a:t>
            </a:r>
          </a:p>
          <a:p>
            <a:r>
              <a:rPr lang="en-US" dirty="0"/>
              <a:t>Attributes must appear within quotes</a:t>
            </a:r>
          </a:p>
          <a:p>
            <a:r>
              <a:rPr lang="en-US" dirty="0"/>
              <a:t>White space is preserved</a:t>
            </a:r>
          </a:p>
          <a:p>
            <a:endParaRPr lang="en-US" dirty="0"/>
          </a:p>
        </p:txBody>
      </p:sp>
    </p:spTree>
    <p:extLst>
      <p:ext uri="{BB962C8B-B14F-4D97-AF65-F5344CB8AC3E}">
        <p14:creationId xmlns:p14="http://schemas.microsoft.com/office/powerpoint/2010/main" val="1092133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This example defines an element called “symbol" with a restriction. The only acceptable value is FIVE digits in a sequence, and each digit must be in a range from 0 to 9:</a:t>
            </a:r>
          </a:p>
          <a:p>
            <a:endParaRPr lang="en-US" dirty="0"/>
          </a:p>
          <a:p>
            <a:r>
              <a:rPr lang="en-US" dirty="0"/>
              <a:t>&lt;</a:t>
            </a:r>
            <a:r>
              <a:rPr lang="en-US" dirty="0" err="1"/>
              <a:t>xs:element</a:t>
            </a:r>
            <a:r>
              <a:rPr lang="en-US" dirty="0"/>
              <a:t> name=“symbol"&gt;</a:t>
            </a:r>
          </a:p>
          <a:p>
            <a:r>
              <a:rPr lang="en-US" dirty="0"/>
              <a:t>  &lt;</a:t>
            </a:r>
            <a:r>
              <a:rPr lang="en-US" dirty="0" err="1"/>
              <a:t>xs:simpleType</a:t>
            </a:r>
            <a:r>
              <a:rPr lang="en-US" dirty="0"/>
              <a:t>&gt;</a:t>
            </a:r>
          </a:p>
          <a:p>
            <a:r>
              <a:rPr lang="en-US" dirty="0"/>
              <a:t>    &lt;</a:t>
            </a:r>
            <a:r>
              <a:rPr lang="en-US" dirty="0" err="1"/>
              <a:t>xs:restriction</a:t>
            </a:r>
            <a:r>
              <a:rPr lang="en-US" dirty="0"/>
              <a:t> base="</a:t>
            </a:r>
            <a:r>
              <a:rPr lang="en-US" dirty="0" err="1"/>
              <a:t>xs:integer</a:t>
            </a:r>
            <a:r>
              <a:rPr lang="en-US" dirty="0"/>
              <a:t>"&gt;</a:t>
            </a:r>
          </a:p>
          <a:p>
            <a:r>
              <a:rPr lang="en-US" dirty="0"/>
              <a:t>      &lt;</a:t>
            </a:r>
            <a:r>
              <a:rPr lang="en-US" dirty="0" err="1"/>
              <a:t>xs:pattern</a:t>
            </a:r>
            <a:r>
              <a:rPr lang="en-US" dirty="0"/>
              <a:t> value="[0-9][0-9][0-9][0-9][0-9]"/&gt;</a:t>
            </a:r>
          </a:p>
          <a:p>
            <a:r>
              <a:rPr lang="en-US" dirty="0"/>
              <a:t>    &lt;/</a:t>
            </a:r>
            <a:r>
              <a:rPr lang="en-US" dirty="0" err="1"/>
              <a:t>xs:restriction</a:t>
            </a:r>
            <a:r>
              <a:rPr lang="en-US" dirty="0"/>
              <a:t>&gt;</a:t>
            </a:r>
          </a:p>
          <a:p>
            <a:r>
              <a:rPr lang="en-US" dirty="0"/>
              <a:t>  &lt;/</a:t>
            </a:r>
            <a:r>
              <a:rPr lang="en-US" dirty="0" err="1"/>
              <a:t>xs:simpleType</a:t>
            </a:r>
            <a:r>
              <a:rPr lang="en-US" dirty="0"/>
              <a:t>&gt;</a:t>
            </a:r>
          </a:p>
          <a:p>
            <a:r>
              <a:rPr lang="en-US" dirty="0"/>
              <a:t>&lt;/</a:t>
            </a:r>
            <a:r>
              <a:rPr lang="en-US" dirty="0" err="1"/>
              <a:t>xs:element</a:t>
            </a:r>
            <a:r>
              <a:rPr lang="en-US" dirty="0"/>
              <a:t>&gt;</a:t>
            </a:r>
          </a:p>
        </p:txBody>
      </p:sp>
    </p:spTree>
    <p:extLst>
      <p:ext uri="{BB962C8B-B14F-4D97-AF65-F5344CB8AC3E}">
        <p14:creationId xmlns:p14="http://schemas.microsoft.com/office/powerpoint/2010/main" val="3598991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Restrictions on a Series of Values</a:t>
            </a:r>
          </a:p>
        </p:txBody>
      </p:sp>
      <p:sp>
        <p:nvSpPr>
          <p:cNvPr id="3" name="Content Placeholder 2"/>
          <p:cNvSpPr>
            <a:spLocks noGrp="1"/>
          </p:cNvSpPr>
          <p:nvPr>
            <p:ph idx="1"/>
          </p:nvPr>
        </p:nvSpPr>
        <p:spPr/>
        <p:txBody>
          <a:bodyPr>
            <a:normAutofit fontScale="92500" lnSpcReduction="20000"/>
          </a:bodyPr>
          <a:lstStyle/>
          <a:p>
            <a:r>
              <a:rPr lang="en-US" dirty="0"/>
              <a:t>The example below defines an element called "letter" with a restriction. The acceptable value is zero or more occurrences of lowercase letters from a to z:</a:t>
            </a:r>
          </a:p>
          <a:p>
            <a:endParaRPr lang="en-US" dirty="0"/>
          </a:p>
          <a:p>
            <a:r>
              <a:rPr lang="en-US" dirty="0"/>
              <a:t>&lt;</a:t>
            </a:r>
            <a:r>
              <a:rPr lang="en-US" dirty="0" err="1"/>
              <a:t>xs:element</a:t>
            </a:r>
            <a:r>
              <a:rPr lang="en-US" dirty="0"/>
              <a:t> name="letter"&gt;</a:t>
            </a:r>
          </a:p>
          <a:p>
            <a:r>
              <a:rPr lang="en-US" dirty="0"/>
              <a:t>  &lt;</a:t>
            </a:r>
            <a:r>
              <a:rPr lang="en-US" dirty="0" err="1"/>
              <a:t>xs:simpleType</a:t>
            </a:r>
            <a:r>
              <a:rPr lang="en-US" dirty="0"/>
              <a:t>&gt;</a:t>
            </a:r>
          </a:p>
          <a:p>
            <a:r>
              <a:rPr lang="en-US" dirty="0"/>
              <a:t>    &lt;</a:t>
            </a:r>
            <a:r>
              <a:rPr lang="en-US" dirty="0" err="1"/>
              <a:t>xs:restriction</a:t>
            </a:r>
            <a:r>
              <a:rPr lang="en-US" dirty="0"/>
              <a:t> base="</a:t>
            </a:r>
            <a:r>
              <a:rPr lang="en-US" dirty="0" err="1"/>
              <a:t>xs:string</a:t>
            </a:r>
            <a:r>
              <a:rPr lang="en-US" dirty="0"/>
              <a:t>"&gt;</a:t>
            </a:r>
          </a:p>
          <a:p>
            <a:r>
              <a:rPr lang="en-US" dirty="0"/>
              <a:t>      &lt;</a:t>
            </a:r>
            <a:r>
              <a:rPr lang="en-US" dirty="0" err="1"/>
              <a:t>xs:pattern</a:t>
            </a:r>
            <a:r>
              <a:rPr lang="en-US" dirty="0"/>
              <a:t> value="([a-z])*"/&gt;</a:t>
            </a:r>
          </a:p>
          <a:p>
            <a:r>
              <a:rPr lang="en-US" dirty="0"/>
              <a:t>    &lt;/</a:t>
            </a:r>
            <a:r>
              <a:rPr lang="en-US" dirty="0" err="1"/>
              <a:t>xs:restriction</a:t>
            </a:r>
            <a:r>
              <a:rPr lang="en-US" dirty="0"/>
              <a:t>&gt;</a:t>
            </a:r>
          </a:p>
          <a:p>
            <a:r>
              <a:rPr lang="en-US" dirty="0"/>
              <a:t>  &lt;/</a:t>
            </a:r>
            <a:r>
              <a:rPr lang="en-US" dirty="0" err="1"/>
              <a:t>xs:simpleType</a:t>
            </a:r>
            <a:r>
              <a:rPr lang="en-US" dirty="0"/>
              <a:t>&gt;</a:t>
            </a:r>
          </a:p>
          <a:p>
            <a:r>
              <a:rPr lang="en-US" dirty="0"/>
              <a:t>&lt;/</a:t>
            </a:r>
            <a:r>
              <a:rPr lang="en-US" dirty="0" err="1"/>
              <a:t>xs:element</a:t>
            </a:r>
            <a:r>
              <a:rPr lang="en-US" dirty="0"/>
              <a:t>&gt;</a:t>
            </a:r>
          </a:p>
        </p:txBody>
      </p:sp>
    </p:spTree>
    <p:extLst>
      <p:ext uri="{BB962C8B-B14F-4D97-AF65-F5344CB8AC3E}">
        <p14:creationId xmlns:p14="http://schemas.microsoft.com/office/powerpoint/2010/main" val="3046588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This also defines an element called "letter" with a restriction. The acceptable value is one or more pairs of letters, each pair consisting of a lower case letter followed by an upper case letter. For example, "</a:t>
            </a:r>
            <a:r>
              <a:rPr lang="en-US" dirty="0" err="1"/>
              <a:t>sToP</a:t>
            </a:r>
            <a:r>
              <a:rPr lang="en-US" dirty="0"/>
              <a:t>" will be validated by this pattern, but not "Stop" or "STOP" or "stop":</a:t>
            </a:r>
          </a:p>
          <a:p>
            <a:endParaRPr lang="en-US" dirty="0"/>
          </a:p>
          <a:p>
            <a:pPr marL="0" indent="0">
              <a:buNone/>
            </a:pPr>
            <a:r>
              <a:rPr lang="en-US" dirty="0"/>
              <a:t>&lt;</a:t>
            </a:r>
            <a:r>
              <a:rPr lang="en-US" dirty="0" err="1"/>
              <a:t>xs:element</a:t>
            </a:r>
            <a:r>
              <a:rPr lang="en-US" dirty="0"/>
              <a:t> name="letter"&gt;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xs:pattern</a:t>
            </a:r>
            <a:r>
              <a:rPr lang="en-US" dirty="0"/>
              <a:t> value="([a-z][A-Z])+"/&gt;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p>
        </p:txBody>
      </p:sp>
    </p:spTree>
    <p:extLst>
      <p:ext uri="{BB962C8B-B14F-4D97-AF65-F5344CB8AC3E}">
        <p14:creationId xmlns:p14="http://schemas.microsoft.com/office/powerpoint/2010/main" val="2724980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This defines an element called "gender" with a restriction. The only acceptable value is male OR female:</a:t>
            </a:r>
          </a:p>
          <a:p>
            <a:r>
              <a:rPr lang="en-US" dirty="0"/>
              <a:t>&lt;</a:t>
            </a:r>
            <a:r>
              <a:rPr lang="en-US" dirty="0" err="1"/>
              <a:t>xs:element</a:t>
            </a:r>
            <a:r>
              <a:rPr lang="en-US" dirty="0"/>
              <a:t> name="gender"&gt;</a:t>
            </a:r>
            <a:br>
              <a:rPr lang="en-US" dirty="0"/>
            </a:br>
            <a:r>
              <a:rPr lang="en-US" dirty="0"/>
              <a:t>  &lt;</a:t>
            </a:r>
            <a:r>
              <a:rPr lang="en-US" dirty="0" err="1"/>
              <a:t>xs:simpleType</a:t>
            </a:r>
            <a:r>
              <a:rPr lang="en-US" dirty="0"/>
              <a:t>&gt;</a:t>
            </a:r>
            <a:br>
              <a:rPr lang="en-US" dirty="0"/>
            </a:br>
            <a:r>
              <a:rPr lang="en-US" dirty="0"/>
              <a:t>    &lt;</a:t>
            </a:r>
            <a:r>
              <a:rPr lang="en-US" dirty="0" err="1"/>
              <a:t>xs:restriction</a:t>
            </a:r>
            <a:r>
              <a:rPr lang="en-US" dirty="0"/>
              <a:t> base="</a:t>
            </a:r>
            <a:r>
              <a:rPr lang="en-US" dirty="0" err="1"/>
              <a:t>xs:string</a:t>
            </a:r>
            <a:r>
              <a:rPr lang="en-US" dirty="0"/>
              <a:t>"&gt;</a:t>
            </a:r>
            <a:br>
              <a:rPr lang="en-US" dirty="0"/>
            </a:br>
            <a:r>
              <a:rPr lang="en-US" dirty="0"/>
              <a:t>      &lt;</a:t>
            </a:r>
            <a:r>
              <a:rPr lang="en-US" dirty="0" err="1"/>
              <a:t>xs:pattern</a:t>
            </a:r>
            <a:r>
              <a:rPr lang="en-US" dirty="0"/>
              <a:t> value="</a:t>
            </a:r>
            <a:r>
              <a:rPr lang="en-US" dirty="0" err="1"/>
              <a:t>male|female</a:t>
            </a:r>
            <a:r>
              <a:rPr lang="en-US" dirty="0"/>
              <a:t>"/&gt;</a:t>
            </a:r>
            <a:br>
              <a:rPr lang="en-US" dirty="0"/>
            </a:br>
            <a:r>
              <a:rPr lang="en-US" dirty="0"/>
              <a:t>    &lt;/</a:t>
            </a:r>
            <a:r>
              <a:rPr lang="en-US" dirty="0" err="1"/>
              <a:t>xs:restriction</a:t>
            </a:r>
            <a:r>
              <a:rPr lang="en-US" dirty="0"/>
              <a:t>&gt;</a:t>
            </a:r>
            <a:br>
              <a:rPr lang="en-US" dirty="0"/>
            </a:br>
            <a:r>
              <a:rPr lang="en-US" dirty="0"/>
              <a:t>  &lt;/</a:t>
            </a:r>
            <a:r>
              <a:rPr lang="en-US" dirty="0" err="1"/>
              <a:t>xs:simpleType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4177914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example defines an element called "password" with a restriction. There must be exactly eight characters in a row and those characters must be lowercase or uppercase letters from a to z, or a number from 0 to 9:</a:t>
            </a:r>
          </a:p>
          <a:p>
            <a:r>
              <a:rPr lang="en-US" dirty="0"/>
              <a:t>&lt;</a:t>
            </a:r>
            <a:r>
              <a:rPr lang="en-US" dirty="0" err="1"/>
              <a:t>xs:element</a:t>
            </a:r>
            <a:r>
              <a:rPr lang="en-US" dirty="0"/>
              <a:t> name="password"&gt;</a:t>
            </a:r>
            <a:br>
              <a:rPr lang="en-US" dirty="0"/>
            </a:br>
            <a:r>
              <a:rPr lang="en-US" dirty="0"/>
              <a:t>  &lt;</a:t>
            </a:r>
            <a:r>
              <a:rPr lang="en-US" dirty="0" err="1"/>
              <a:t>xs:simpleType</a:t>
            </a:r>
            <a:r>
              <a:rPr lang="en-US" dirty="0"/>
              <a:t>&gt;</a:t>
            </a:r>
            <a:br>
              <a:rPr lang="en-US" dirty="0"/>
            </a:br>
            <a:r>
              <a:rPr lang="en-US" dirty="0"/>
              <a:t>    &lt;</a:t>
            </a:r>
            <a:r>
              <a:rPr lang="en-US" dirty="0" err="1"/>
              <a:t>xs:restriction</a:t>
            </a:r>
            <a:r>
              <a:rPr lang="en-US" dirty="0"/>
              <a:t> base="</a:t>
            </a:r>
            <a:r>
              <a:rPr lang="en-US" dirty="0" err="1"/>
              <a:t>xs:string</a:t>
            </a:r>
            <a:r>
              <a:rPr lang="en-US" dirty="0"/>
              <a:t>"&gt;</a:t>
            </a:r>
            <a:br>
              <a:rPr lang="en-US" dirty="0"/>
            </a:br>
            <a:r>
              <a:rPr lang="en-US" dirty="0"/>
              <a:t>      &lt;</a:t>
            </a:r>
            <a:r>
              <a:rPr lang="en-US" dirty="0" err="1"/>
              <a:t>xs:pattern</a:t>
            </a:r>
            <a:r>
              <a:rPr lang="en-US" dirty="0"/>
              <a:t> value="[a-zA-Z0-9]{8}"/&gt;</a:t>
            </a:r>
            <a:br>
              <a:rPr lang="en-US" dirty="0"/>
            </a:br>
            <a:r>
              <a:rPr lang="en-US" dirty="0"/>
              <a:t>    &lt;/</a:t>
            </a:r>
            <a:r>
              <a:rPr lang="en-US" dirty="0" err="1"/>
              <a:t>xs:restriction</a:t>
            </a:r>
            <a:r>
              <a:rPr lang="en-US" dirty="0"/>
              <a:t>&gt;</a:t>
            </a:r>
            <a:br>
              <a:rPr lang="en-US" dirty="0"/>
            </a:br>
            <a:r>
              <a:rPr lang="en-US" dirty="0"/>
              <a:t>  &lt;/</a:t>
            </a:r>
            <a:r>
              <a:rPr lang="en-US" dirty="0" err="1"/>
              <a:t>xs:simpleType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3137827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Restrictions on Whitespace Characters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To specify how whitespace characters should be handled, we would use the whitespace constraint.</a:t>
            </a:r>
          </a:p>
          <a:p>
            <a:r>
              <a:rPr lang="en-US" dirty="0"/>
              <a:t>This example defines an element called "address" with a restriction. The whitespace constraint is set to "preserve", which means that the XML processor WILL NOT remove any white space characters:</a:t>
            </a:r>
          </a:p>
          <a:p>
            <a:r>
              <a:rPr lang="en-US" dirty="0"/>
              <a:t>&lt;</a:t>
            </a:r>
            <a:r>
              <a:rPr lang="en-US" dirty="0" err="1"/>
              <a:t>xs:element</a:t>
            </a:r>
            <a:r>
              <a:rPr lang="en-US" dirty="0"/>
              <a:t> name="address"&gt;</a:t>
            </a:r>
            <a:br>
              <a:rPr lang="en-US" dirty="0"/>
            </a:br>
            <a:r>
              <a:rPr lang="en-US" dirty="0"/>
              <a:t>  &lt;</a:t>
            </a:r>
            <a:r>
              <a:rPr lang="en-US" dirty="0" err="1"/>
              <a:t>xs:simpleType</a:t>
            </a:r>
            <a:r>
              <a:rPr lang="en-US" dirty="0"/>
              <a:t>&gt;</a:t>
            </a:r>
            <a:br>
              <a:rPr lang="en-US" dirty="0"/>
            </a:br>
            <a:r>
              <a:rPr lang="en-US" dirty="0"/>
              <a:t>    &lt;</a:t>
            </a:r>
            <a:r>
              <a:rPr lang="en-US" dirty="0" err="1"/>
              <a:t>xs:restriction</a:t>
            </a:r>
            <a:r>
              <a:rPr lang="en-US" dirty="0"/>
              <a:t> base="</a:t>
            </a:r>
            <a:r>
              <a:rPr lang="en-US" dirty="0" err="1"/>
              <a:t>xs:string</a:t>
            </a:r>
            <a:r>
              <a:rPr lang="en-US" dirty="0"/>
              <a:t>"&gt;</a:t>
            </a:r>
            <a:br>
              <a:rPr lang="en-US" dirty="0"/>
            </a:br>
            <a:r>
              <a:rPr lang="en-US" dirty="0"/>
              <a:t>      &lt;</a:t>
            </a:r>
            <a:r>
              <a:rPr lang="en-US" dirty="0" err="1"/>
              <a:t>xs:whiteSpace</a:t>
            </a:r>
            <a:r>
              <a:rPr lang="en-US" dirty="0"/>
              <a:t> value="preserve"/&gt;</a:t>
            </a:r>
            <a:br>
              <a:rPr lang="en-US" dirty="0"/>
            </a:br>
            <a:r>
              <a:rPr lang="en-US" dirty="0"/>
              <a:t>    &lt;/</a:t>
            </a:r>
            <a:r>
              <a:rPr lang="en-US" dirty="0" err="1"/>
              <a:t>xs:restriction</a:t>
            </a:r>
            <a:r>
              <a:rPr lang="en-US" dirty="0"/>
              <a:t>&gt;</a:t>
            </a:r>
            <a:br>
              <a:rPr lang="en-US" dirty="0"/>
            </a:br>
            <a:r>
              <a:rPr lang="en-US" dirty="0"/>
              <a:t>  &lt;/</a:t>
            </a:r>
            <a:r>
              <a:rPr lang="en-US" dirty="0" err="1"/>
              <a:t>xs:simpleType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3797745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This example also defines an element called "address" with a restriction. The </a:t>
            </a:r>
            <a:r>
              <a:rPr lang="en-US" dirty="0" err="1"/>
              <a:t>whiteSpace</a:t>
            </a:r>
            <a:r>
              <a:rPr lang="en-US" dirty="0"/>
              <a:t> constraint is set to "replace", which means that the XML processor WILL REPLACE all white space characters (line feeds, tabs, spaces, and carriage returns) with spaces:</a:t>
            </a:r>
          </a:p>
          <a:p>
            <a:endParaRPr lang="en-US" dirty="0"/>
          </a:p>
          <a:p>
            <a:pPr marL="0" indent="0">
              <a:buNone/>
            </a:pPr>
            <a:r>
              <a:rPr lang="en-US" dirty="0"/>
              <a:t>&lt;</a:t>
            </a:r>
            <a:r>
              <a:rPr lang="en-US" dirty="0" err="1"/>
              <a:t>xs:element</a:t>
            </a:r>
            <a:r>
              <a:rPr lang="en-US" dirty="0"/>
              <a:t> name="address"&gt;</a:t>
            </a:r>
          </a:p>
          <a:p>
            <a:pPr marL="0" indent="0">
              <a:buNone/>
            </a:pPr>
            <a:r>
              <a:rPr lang="en-US" dirty="0"/>
              <a:t>  &lt;</a:t>
            </a:r>
            <a:r>
              <a:rPr lang="en-US" dirty="0" err="1"/>
              <a:t>xs:simpleType</a:t>
            </a:r>
            <a:r>
              <a:rPr lang="en-US" dirty="0"/>
              <a:t>&gt;</a:t>
            </a:r>
          </a:p>
          <a:p>
            <a:pPr marL="0" indent="0">
              <a:buNone/>
            </a:pPr>
            <a:r>
              <a:rPr lang="en-US" dirty="0"/>
              <a:t>    &lt;</a:t>
            </a:r>
            <a:r>
              <a:rPr lang="en-US" dirty="0" err="1"/>
              <a:t>xs:restriction</a:t>
            </a:r>
            <a:r>
              <a:rPr lang="en-US" dirty="0"/>
              <a:t> base="</a:t>
            </a:r>
            <a:r>
              <a:rPr lang="en-US" dirty="0" err="1"/>
              <a:t>xs:string</a:t>
            </a:r>
            <a:r>
              <a:rPr lang="en-US" dirty="0"/>
              <a:t>"&gt;</a:t>
            </a:r>
          </a:p>
          <a:p>
            <a:pPr marL="0" indent="0">
              <a:buNone/>
            </a:pPr>
            <a:r>
              <a:rPr lang="en-US" dirty="0"/>
              <a:t>      &lt;</a:t>
            </a:r>
            <a:r>
              <a:rPr lang="en-US" dirty="0" err="1"/>
              <a:t>xs:whiteSpace</a:t>
            </a:r>
            <a:r>
              <a:rPr lang="en-US" dirty="0"/>
              <a:t> value="replace"/&gt;</a:t>
            </a:r>
          </a:p>
          <a:p>
            <a:pPr marL="0" indent="0">
              <a:buNone/>
            </a:pPr>
            <a:r>
              <a:rPr lang="en-US" dirty="0"/>
              <a:t>    &lt;/</a:t>
            </a:r>
            <a:r>
              <a:rPr lang="en-US" dirty="0" err="1"/>
              <a:t>xs:restriction</a:t>
            </a:r>
            <a:r>
              <a:rPr lang="en-US" dirty="0"/>
              <a:t>&gt;</a:t>
            </a:r>
          </a:p>
          <a:p>
            <a:pPr marL="0" indent="0">
              <a:buNone/>
            </a:pPr>
            <a:r>
              <a:rPr lang="en-US" dirty="0"/>
              <a:t>  &lt;/</a:t>
            </a:r>
            <a:r>
              <a:rPr lang="en-US" dirty="0" err="1"/>
              <a:t>xs:simpleType</a:t>
            </a:r>
            <a:r>
              <a:rPr lang="en-US" dirty="0"/>
              <a:t>&gt;</a:t>
            </a:r>
          </a:p>
          <a:p>
            <a:pPr marL="0" indent="0">
              <a:buNone/>
            </a:pPr>
            <a:r>
              <a:rPr lang="en-US" dirty="0"/>
              <a:t>&lt;/</a:t>
            </a:r>
            <a:r>
              <a:rPr lang="en-US" dirty="0" err="1"/>
              <a:t>xs:element</a:t>
            </a:r>
            <a:r>
              <a:rPr lang="en-US" dirty="0"/>
              <a:t>&gt;</a:t>
            </a:r>
          </a:p>
        </p:txBody>
      </p:sp>
    </p:spTree>
    <p:extLst>
      <p:ext uri="{BB962C8B-B14F-4D97-AF65-F5344CB8AC3E}">
        <p14:creationId xmlns:p14="http://schemas.microsoft.com/office/powerpoint/2010/main" val="7287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Restrictions on Length</a:t>
            </a:r>
          </a:p>
        </p:txBody>
      </p:sp>
      <p:sp>
        <p:nvSpPr>
          <p:cNvPr id="3" name="Content Placeholder 2"/>
          <p:cNvSpPr>
            <a:spLocks noGrp="1"/>
          </p:cNvSpPr>
          <p:nvPr>
            <p:ph idx="1"/>
          </p:nvPr>
        </p:nvSpPr>
        <p:spPr/>
        <p:txBody>
          <a:bodyPr>
            <a:normAutofit fontScale="92500"/>
          </a:bodyPr>
          <a:lstStyle/>
          <a:p>
            <a:r>
              <a:rPr lang="en-US" dirty="0"/>
              <a:t>To limit the length of a value in an element, we would use the length, </a:t>
            </a:r>
            <a:r>
              <a:rPr lang="en-US" dirty="0" err="1"/>
              <a:t>maxLength</a:t>
            </a:r>
            <a:r>
              <a:rPr lang="en-US" dirty="0"/>
              <a:t>, and </a:t>
            </a:r>
            <a:r>
              <a:rPr lang="en-US" dirty="0" err="1"/>
              <a:t>minLength</a:t>
            </a:r>
            <a:r>
              <a:rPr lang="en-US" dirty="0"/>
              <a:t> constraints.</a:t>
            </a:r>
          </a:p>
          <a:p>
            <a:r>
              <a:rPr lang="en-US" dirty="0"/>
              <a:t>This example defines an element called "password" with a restriction. The value must be exactly eight characters:</a:t>
            </a:r>
          </a:p>
          <a:p>
            <a:r>
              <a:rPr lang="en-US" dirty="0"/>
              <a:t>&lt;</a:t>
            </a:r>
            <a:r>
              <a:rPr lang="en-US" dirty="0" err="1"/>
              <a:t>xs:element</a:t>
            </a:r>
            <a:r>
              <a:rPr lang="en-US" dirty="0"/>
              <a:t> name="password"&gt;</a:t>
            </a:r>
            <a:br>
              <a:rPr lang="en-US" dirty="0"/>
            </a:br>
            <a:r>
              <a:rPr lang="en-US" dirty="0"/>
              <a:t>  &lt;</a:t>
            </a:r>
            <a:r>
              <a:rPr lang="en-US" dirty="0" err="1"/>
              <a:t>xs:simpleType</a:t>
            </a:r>
            <a:r>
              <a:rPr lang="en-US" dirty="0"/>
              <a:t>&gt;</a:t>
            </a:r>
            <a:br>
              <a:rPr lang="en-US" dirty="0"/>
            </a:br>
            <a:r>
              <a:rPr lang="en-US" dirty="0"/>
              <a:t>    &lt;</a:t>
            </a:r>
            <a:r>
              <a:rPr lang="en-US" dirty="0" err="1"/>
              <a:t>xs:restriction</a:t>
            </a:r>
            <a:r>
              <a:rPr lang="en-US" dirty="0"/>
              <a:t> base="</a:t>
            </a:r>
            <a:r>
              <a:rPr lang="en-US" dirty="0" err="1"/>
              <a:t>xs:string</a:t>
            </a:r>
            <a:r>
              <a:rPr lang="en-US" dirty="0"/>
              <a:t>"&gt;</a:t>
            </a:r>
            <a:br>
              <a:rPr lang="en-US" dirty="0"/>
            </a:br>
            <a:r>
              <a:rPr lang="en-US" dirty="0"/>
              <a:t>      &lt;</a:t>
            </a:r>
            <a:r>
              <a:rPr lang="en-US" dirty="0" err="1"/>
              <a:t>xs:length</a:t>
            </a:r>
            <a:r>
              <a:rPr lang="en-US" dirty="0"/>
              <a:t> value="8"/&gt;</a:t>
            </a:r>
            <a:br>
              <a:rPr lang="en-US" dirty="0"/>
            </a:br>
            <a:r>
              <a:rPr lang="en-US" dirty="0"/>
              <a:t>    &lt;/</a:t>
            </a:r>
            <a:r>
              <a:rPr lang="en-US" dirty="0" err="1"/>
              <a:t>xs:restriction</a:t>
            </a:r>
            <a:r>
              <a:rPr lang="en-US" dirty="0"/>
              <a:t>&gt;</a:t>
            </a:r>
            <a:br>
              <a:rPr lang="en-US" dirty="0"/>
            </a:br>
            <a:r>
              <a:rPr lang="en-US" dirty="0"/>
              <a:t>  &lt;/</a:t>
            </a:r>
            <a:r>
              <a:rPr lang="en-US" dirty="0" err="1"/>
              <a:t>xs:simpleType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4254301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example defines another element called "password" with a restriction. The value must be minimum five characters and maximum eight characters:</a:t>
            </a:r>
          </a:p>
          <a:p>
            <a:r>
              <a:rPr lang="en-US" dirty="0"/>
              <a:t>&lt;</a:t>
            </a:r>
            <a:r>
              <a:rPr lang="en-US" dirty="0" err="1"/>
              <a:t>xs:element</a:t>
            </a:r>
            <a:r>
              <a:rPr lang="en-US" dirty="0"/>
              <a:t> name="password"&gt;</a:t>
            </a:r>
            <a:br>
              <a:rPr lang="en-US" dirty="0"/>
            </a:br>
            <a:r>
              <a:rPr lang="en-US" dirty="0"/>
              <a:t>  &lt;</a:t>
            </a:r>
            <a:r>
              <a:rPr lang="en-US" dirty="0" err="1"/>
              <a:t>xs:simpleType</a:t>
            </a:r>
            <a:r>
              <a:rPr lang="en-US" dirty="0"/>
              <a:t>&gt;</a:t>
            </a:r>
            <a:br>
              <a:rPr lang="en-US" dirty="0"/>
            </a:br>
            <a:r>
              <a:rPr lang="en-US" dirty="0"/>
              <a:t>    &lt;</a:t>
            </a:r>
            <a:r>
              <a:rPr lang="en-US" dirty="0" err="1"/>
              <a:t>xs:restriction</a:t>
            </a:r>
            <a:r>
              <a:rPr lang="en-US" dirty="0"/>
              <a:t> base="</a:t>
            </a:r>
            <a:r>
              <a:rPr lang="en-US" dirty="0" err="1"/>
              <a:t>xs:string</a:t>
            </a:r>
            <a:r>
              <a:rPr lang="en-US" dirty="0"/>
              <a:t>"&gt;</a:t>
            </a:r>
            <a:br>
              <a:rPr lang="en-US" dirty="0"/>
            </a:br>
            <a:r>
              <a:rPr lang="en-US" dirty="0"/>
              <a:t>      &lt;</a:t>
            </a:r>
            <a:r>
              <a:rPr lang="en-US" dirty="0" err="1"/>
              <a:t>xs:minLength</a:t>
            </a:r>
            <a:r>
              <a:rPr lang="en-US" dirty="0"/>
              <a:t> value="5"/&gt;</a:t>
            </a:r>
            <a:br>
              <a:rPr lang="en-US" dirty="0"/>
            </a:br>
            <a:r>
              <a:rPr lang="en-US" dirty="0"/>
              <a:t>      &lt;</a:t>
            </a:r>
            <a:r>
              <a:rPr lang="en-US" dirty="0" err="1"/>
              <a:t>xs:maxLength</a:t>
            </a:r>
            <a:r>
              <a:rPr lang="en-US" dirty="0"/>
              <a:t> value="8"/&gt;</a:t>
            </a:r>
            <a:br>
              <a:rPr lang="en-US" dirty="0"/>
            </a:br>
            <a:r>
              <a:rPr lang="en-US" dirty="0"/>
              <a:t>    &lt;/</a:t>
            </a:r>
            <a:r>
              <a:rPr lang="en-US" dirty="0" err="1"/>
              <a:t>xs:restriction</a:t>
            </a:r>
            <a:r>
              <a:rPr lang="en-US" dirty="0"/>
              <a:t>&gt;</a:t>
            </a:r>
            <a:br>
              <a:rPr lang="en-US" dirty="0"/>
            </a:br>
            <a:r>
              <a:rPr lang="en-US" dirty="0"/>
              <a:t>  &lt;/</a:t>
            </a:r>
            <a:r>
              <a:rPr lang="en-US" dirty="0" err="1"/>
              <a:t>xs:simpleType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203571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Restriction on </a:t>
            </a:r>
            <a:r>
              <a:rPr lang="en-US" dirty="0" err="1"/>
              <a:t>DataTypes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7447300"/>
              </p:ext>
            </p:extLst>
          </p:nvPr>
        </p:nvGraphicFramePr>
        <p:xfrm>
          <a:off x="-512884" y="1690688"/>
          <a:ext cx="8581292" cy="5147256"/>
        </p:xfrm>
        <a:graphic>
          <a:graphicData uri="http://schemas.openxmlformats.org/drawingml/2006/table">
            <a:tbl>
              <a:tblPr>
                <a:tableStyleId>{5C22544A-7EE6-4342-B048-85BDC9FD1C3A}</a:tableStyleId>
              </a:tblPr>
              <a:tblGrid>
                <a:gridCol w="3296769">
                  <a:extLst>
                    <a:ext uri="{9D8B030D-6E8A-4147-A177-3AD203B41FA5}">
                      <a16:colId xmlns:a16="http://schemas.microsoft.com/office/drawing/2014/main" val="3956200301"/>
                    </a:ext>
                  </a:extLst>
                </a:gridCol>
                <a:gridCol w="5284523">
                  <a:extLst>
                    <a:ext uri="{9D8B030D-6E8A-4147-A177-3AD203B41FA5}">
                      <a16:colId xmlns:a16="http://schemas.microsoft.com/office/drawing/2014/main" val="3928018091"/>
                    </a:ext>
                  </a:extLst>
                </a:gridCol>
              </a:tblGrid>
              <a:tr h="145092">
                <a:tc>
                  <a:txBody>
                    <a:bodyPr/>
                    <a:lstStyle/>
                    <a:p>
                      <a:pPr algn="l" fontAlgn="t"/>
                      <a:r>
                        <a:rPr lang="en-US" sz="1100" b="1" u="none" strike="noStrike" dirty="0">
                          <a:effectLst/>
                        </a:rPr>
                        <a:t>Constraint</a:t>
                      </a:r>
                      <a:endParaRPr lang="en-US" sz="1100" b="1" i="0" u="none" strike="noStrike" dirty="0">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a:effectLst/>
                        </a:rPr>
                        <a:t>Description</a:t>
                      </a:r>
                      <a:endParaRPr lang="en-US" sz="1100" b="1" i="0" u="none" strike="noStrike">
                        <a:solidFill>
                          <a:srgbClr val="000000"/>
                        </a:solidFill>
                        <a:effectLst/>
                        <a:latin typeface="Verdana" panose="020B0604030504040204" pitchFamily="34" charset="0"/>
                      </a:endParaRPr>
                    </a:p>
                  </a:txBody>
                  <a:tcPr marL="6532" marR="6532" marT="6532" marB="0"/>
                </a:tc>
                <a:extLst>
                  <a:ext uri="{0D108BD9-81ED-4DB2-BD59-A6C34878D82A}">
                    <a16:rowId xmlns:a16="http://schemas.microsoft.com/office/drawing/2014/main" val="601741274"/>
                  </a:ext>
                </a:extLst>
              </a:tr>
              <a:tr h="251488">
                <a:tc>
                  <a:txBody>
                    <a:bodyPr/>
                    <a:lstStyle/>
                    <a:p>
                      <a:pPr algn="l" fontAlgn="t"/>
                      <a:r>
                        <a:rPr lang="en-US" sz="1100" b="1" u="none" strike="noStrike" dirty="0">
                          <a:effectLst/>
                        </a:rPr>
                        <a:t>enumeration</a:t>
                      </a:r>
                      <a:endParaRPr lang="en-US" sz="1100" b="1" i="0" u="none" strike="noStrike" dirty="0">
                        <a:solidFill>
                          <a:srgbClr val="000000"/>
                        </a:solidFill>
                        <a:effectLst/>
                        <a:latin typeface="Verdana" panose="020B0604030504040204" pitchFamily="34" charset="0"/>
                      </a:endParaRPr>
                    </a:p>
                  </a:txBody>
                  <a:tcPr marL="58784" marR="6532" marT="6532" marB="0"/>
                </a:tc>
                <a:tc>
                  <a:txBody>
                    <a:bodyPr/>
                    <a:lstStyle/>
                    <a:p>
                      <a:pPr algn="ctr" fontAlgn="t"/>
                      <a:r>
                        <a:rPr lang="en-US" sz="1100" b="1" u="none" strike="noStrike">
                          <a:effectLst/>
                        </a:rPr>
                        <a:t>Defines a list of acceptable values</a:t>
                      </a:r>
                      <a:endParaRPr lang="en-US" sz="1100" b="1" i="0" u="none" strike="noStrike">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1350014399"/>
                  </a:ext>
                </a:extLst>
              </a:tr>
              <a:tr h="435273">
                <a:tc>
                  <a:txBody>
                    <a:bodyPr/>
                    <a:lstStyle/>
                    <a:p>
                      <a:pPr algn="l" fontAlgn="t"/>
                      <a:r>
                        <a:rPr lang="en-US" sz="1100" b="1" u="none" strike="noStrike" dirty="0" err="1">
                          <a:effectLst/>
                        </a:rPr>
                        <a:t>fractionDigits</a:t>
                      </a:r>
                      <a:endParaRPr lang="en-US" sz="1100" b="1" i="0" u="none" strike="noStrike" dirty="0">
                        <a:solidFill>
                          <a:srgbClr val="000000"/>
                        </a:solidFill>
                        <a:effectLst/>
                        <a:latin typeface="Verdana" panose="020B0604030504040204" pitchFamily="34" charset="0"/>
                      </a:endParaRPr>
                    </a:p>
                  </a:txBody>
                  <a:tcPr marL="58784" marR="6532" marT="6532" marB="0"/>
                </a:tc>
                <a:tc>
                  <a:txBody>
                    <a:bodyPr/>
                    <a:lstStyle/>
                    <a:p>
                      <a:pPr algn="ctr" fontAlgn="t"/>
                      <a:r>
                        <a:rPr lang="en-US" sz="1100" b="1" u="none" strike="noStrike">
                          <a:effectLst/>
                        </a:rPr>
                        <a:t>Specifies the maximum number of decimal places allowed. Must be equal to or greater than zero</a:t>
                      </a:r>
                      <a:endParaRPr lang="en-US" sz="1100" b="1" i="0" u="none" strike="noStrike">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2164364797"/>
                  </a:ext>
                </a:extLst>
              </a:tr>
              <a:tr h="413508">
                <a:tc>
                  <a:txBody>
                    <a:bodyPr/>
                    <a:lstStyle/>
                    <a:p>
                      <a:pPr algn="l" fontAlgn="t"/>
                      <a:r>
                        <a:rPr lang="en-US" sz="1100" b="1" u="none" strike="noStrike" dirty="0">
                          <a:effectLst/>
                        </a:rPr>
                        <a:t>length</a:t>
                      </a:r>
                      <a:endParaRPr lang="en-US" sz="1100" b="1" i="0" u="none" strike="noStrike" dirty="0">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dirty="0">
                          <a:effectLst/>
                        </a:rPr>
                        <a:t>Specifies the exact number of characters or list items allowed. Must be equal to or greater than zero</a:t>
                      </a:r>
                      <a:endParaRPr lang="en-US" sz="1100" b="1" i="0" u="none" strike="noStrike" dirty="0">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441489954"/>
                  </a:ext>
                </a:extLst>
              </a:tr>
              <a:tr h="413508">
                <a:tc>
                  <a:txBody>
                    <a:bodyPr/>
                    <a:lstStyle/>
                    <a:p>
                      <a:pPr algn="l" fontAlgn="t"/>
                      <a:r>
                        <a:rPr lang="en-US" sz="1100" b="1" u="none" strike="noStrike" dirty="0" err="1">
                          <a:effectLst/>
                        </a:rPr>
                        <a:t>maxExclusive</a:t>
                      </a:r>
                      <a:endParaRPr lang="en-US" sz="1100" b="1" i="0" u="none" strike="noStrike" dirty="0">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dirty="0">
                          <a:effectLst/>
                        </a:rPr>
                        <a:t>Specifies the upper bounds for numeric values (the value must be less than this value)</a:t>
                      </a:r>
                      <a:endParaRPr lang="en-US" sz="1100" b="1" i="0" u="none" strike="noStrike" dirty="0">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3432882005"/>
                  </a:ext>
                </a:extLst>
              </a:tr>
              <a:tr h="413508">
                <a:tc>
                  <a:txBody>
                    <a:bodyPr/>
                    <a:lstStyle/>
                    <a:p>
                      <a:pPr algn="l" fontAlgn="t"/>
                      <a:r>
                        <a:rPr lang="en-US" sz="1100" b="1" u="none" strike="noStrike" dirty="0" err="1">
                          <a:effectLst/>
                        </a:rPr>
                        <a:t>maxInclusive</a:t>
                      </a:r>
                      <a:endParaRPr lang="en-US" sz="1100" b="1" i="0" u="none" strike="noStrike" dirty="0">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dirty="0">
                          <a:effectLst/>
                        </a:rPr>
                        <a:t>Specifies the upper bounds for numeric values (the value must be less than or equal to this value)</a:t>
                      </a:r>
                      <a:endParaRPr lang="en-US" sz="1100" b="1" i="0" u="none" strike="noStrike" dirty="0">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1947216838"/>
                  </a:ext>
                </a:extLst>
              </a:tr>
              <a:tr h="413508">
                <a:tc>
                  <a:txBody>
                    <a:bodyPr/>
                    <a:lstStyle/>
                    <a:p>
                      <a:pPr algn="l" fontAlgn="t"/>
                      <a:r>
                        <a:rPr lang="en-US" sz="1100" b="1" u="none" strike="noStrike">
                          <a:effectLst/>
                        </a:rPr>
                        <a:t>maxLength</a:t>
                      </a:r>
                      <a:endParaRPr lang="en-US" sz="1100" b="1" i="0" u="none" strike="noStrike">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dirty="0">
                          <a:effectLst/>
                        </a:rPr>
                        <a:t>Specifies the maximum number of characters or list items allowed. Must be equal to or greater than zero</a:t>
                      </a:r>
                      <a:endParaRPr lang="en-US" sz="1100" b="1" i="0" u="none" strike="noStrike" dirty="0">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2974836471"/>
                  </a:ext>
                </a:extLst>
              </a:tr>
              <a:tr h="413508">
                <a:tc>
                  <a:txBody>
                    <a:bodyPr/>
                    <a:lstStyle/>
                    <a:p>
                      <a:pPr algn="l" fontAlgn="t"/>
                      <a:r>
                        <a:rPr lang="en-US" sz="1100" b="1" u="none" strike="noStrike">
                          <a:effectLst/>
                        </a:rPr>
                        <a:t>minExclusive</a:t>
                      </a:r>
                      <a:endParaRPr lang="en-US" sz="1100" b="1" i="0" u="none" strike="noStrike">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dirty="0">
                          <a:effectLst/>
                        </a:rPr>
                        <a:t>Specifies the lower bounds for numeric values (the value must be greater than this value)</a:t>
                      </a:r>
                      <a:endParaRPr lang="en-US" sz="1100" b="1" i="0" u="none" strike="noStrike" dirty="0">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2844457762"/>
                  </a:ext>
                </a:extLst>
              </a:tr>
              <a:tr h="413508">
                <a:tc>
                  <a:txBody>
                    <a:bodyPr/>
                    <a:lstStyle/>
                    <a:p>
                      <a:pPr algn="l" fontAlgn="t"/>
                      <a:r>
                        <a:rPr lang="en-US" sz="1100" b="1" u="none" strike="noStrike">
                          <a:effectLst/>
                        </a:rPr>
                        <a:t>minInclusive</a:t>
                      </a:r>
                      <a:endParaRPr lang="en-US" sz="1100" b="1" i="0" u="none" strike="noStrike">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dirty="0">
                          <a:effectLst/>
                        </a:rPr>
                        <a:t>Specifies the lower bounds for numeric values (the value must be greater than or equal to this value)</a:t>
                      </a:r>
                      <a:endParaRPr lang="en-US" sz="1100" b="1" i="0" u="none" strike="noStrike" dirty="0">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3060606831"/>
                  </a:ext>
                </a:extLst>
              </a:tr>
              <a:tr h="413508">
                <a:tc>
                  <a:txBody>
                    <a:bodyPr/>
                    <a:lstStyle/>
                    <a:p>
                      <a:pPr algn="l" fontAlgn="t"/>
                      <a:r>
                        <a:rPr lang="en-US" sz="1100" b="1" u="none" strike="noStrike">
                          <a:effectLst/>
                        </a:rPr>
                        <a:t>minLength</a:t>
                      </a:r>
                      <a:endParaRPr lang="en-US" sz="1100" b="1" i="0" u="none" strike="noStrike">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dirty="0">
                          <a:effectLst/>
                        </a:rPr>
                        <a:t>Specifies the minimum number of characters or list items allowed. Must be equal to or greater than zero</a:t>
                      </a:r>
                      <a:endParaRPr lang="en-US" sz="1100" b="1" i="0" u="none" strike="noStrike" dirty="0">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705027397"/>
                  </a:ext>
                </a:extLst>
              </a:tr>
              <a:tr h="371432">
                <a:tc>
                  <a:txBody>
                    <a:bodyPr/>
                    <a:lstStyle/>
                    <a:p>
                      <a:pPr algn="l" fontAlgn="t"/>
                      <a:r>
                        <a:rPr lang="en-US" sz="1100" b="1" u="none" strike="noStrike">
                          <a:effectLst/>
                        </a:rPr>
                        <a:t>pattern</a:t>
                      </a:r>
                      <a:endParaRPr lang="en-US" sz="1100" b="1" i="0" u="none" strike="noStrike">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dirty="0">
                          <a:effectLst/>
                        </a:rPr>
                        <a:t>Defines the exact sequence of characters that are acceptable</a:t>
                      </a:r>
                      <a:endParaRPr lang="en-US" sz="1100" b="1" i="0" u="none" strike="noStrike" dirty="0">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665804213"/>
                  </a:ext>
                </a:extLst>
              </a:tr>
              <a:tr h="371432">
                <a:tc>
                  <a:txBody>
                    <a:bodyPr/>
                    <a:lstStyle/>
                    <a:p>
                      <a:pPr algn="l" fontAlgn="t"/>
                      <a:r>
                        <a:rPr lang="en-US" sz="1100" b="1" u="none" strike="noStrike">
                          <a:effectLst/>
                        </a:rPr>
                        <a:t>totalDigits</a:t>
                      </a:r>
                      <a:endParaRPr lang="en-US" sz="1100" b="1" i="0" u="none" strike="noStrike">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dirty="0">
                          <a:effectLst/>
                        </a:rPr>
                        <a:t>Specifies the exact number of digits allowed. Must be greater than zero</a:t>
                      </a:r>
                      <a:endParaRPr lang="en-US" sz="1100" b="1" i="0" u="none" strike="noStrike" dirty="0">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2700293775"/>
                  </a:ext>
                </a:extLst>
              </a:tr>
              <a:tr h="371432">
                <a:tc>
                  <a:txBody>
                    <a:bodyPr/>
                    <a:lstStyle/>
                    <a:p>
                      <a:pPr algn="l" fontAlgn="t"/>
                      <a:r>
                        <a:rPr lang="en-US" sz="1100" b="1" u="none" strike="noStrike">
                          <a:effectLst/>
                        </a:rPr>
                        <a:t>whiteSpace</a:t>
                      </a:r>
                      <a:endParaRPr lang="en-US" sz="1100" b="1" i="0" u="none" strike="noStrike">
                        <a:solidFill>
                          <a:srgbClr val="000000"/>
                        </a:solidFill>
                        <a:effectLst/>
                        <a:latin typeface="Verdana" panose="020B0604030504040204" pitchFamily="34" charset="0"/>
                      </a:endParaRPr>
                    </a:p>
                  </a:txBody>
                  <a:tcPr marL="58784" marR="6532" marT="6532" marB="0"/>
                </a:tc>
                <a:tc>
                  <a:txBody>
                    <a:bodyPr/>
                    <a:lstStyle/>
                    <a:p>
                      <a:pPr algn="l" fontAlgn="t"/>
                      <a:r>
                        <a:rPr lang="en-US" sz="1100" b="1" u="none" strike="noStrike" dirty="0">
                          <a:effectLst/>
                        </a:rPr>
                        <a:t>Specifies how white space (line feeds, tabs, spaces, and carriage returns) is handled</a:t>
                      </a:r>
                      <a:endParaRPr lang="en-US" sz="1100" b="1" i="0" u="none" strike="noStrike" dirty="0">
                        <a:solidFill>
                          <a:srgbClr val="000000"/>
                        </a:solidFill>
                        <a:effectLst/>
                        <a:latin typeface="Verdana" panose="020B0604030504040204" pitchFamily="34" charset="0"/>
                      </a:endParaRPr>
                    </a:p>
                  </a:txBody>
                  <a:tcPr marL="6532" marR="6532" marT="52253" marB="52253"/>
                </a:tc>
                <a:extLst>
                  <a:ext uri="{0D108BD9-81ED-4DB2-BD59-A6C34878D82A}">
                    <a16:rowId xmlns:a16="http://schemas.microsoft.com/office/drawing/2014/main" val="115210104"/>
                  </a:ext>
                </a:extLst>
              </a:tr>
            </a:tbl>
          </a:graphicData>
        </a:graphic>
      </p:graphicFrame>
    </p:spTree>
    <p:extLst>
      <p:ext uri="{BB962C8B-B14F-4D97-AF65-F5344CB8AC3E}">
        <p14:creationId xmlns:p14="http://schemas.microsoft.com/office/powerpoint/2010/main" val="255534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&lt;?xml version =“1.0”&gt;</a:t>
            </a:r>
          </a:p>
          <a:p>
            <a:pPr marL="0" indent="0">
              <a:buNone/>
            </a:pPr>
            <a:r>
              <a:rPr lang="en-US" dirty="0"/>
              <a:t>&lt;college&gt;</a:t>
            </a:r>
          </a:p>
          <a:p>
            <a:pPr marL="0" indent="0">
              <a:buNone/>
            </a:pPr>
            <a:r>
              <a:rPr lang="en-US" dirty="0"/>
              <a:t>	&lt;student&gt;</a:t>
            </a:r>
          </a:p>
          <a:p>
            <a:pPr marL="0" indent="0">
              <a:buNone/>
            </a:pPr>
            <a:r>
              <a:rPr lang="en-US" dirty="0"/>
              <a:t>		&lt;</a:t>
            </a:r>
            <a:r>
              <a:rPr lang="en-US" dirty="0" err="1"/>
              <a:t>fname</a:t>
            </a:r>
            <a:r>
              <a:rPr lang="en-US" dirty="0"/>
              <a:t>&gt;Ram&lt;/</a:t>
            </a:r>
            <a:r>
              <a:rPr lang="en-US" dirty="0" err="1"/>
              <a:t>fname</a:t>
            </a:r>
            <a:r>
              <a:rPr lang="en-US" dirty="0"/>
              <a:t>&gt;</a:t>
            </a:r>
          </a:p>
          <a:p>
            <a:pPr marL="0" indent="0">
              <a:buNone/>
            </a:pPr>
            <a:r>
              <a:rPr lang="en-US" dirty="0"/>
              <a:t>		&lt;</a:t>
            </a:r>
            <a:r>
              <a:rPr lang="en-US" dirty="0" err="1"/>
              <a:t>lname</a:t>
            </a:r>
            <a:r>
              <a:rPr lang="en-US" dirty="0"/>
              <a:t>&gt;</a:t>
            </a:r>
            <a:r>
              <a:rPr lang="en-US" dirty="0" err="1"/>
              <a:t>Thapa</a:t>
            </a:r>
            <a:r>
              <a:rPr lang="en-US" dirty="0"/>
              <a:t>&lt;/</a:t>
            </a:r>
            <a:r>
              <a:rPr lang="en-US" dirty="0" err="1"/>
              <a:t>lname</a:t>
            </a:r>
            <a:r>
              <a:rPr lang="en-US" dirty="0"/>
              <a:t>&gt;</a:t>
            </a:r>
          </a:p>
          <a:p>
            <a:pPr marL="0" indent="0">
              <a:buNone/>
            </a:pPr>
            <a:r>
              <a:rPr lang="en-US" dirty="0"/>
              <a:t>		&lt;address&gt;</a:t>
            </a:r>
          </a:p>
          <a:p>
            <a:pPr marL="0" indent="0">
              <a:buNone/>
            </a:pPr>
            <a:r>
              <a:rPr lang="en-US" dirty="0"/>
              <a:t>			&lt;city&gt;</a:t>
            </a:r>
            <a:r>
              <a:rPr lang="en-US" dirty="0" err="1"/>
              <a:t>Lalitpur</a:t>
            </a:r>
            <a:r>
              <a:rPr lang="en-US" dirty="0"/>
              <a:t>&lt;/city&gt;</a:t>
            </a:r>
          </a:p>
          <a:p>
            <a:pPr marL="0" indent="0">
              <a:buNone/>
            </a:pPr>
            <a:r>
              <a:rPr lang="en-US" dirty="0"/>
              <a:t>		&lt;/address&gt;</a:t>
            </a:r>
          </a:p>
          <a:p>
            <a:pPr marL="0" indent="0">
              <a:buNone/>
            </a:pPr>
            <a:r>
              <a:rPr lang="en-US" dirty="0"/>
              <a:t>	&lt;/student&gt;</a:t>
            </a:r>
          </a:p>
          <a:p>
            <a:pPr marL="0" indent="0">
              <a:buNone/>
            </a:pPr>
            <a:r>
              <a:rPr lang="en-US" dirty="0"/>
              <a:t>&lt;/college&gt;</a:t>
            </a:r>
          </a:p>
        </p:txBody>
      </p:sp>
    </p:spTree>
    <p:extLst>
      <p:ext uri="{BB962C8B-B14F-4D97-AF65-F5344CB8AC3E}">
        <p14:creationId xmlns:p14="http://schemas.microsoft.com/office/powerpoint/2010/main" val="4175770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XSD Indicators</a:t>
            </a:r>
          </a:p>
        </p:txBody>
      </p:sp>
      <p:sp>
        <p:nvSpPr>
          <p:cNvPr id="3" name="Content Placeholder 2"/>
          <p:cNvSpPr>
            <a:spLocks noGrp="1"/>
          </p:cNvSpPr>
          <p:nvPr>
            <p:ph idx="1"/>
          </p:nvPr>
        </p:nvSpPr>
        <p:spPr/>
        <p:txBody>
          <a:bodyPr>
            <a:normAutofit fontScale="77500" lnSpcReduction="20000"/>
          </a:bodyPr>
          <a:lstStyle/>
          <a:p>
            <a:r>
              <a:rPr lang="en-US" dirty="0"/>
              <a:t>Indicators</a:t>
            </a:r>
          </a:p>
          <a:p>
            <a:r>
              <a:rPr lang="en-US" dirty="0"/>
              <a:t>There are seven indicators:</a:t>
            </a:r>
          </a:p>
          <a:p>
            <a:r>
              <a:rPr lang="en-US" dirty="0"/>
              <a:t>Order indicators:</a:t>
            </a:r>
          </a:p>
          <a:p>
            <a:pPr lvl="1"/>
            <a:r>
              <a:rPr lang="en-US" dirty="0"/>
              <a:t>All</a:t>
            </a:r>
          </a:p>
          <a:p>
            <a:pPr lvl="1"/>
            <a:r>
              <a:rPr lang="en-US" dirty="0"/>
              <a:t>Choice</a:t>
            </a:r>
          </a:p>
          <a:p>
            <a:pPr lvl="1"/>
            <a:r>
              <a:rPr lang="en-US" dirty="0"/>
              <a:t>Sequence</a:t>
            </a:r>
          </a:p>
          <a:p>
            <a:r>
              <a:rPr lang="en-US" dirty="0"/>
              <a:t>Occurrence indicators:</a:t>
            </a:r>
          </a:p>
          <a:p>
            <a:pPr lvl="1"/>
            <a:r>
              <a:rPr lang="en-US" dirty="0" err="1"/>
              <a:t>maxOccurs</a:t>
            </a:r>
            <a:endParaRPr lang="en-US" dirty="0"/>
          </a:p>
          <a:p>
            <a:pPr lvl="1"/>
            <a:r>
              <a:rPr lang="en-US" dirty="0"/>
              <a:t>minOccurs</a:t>
            </a:r>
          </a:p>
          <a:p>
            <a:r>
              <a:rPr lang="en-US" dirty="0"/>
              <a:t>Group indicators:</a:t>
            </a:r>
          </a:p>
          <a:p>
            <a:pPr lvl="1"/>
            <a:r>
              <a:rPr lang="en-US" dirty="0"/>
              <a:t>Group name</a:t>
            </a:r>
          </a:p>
          <a:p>
            <a:pPr lvl="1"/>
            <a:r>
              <a:rPr lang="en-US" dirty="0" err="1"/>
              <a:t>attributeGroup</a:t>
            </a:r>
            <a:r>
              <a:rPr lang="en-US" dirty="0"/>
              <a:t> name</a:t>
            </a:r>
          </a:p>
        </p:txBody>
      </p:sp>
    </p:spTree>
    <p:extLst>
      <p:ext uri="{BB962C8B-B14F-4D97-AF65-F5344CB8AC3E}">
        <p14:creationId xmlns:p14="http://schemas.microsoft.com/office/powerpoint/2010/main" val="1665559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Indicators</a:t>
            </a:r>
          </a:p>
        </p:txBody>
      </p:sp>
      <p:sp>
        <p:nvSpPr>
          <p:cNvPr id="3" name="Content Placeholder 2"/>
          <p:cNvSpPr>
            <a:spLocks noGrp="1"/>
          </p:cNvSpPr>
          <p:nvPr>
            <p:ph idx="1"/>
          </p:nvPr>
        </p:nvSpPr>
        <p:spPr/>
        <p:txBody>
          <a:bodyPr>
            <a:normAutofit fontScale="85000" lnSpcReduction="10000"/>
          </a:bodyPr>
          <a:lstStyle/>
          <a:p>
            <a:r>
              <a:rPr lang="en-US" dirty="0"/>
              <a:t>Order indicators are used to define the order of the elements. </a:t>
            </a:r>
          </a:p>
          <a:p>
            <a:pPr marL="0" indent="0">
              <a:buNone/>
            </a:pPr>
            <a:endParaRPr lang="en-US" dirty="0"/>
          </a:p>
          <a:p>
            <a:pPr marL="0" indent="0">
              <a:buNone/>
            </a:pPr>
            <a:r>
              <a:rPr lang="en-US" dirty="0"/>
              <a:t>All Indicator</a:t>
            </a:r>
          </a:p>
          <a:p>
            <a:r>
              <a:rPr lang="en-US" dirty="0"/>
              <a:t>The &lt;all&gt; indicator specifies that the child elements can appear in any order, and that each child element must occur only once:</a:t>
            </a:r>
          </a:p>
          <a:p>
            <a:r>
              <a:rPr lang="en-US" dirty="0"/>
              <a:t>&lt;</a:t>
            </a:r>
            <a:r>
              <a:rPr lang="en-US" dirty="0" err="1"/>
              <a:t>xs:element</a:t>
            </a:r>
            <a:r>
              <a:rPr lang="en-US" dirty="0"/>
              <a:t> name="person"&gt;</a:t>
            </a:r>
            <a:br>
              <a:rPr lang="en-US" dirty="0"/>
            </a:br>
            <a:r>
              <a:rPr lang="en-US" dirty="0"/>
              <a:t>  &lt;</a:t>
            </a:r>
            <a:r>
              <a:rPr lang="en-US" dirty="0" err="1"/>
              <a:t>xs:complexType</a:t>
            </a:r>
            <a:r>
              <a:rPr lang="en-US" dirty="0"/>
              <a:t>&gt;</a:t>
            </a:r>
            <a:br>
              <a:rPr lang="en-US" dirty="0"/>
            </a:br>
            <a:r>
              <a:rPr lang="en-US" dirty="0"/>
              <a:t>    &lt;</a:t>
            </a:r>
            <a:r>
              <a:rPr lang="en-US" dirty="0" err="1"/>
              <a:t>xs:all</a:t>
            </a:r>
            <a:r>
              <a:rPr lang="en-US" dirty="0"/>
              <a:t>&gt;</a:t>
            </a:r>
            <a:br>
              <a:rPr lang="en-US" dirty="0"/>
            </a:b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br>
              <a:rPr lang="en-US" dirty="0"/>
            </a:b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br>
              <a:rPr lang="en-US" dirty="0"/>
            </a:br>
            <a:r>
              <a:rPr lang="en-US" dirty="0"/>
              <a:t>    &lt;/</a:t>
            </a:r>
            <a:r>
              <a:rPr lang="en-US" dirty="0" err="1"/>
              <a:t>xs:all</a:t>
            </a:r>
            <a:r>
              <a:rPr lang="en-US" dirty="0"/>
              <a:t>&gt;</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p>
          <a:p>
            <a:endParaRPr lang="en-US" dirty="0"/>
          </a:p>
        </p:txBody>
      </p:sp>
    </p:spTree>
    <p:extLst>
      <p:ext uri="{BB962C8B-B14F-4D97-AF65-F5344CB8AC3E}">
        <p14:creationId xmlns:p14="http://schemas.microsoft.com/office/powerpoint/2010/main" val="338723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Indicator</a:t>
            </a:r>
          </a:p>
        </p:txBody>
      </p:sp>
      <p:sp>
        <p:nvSpPr>
          <p:cNvPr id="3" name="Content Placeholder 2"/>
          <p:cNvSpPr>
            <a:spLocks noGrp="1"/>
          </p:cNvSpPr>
          <p:nvPr>
            <p:ph idx="1"/>
          </p:nvPr>
        </p:nvSpPr>
        <p:spPr/>
        <p:txBody>
          <a:bodyPr>
            <a:normAutofit/>
          </a:bodyPr>
          <a:lstStyle/>
          <a:p>
            <a:r>
              <a:rPr lang="en-US" dirty="0"/>
              <a:t>The &lt;choice&gt; indicator specifies that either one child element or another can occur:</a:t>
            </a:r>
          </a:p>
          <a:p>
            <a:r>
              <a:rPr lang="en-US" dirty="0"/>
              <a:t>&lt;</a:t>
            </a:r>
            <a:r>
              <a:rPr lang="en-US" dirty="0" err="1"/>
              <a:t>xs:element</a:t>
            </a:r>
            <a:r>
              <a:rPr lang="en-US" dirty="0"/>
              <a:t> name="person"&gt;</a:t>
            </a:r>
            <a:br>
              <a:rPr lang="en-US" dirty="0"/>
            </a:br>
            <a:r>
              <a:rPr lang="en-US" dirty="0"/>
              <a:t>  &lt;</a:t>
            </a:r>
            <a:r>
              <a:rPr lang="en-US" dirty="0" err="1"/>
              <a:t>xs:complexType</a:t>
            </a:r>
            <a:r>
              <a:rPr lang="en-US" dirty="0"/>
              <a:t>&gt;</a:t>
            </a:r>
            <a:br>
              <a:rPr lang="en-US" dirty="0"/>
            </a:br>
            <a:r>
              <a:rPr lang="en-US" dirty="0"/>
              <a:t>    &lt;</a:t>
            </a:r>
            <a:r>
              <a:rPr lang="en-US" dirty="0" err="1"/>
              <a:t>xs:choice</a:t>
            </a:r>
            <a:r>
              <a:rPr lang="en-US" dirty="0"/>
              <a:t>&gt;</a:t>
            </a:r>
            <a:br>
              <a:rPr lang="en-US" dirty="0"/>
            </a:br>
            <a:r>
              <a:rPr lang="en-US" dirty="0"/>
              <a:t>      &lt;</a:t>
            </a:r>
            <a:r>
              <a:rPr lang="en-US" dirty="0" err="1"/>
              <a:t>xs:element</a:t>
            </a:r>
            <a:r>
              <a:rPr lang="en-US" dirty="0"/>
              <a:t> name="employee" type="employee"/&gt;</a:t>
            </a:r>
            <a:br>
              <a:rPr lang="en-US" dirty="0"/>
            </a:br>
            <a:r>
              <a:rPr lang="en-US" dirty="0"/>
              <a:t>      &lt;</a:t>
            </a:r>
            <a:r>
              <a:rPr lang="en-US" dirty="0" err="1"/>
              <a:t>xs:element</a:t>
            </a:r>
            <a:r>
              <a:rPr lang="en-US" dirty="0"/>
              <a:t> name="member" type="member"/&gt;</a:t>
            </a:r>
            <a:br>
              <a:rPr lang="en-US" dirty="0"/>
            </a:br>
            <a:r>
              <a:rPr lang="en-US" dirty="0"/>
              <a:t>    &lt;/</a:t>
            </a:r>
            <a:r>
              <a:rPr lang="en-US" dirty="0" err="1"/>
              <a:t>xs:choice</a:t>
            </a:r>
            <a:r>
              <a:rPr lang="en-US" dirty="0"/>
              <a:t>&gt;</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464962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Indicator</a:t>
            </a:r>
            <a:br>
              <a:rPr lang="en-US" dirty="0"/>
            </a:br>
            <a:endParaRPr lang="en-US" dirty="0"/>
          </a:p>
        </p:txBody>
      </p:sp>
      <p:sp>
        <p:nvSpPr>
          <p:cNvPr id="3" name="Content Placeholder 2"/>
          <p:cNvSpPr>
            <a:spLocks noGrp="1"/>
          </p:cNvSpPr>
          <p:nvPr>
            <p:ph idx="1"/>
          </p:nvPr>
        </p:nvSpPr>
        <p:spPr/>
        <p:txBody>
          <a:bodyPr>
            <a:normAutofit/>
          </a:bodyPr>
          <a:lstStyle/>
          <a:p>
            <a:r>
              <a:rPr lang="en-US" dirty="0"/>
              <a:t>The &lt;sequence&gt; indicator specifies that the child elements must appear in a specific order:</a:t>
            </a:r>
          </a:p>
          <a:p>
            <a:r>
              <a:rPr lang="en-US" dirty="0"/>
              <a:t>&lt;</a:t>
            </a:r>
            <a:r>
              <a:rPr lang="en-US" dirty="0" err="1"/>
              <a:t>xs:element</a:t>
            </a:r>
            <a:r>
              <a:rPr lang="en-US" dirty="0"/>
              <a:t> name="person"&gt;</a:t>
            </a:r>
            <a:br>
              <a:rPr lang="en-US" dirty="0"/>
            </a:br>
            <a:r>
              <a:rPr lang="en-US" dirty="0"/>
              <a:t>   &lt;</a:t>
            </a:r>
            <a:r>
              <a:rPr lang="en-US" dirty="0" err="1"/>
              <a:t>xs:complexType</a:t>
            </a:r>
            <a:r>
              <a:rPr lang="en-US" dirty="0"/>
              <a:t>&gt;</a:t>
            </a:r>
            <a:br>
              <a:rPr lang="en-US" dirty="0"/>
            </a:br>
            <a:r>
              <a:rPr lang="en-US" dirty="0"/>
              <a:t>    &lt;</a:t>
            </a:r>
            <a:r>
              <a:rPr lang="en-US" dirty="0" err="1"/>
              <a:t>xs:sequence</a:t>
            </a:r>
            <a:r>
              <a:rPr lang="en-US" dirty="0"/>
              <a:t>&gt;</a:t>
            </a:r>
            <a:br>
              <a:rPr lang="en-US" dirty="0"/>
            </a:br>
            <a:r>
              <a:rPr lang="en-US" dirty="0"/>
              <a:t>      &lt;</a:t>
            </a:r>
            <a:r>
              <a:rPr lang="en-US" dirty="0" err="1"/>
              <a:t>xs:element</a:t>
            </a:r>
            <a:r>
              <a:rPr lang="en-US" dirty="0"/>
              <a:t> name="</a:t>
            </a:r>
            <a:r>
              <a:rPr lang="en-US" dirty="0" err="1"/>
              <a:t>firstname</a:t>
            </a:r>
            <a:r>
              <a:rPr lang="en-US" dirty="0"/>
              <a:t>" type="</a:t>
            </a:r>
            <a:r>
              <a:rPr lang="en-US" dirty="0" err="1"/>
              <a:t>xs:string</a:t>
            </a:r>
            <a:r>
              <a:rPr lang="en-US" dirty="0"/>
              <a:t>"/&gt;</a:t>
            </a:r>
            <a:br>
              <a:rPr lang="en-US" dirty="0"/>
            </a:br>
            <a:r>
              <a:rPr lang="en-US" dirty="0"/>
              <a:t>      &lt;</a:t>
            </a:r>
            <a:r>
              <a:rPr lang="en-US" dirty="0" err="1"/>
              <a:t>xs:element</a:t>
            </a:r>
            <a:r>
              <a:rPr lang="en-US" dirty="0"/>
              <a:t> name="</a:t>
            </a:r>
            <a:r>
              <a:rPr lang="en-US" dirty="0" err="1"/>
              <a:t>lastname</a:t>
            </a:r>
            <a:r>
              <a:rPr lang="en-US" dirty="0"/>
              <a:t>" type="</a:t>
            </a:r>
            <a:r>
              <a:rPr lang="en-US" dirty="0" err="1"/>
              <a:t>xs:string</a:t>
            </a:r>
            <a:r>
              <a:rPr lang="en-US" dirty="0"/>
              <a:t>"/&gt;</a:t>
            </a:r>
            <a:br>
              <a:rPr lang="en-US" dirty="0"/>
            </a:br>
            <a:r>
              <a:rPr lang="en-US" dirty="0"/>
              <a:t>    &lt;/</a:t>
            </a:r>
            <a:r>
              <a:rPr lang="en-US" dirty="0" err="1"/>
              <a:t>xs:sequence</a:t>
            </a:r>
            <a:r>
              <a:rPr lang="en-US" dirty="0"/>
              <a:t>&gt;</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414134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Occurrence Indicators</a:t>
            </a:r>
          </a:p>
        </p:txBody>
      </p:sp>
      <p:sp>
        <p:nvSpPr>
          <p:cNvPr id="3" name="Content Placeholder 2"/>
          <p:cNvSpPr>
            <a:spLocks noGrp="1"/>
          </p:cNvSpPr>
          <p:nvPr>
            <p:ph idx="1"/>
          </p:nvPr>
        </p:nvSpPr>
        <p:spPr/>
        <p:txBody>
          <a:bodyPr/>
          <a:lstStyle/>
          <a:p>
            <a:r>
              <a:rPr lang="en-US" dirty="0"/>
              <a:t>Occurrence indicators are used to define how often an element can occur.</a:t>
            </a:r>
          </a:p>
        </p:txBody>
      </p:sp>
    </p:spTree>
    <p:extLst>
      <p:ext uri="{BB962C8B-B14F-4D97-AF65-F5344CB8AC3E}">
        <p14:creationId xmlns:p14="http://schemas.microsoft.com/office/powerpoint/2010/main" val="4184084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maxOccurs</a:t>
            </a:r>
            <a:r>
              <a:rPr lang="en-US" dirty="0"/>
              <a:t> Indicator</a:t>
            </a:r>
          </a:p>
        </p:txBody>
      </p:sp>
      <p:sp>
        <p:nvSpPr>
          <p:cNvPr id="3" name="Content Placeholder 2"/>
          <p:cNvSpPr>
            <a:spLocks noGrp="1"/>
          </p:cNvSpPr>
          <p:nvPr>
            <p:ph idx="1"/>
          </p:nvPr>
        </p:nvSpPr>
        <p:spPr/>
        <p:txBody>
          <a:bodyPr>
            <a:normAutofit/>
          </a:bodyPr>
          <a:lstStyle/>
          <a:p>
            <a:r>
              <a:rPr lang="en-US" dirty="0"/>
              <a:t>The &lt;</a:t>
            </a:r>
            <a:r>
              <a:rPr lang="en-US" dirty="0" err="1"/>
              <a:t>maxOccurs</a:t>
            </a:r>
            <a:r>
              <a:rPr lang="en-US" dirty="0"/>
              <a:t>&gt; indicator specifies the maximum number of times an element can occur:</a:t>
            </a:r>
          </a:p>
          <a:p>
            <a:r>
              <a:rPr lang="en-US" dirty="0"/>
              <a:t>&lt;</a:t>
            </a:r>
            <a:r>
              <a:rPr lang="en-US" dirty="0" err="1"/>
              <a:t>xs:element</a:t>
            </a:r>
            <a:r>
              <a:rPr lang="en-US" dirty="0"/>
              <a:t> name="person"&gt;</a:t>
            </a:r>
            <a:br>
              <a:rPr lang="en-US" dirty="0"/>
            </a:br>
            <a:r>
              <a:rPr lang="en-US" dirty="0"/>
              <a:t>  &lt;</a:t>
            </a:r>
            <a:r>
              <a:rPr lang="en-US" dirty="0" err="1"/>
              <a:t>xs:complexType</a:t>
            </a:r>
            <a:r>
              <a:rPr lang="en-US" dirty="0"/>
              <a:t>&gt;</a:t>
            </a:r>
            <a:br>
              <a:rPr lang="en-US" dirty="0"/>
            </a:br>
            <a:r>
              <a:rPr lang="en-US" dirty="0"/>
              <a:t>    &lt;</a:t>
            </a:r>
            <a:r>
              <a:rPr lang="en-US" dirty="0" err="1"/>
              <a:t>xs:sequence</a:t>
            </a:r>
            <a:r>
              <a:rPr lang="en-US" dirty="0"/>
              <a:t>&gt;</a:t>
            </a:r>
            <a:br>
              <a:rPr lang="en-US" dirty="0"/>
            </a:br>
            <a:r>
              <a:rPr lang="en-US" dirty="0"/>
              <a:t>      &lt;</a:t>
            </a:r>
            <a:r>
              <a:rPr lang="en-US" dirty="0" err="1"/>
              <a:t>xs:element</a:t>
            </a:r>
            <a:r>
              <a:rPr lang="en-US" dirty="0"/>
              <a:t> name="</a:t>
            </a:r>
            <a:r>
              <a:rPr lang="en-US" dirty="0" err="1"/>
              <a:t>full_name</a:t>
            </a:r>
            <a:r>
              <a:rPr lang="en-US" dirty="0"/>
              <a:t>" type="</a:t>
            </a:r>
            <a:r>
              <a:rPr lang="en-US" dirty="0" err="1"/>
              <a:t>xs:string</a:t>
            </a:r>
            <a:r>
              <a:rPr lang="en-US" dirty="0"/>
              <a:t>"/&gt;</a:t>
            </a:r>
            <a:br>
              <a:rPr lang="en-US" dirty="0"/>
            </a:br>
            <a:r>
              <a:rPr lang="en-US" dirty="0"/>
              <a:t>      &lt;</a:t>
            </a:r>
            <a:r>
              <a:rPr lang="en-US" dirty="0" err="1"/>
              <a:t>xs:element</a:t>
            </a:r>
            <a:r>
              <a:rPr lang="en-US" dirty="0"/>
              <a:t> name="</a:t>
            </a:r>
            <a:r>
              <a:rPr lang="en-US" dirty="0" err="1"/>
              <a:t>child_name</a:t>
            </a:r>
            <a:r>
              <a:rPr lang="en-US" dirty="0"/>
              <a:t>" type="</a:t>
            </a:r>
            <a:r>
              <a:rPr lang="en-US" dirty="0" err="1"/>
              <a:t>xs:string</a:t>
            </a:r>
            <a:r>
              <a:rPr lang="en-US" dirty="0"/>
              <a:t>" </a:t>
            </a:r>
            <a:r>
              <a:rPr lang="en-US" dirty="0" err="1"/>
              <a:t>maxOccurs</a:t>
            </a:r>
            <a:r>
              <a:rPr lang="en-US" dirty="0"/>
              <a:t>="10"/&gt;</a:t>
            </a:r>
            <a:br>
              <a:rPr lang="en-US" dirty="0"/>
            </a:br>
            <a:r>
              <a:rPr lang="en-US" dirty="0"/>
              <a:t>    &lt;/</a:t>
            </a:r>
            <a:r>
              <a:rPr lang="en-US" dirty="0" err="1"/>
              <a:t>xs:sequence</a:t>
            </a:r>
            <a:r>
              <a:rPr lang="en-US" dirty="0"/>
              <a:t>&gt;</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2422039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minOccurs Indicator</a:t>
            </a:r>
          </a:p>
        </p:txBody>
      </p:sp>
      <p:sp>
        <p:nvSpPr>
          <p:cNvPr id="3" name="Content Placeholder 2"/>
          <p:cNvSpPr>
            <a:spLocks noGrp="1"/>
          </p:cNvSpPr>
          <p:nvPr>
            <p:ph idx="1"/>
          </p:nvPr>
        </p:nvSpPr>
        <p:spPr/>
        <p:txBody>
          <a:bodyPr>
            <a:normAutofit/>
          </a:bodyPr>
          <a:lstStyle/>
          <a:p>
            <a:r>
              <a:rPr lang="en-US" dirty="0"/>
              <a:t>The &lt;minOccurs&gt; indicator specifies the minimum number of times an element can occur:</a:t>
            </a:r>
          </a:p>
          <a:p>
            <a:r>
              <a:rPr lang="en-US" dirty="0"/>
              <a:t>&lt;</a:t>
            </a:r>
            <a:r>
              <a:rPr lang="en-US" dirty="0" err="1"/>
              <a:t>xs:element</a:t>
            </a:r>
            <a:r>
              <a:rPr lang="en-US" dirty="0"/>
              <a:t> name="person"&gt;</a:t>
            </a:r>
            <a:br>
              <a:rPr lang="en-US" dirty="0"/>
            </a:br>
            <a:r>
              <a:rPr lang="en-US" dirty="0"/>
              <a:t>  &lt;</a:t>
            </a:r>
            <a:r>
              <a:rPr lang="en-US" dirty="0" err="1"/>
              <a:t>xs:complexType</a:t>
            </a:r>
            <a:r>
              <a:rPr lang="en-US" dirty="0"/>
              <a:t>&gt;</a:t>
            </a:r>
            <a:br>
              <a:rPr lang="en-US" dirty="0"/>
            </a:br>
            <a:r>
              <a:rPr lang="en-US" dirty="0"/>
              <a:t>    &lt;</a:t>
            </a:r>
            <a:r>
              <a:rPr lang="en-US" dirty="0" err="1"/>
              <a:t>xs:sequence</a:t>
            </a:r>
            <a:r>
              <a:rPr lang="en-US" dirty="0"/>
              <a:t>&gt;</a:t>
            </a:r>
            <a:br>
              <a:rPr lang="en-US" dirty="0"/>
            </a:br>
            <a:r>
              <a:rPr lang="en-US" dirty="0"/>
              <a:t>      &lt;</a:t>
            </a:r>
            <a:r>
              <a:rPr lang="en-US" dirty="0" err="1"/>
              <a:t>xs:element</a:t>
            </a:r>
            <a:r>
              <a:rPr lang="en-US" dirty="0"/>
              <a:t> name="</a:t>
            </a:r>
            <a:r>
              <a:rPr lang="en-US" dirty="0" err="1"/>
              <a:t>full_name</a:t>
            </a:r>
            <a:r>
              <a:rPr lang="en-US" dirty="0"/>
              <a:t>" type="</a:t>
            </a:r>
            <a:r>
              <a:rPr lang="en-US" dirty="0" err="1"/>
              <a:t>xs:string</a:t>
            </a:r>
            <a:r>
              <a:rPr lang="en-US" dirty="0"/>
              <a:t>"/&gt;</a:t>
            </a:r>
            <a:br>
              <a:rPr lang="en-US" dirty="0"/>
            </a:br>
            <a:r>
              <a:rPr lang="en-US" dirty="0"/>
              <a:t>      &lt;</a:t>
            </a:r>
            <a:r>
              <a:rPr lang="en-US" dirty="0" err="1"/>
              <a:t>xs:element</a:t>
            </a:r>
            <a:r>
              <a:rPr lang="en-US" dirty="0"/>
              <a:t> name="</a:t>
            </a:r>
            <a:r>
              <a:rPr lang="en-US" dirty="0" err="1"/>
              <a:t>child_name</a:t>
            </a:r>
            <a:r>
              <a:rPr lang="en-US" dirty="0"/>
              <a:t>" type="</a:t>
            </a:r>
            <a:r>
              <a:rPr lang="en-US" dirty="0" err="1"/>
              <a:t>xs:string</a:t>
            </a:r>
            <a:r>
              <a:rPr lang="en-US" dirty="0"/>
              <a:t>"</a:t>
            </a:r>
            <a:br>
              <a:rPr lang="en-US" dirty="0"/>
            </a:br>
            <a:r>
              <a:rPr lang="en-US" dirty="0"/>
              <a:t>      </a:t>
            </a:r>
            <a:r>
              <a:rPr lang="en-US" dirty="0" err="1"/>
              <a:t>maxOccurs</a:t>
            </a:r>
            <a:r>
              <a:rPr lang="en-US" dirty="0"/>
              <a:t>="10" minOccurs="0"/&gt;</a:t>
            </a:r>
            <a:br>
              <a:rPr lang="en-US" dirty="0"/>
            </a:br>
            <a:r>
              <a:rPr lang="en-US" dirty="0"/>
              <a:t>    &lt;/</a:t>
            </a:r>
            <a:r>
              <a:rPr lang="en-US" dirty="0" err="1"/>
              <a:t>xs:sequence</a:t>
            </a:r>
            <a:r>
              <a:rPr lang="en-US" dirty="0"/>
              <a:t>&gt;</a:t>
            </a:r>
            <a:br>
              <a:rPr lang="en-US" dirty="0"/>
            </a:br>
            <a:r>
              <a:rPr lang="en-US" dirty="0"/>
              <a:t>  &lt;/</a:t>
            </a:r>
            <a:r>
              <a:rPr lang="en-US" dirty="0" err="1"/>
              <a:t>xs:complexType</a:t>
            </a:r>
            <a:r>
              <a:rPr lang="en-US" dirty="0"/>
              <a:t>&gt;</a:t>
            </a:r>
            <a:br>
              <a:rPr lang="en-US" dirty="0"/>
            </a:br>
            <a:r>
              <a:rPr lang="en-US" dirty="0"/>
              <a:t>&lt;/</a:t>
            </a:r>
            <a:r>
              <a:rPr lang="en-US" dirty="0" err="1"/>
              <a:t>xs:element</a:t>
            </a:r>
            <a:r>
              <a:rPr lang="en-US" dirty="0"/>
              <a:t>&gt;</a:t>
            </a:r>
          </a:p>
        </p:txBody>
      </p:sp>
    </p:spTree>
    <p:extLst>
      <p:ext uri="{BB962C8B-B14F-4D97-AF65-F5344CB8AC3E}">
        <p14:creationId xmlns:p14="http://schemas.microsoft.com/office/powerpoint/2010/main" val="298096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DTD</a:t>
            </a:r>
          </a:p>
        </p:txBody>
      </p:sp>
      <p:sp>
        <p:nvSpPr>
          <p:cNvPr id="3" name="Content Placeholder 2"/>
          <p:cNvSpPr>
            <a:spLocks noGrp="1"/>
          </p:cNvSpPr>
          <p:nvPr>
            <p:ph idx="1"/>
          </p:nvPr>
        </p:nvSpPr>
        <p:spPr/>
        <p:txBody>
          <a:bodyPr>
            <a:normAutofit/>
          </a:bodyPr>
          <a:lstStyle/>
          <a:p>
            <a:r>
              <a:rPr lang="en-US" dirty="0"/>
              <a:t>An XML DTD can be either specified inside the document, or it can be kept in a separate document and then the document can be linked to the DTD document to use it.</a:t>
            </a:r>
          </a:p>
        </p:txBody>
      </p:sp>
    </p:spTree>
    <p:extLst>
      <p:ext uri="{BB962C8B-B14F-4D97-AF65-F5344CB8AC3E}">
        <p14:creationId xmlns:p14="http://schemas.microsoft.com/office/powerpoint/2010/main" val="42545865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DTD</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If the DTD is declared inside the XML file, it must be wrapped inside the &lt;!DOCTYPE&gt; definition:</a:t>
            </a:r>
          </a:p>
          <a:p>
            <a:pPr marL="0" indent="0">
              <a:buNone/>
            </a:pPr>
            <a:r>
              <a:rPr lang="en-US" dirty="0"/>
              <a:t>&lt;?xml version="1.0"?&gt;</a:t>
            </a:r>
          </a:p>
          <a:p>
            <a:pPr marL="0" indent="0">
              <a:buNone/>
            </a:pPr>
            <a:r>
              <a:rPr lang="en-US" dirty="0"/>
              <a:t>&lt;!DOCTYPE note [</a:t>
            </a:r>
          </a:p>
          <a:p>
            <a:pPr marL="0" indent="0">
              <a:buNone/>
            </a:pPr>
            <a:r>
              <a:rPr lang="en-US" dirty="0"/>
              <a:t>&lt;!ELEMENT note (</a:t>
            </a:r>
            <a:r>
              <a:rPr lang="en-US" dirty="0" err="1"/>
              <a:t>to,from,heading,body</a:t>
            </a:r>
            <a:r>
              <a:rPr lang="en-US" dirty="0"/>
              <a:t>)&gt;</a:t>
            </a:r>
          </a:p>
          <a:p>
            <a:pPr marL="0" indent="0">
              <a:buNone/>
            </a:pPr>
            <a:r>
              <a:rPr lang="en-US" dirty="0"/>
              <a:t>&lt;!ELEMENT to (#PCDATA)&gt;</a:t>
            </a:r>
          </a:p>
          <a:p>
            <a:pPr marL="0" indent="0">
              <a:buNone/>
            </a:pPr>
            <a:r>
              <a:rPr lang="en-US" dirty="0"/>
              <a:t>&lt;!ELEMENT from (#PCDATA)&gt;</a:t>
            </a:r>
          </a:p>
          <a:p>
            <a:pPr marL="0" indent="0">
              <a:buNone/>
            </a:pPr>
            <a:r>
              <a:rPr lang="en-US" dirty="0"/>
              <a:t>&lt;!ELEMENT heading (#PCDATA)&gt;</a:t>
            </a:r>
          </a:p>
          <a:p>
            <a:pPr marL="0" indent="0">
              <a:buNone/>
            </a:pPr>
            <a:r>
              <a:rPr lang="en-US" dirty="0"/>
              <a:t>&lt;!ELEMENT body (#PCDATA)&gt;</a:t>
            </a:r>
          </a:p>
          <a:p>
            <a:pPr marL="0" indent="0">
              <a:buNone/>
            </a:pPr>
            <a:r>
              <a:rPr lang="en-US" dirty="0"/>
              <a:t>]&gt;</a:t>
            </a:r>
          </a:p>
          <a:p>
            <a:pPr marL="0" indent="0">
              <a:buNone/>
            </a:pPr>
            <a:r>
              <a:rPr lang="en-US" dirty="0"/>
              <a:t>&lt;note&gt;</a:t>
            </a:r>
          </a:p>
          <a:p>
            <a:pPr marL="0" indent="0">
              <a:buNone/>
            </a:pPr>
            <a:r>
              <a:rPr lang="en-US" dirty="0"/>
              <a:t>&lt;to&gt;NCIT&lt;/to&gt;</a:t>
            </a:r>
          </a:p>
          <a:p>
            <a:pPr marL="0" indent="0">
              <a:buNone/>
            </a:pPr>
            <a:r>
              <a:rPr lang="en-US" dirty="0"/>
              <a:t>&lt;from&gt;PRIME&lt;/from&gt;</a:t>
            </a:r>
          </a:p>
          <a:p>
            <a:pPr marL="0" indent="0">
              <a:buNone/>
            </a:pPr>
            <a:r>
              <a:rPr lang="en-US" dirty="0"/>
              <a:t>&lt;heading&gt;Reminder&lt;/heading&gt;</a:t>
            </a:r>
          </a:p>
          <a:p>
            <a:pPr marL="0" indent="0">
              <a:buNone/>
            </a:pPr>
            <a:r>
              <a:rPr lang="en-US" dirty="0"/>
              <a:t>&lt;body&gt;Don't forget me this weekend&lt;/body&gt;</a:t>
            </a:r>
          </a:p>
          <a:p>
            <a:pPr marL="0" indent="0">
              <a:buNone/>
            </a:pPr>
            <a:r>
              <a:rPr lang="en-US" dirty="0"/>
              <a:t>&lt;/note&gt;</a:t>
            </a:r>
          </a:p>
        </p:txBody>
      </p:sp>
    </p:spTree>
    <p:extLst>
      <p:ext uri="{BB962C8B-B14F-4D97-AF65-F5344CB8AC3E}">
        <p14:creationId xmlns:p14="http://schemas.microsoft.com/office/powerpoint/2010/main" val="3984437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The DTD above is interpreted like this:</a:t>
            </a:r>
          </a:p>
          <a:p>
            <a:r>
              <a:rPr lang="en-US" b="1" dirty="0"/>
              <a:t>!DOCTYPE note</a:t>
            </a:r>
            <a:r>
              <a:rPr lang="en-US" dirty="0"/>
              <a:t> defines that the root element of this document is note</a:t>
            </a:r>
          </a:p>
          <a:p>
            <a:r>
              <a:rPr lang="en-US" b="1" dirty="0"/>
              <a:t>!ELEMENT note</a:t>
            </a:r>
            <a:r>
              <a:rPr lang="en-US" dirty="0"/>
              <a:t> defines that the note element must contain four elements: "</a:t>
            </a:r>
            <a:r>
              <a:rPr lang="en-US" dirty="0" err="1"/>
              <a:t>to,from,heading,body</a:t>
            </a:r>
            <a:r>
              <a:rPr lang="en-US" dirty="0"/>
              <a:t>"</a:t>
            </a:r>
          </a:p>
          <a:p>
            <a:r>
              <a:rPr lang="en-US" b="1" dirty="0"/>
              <a:t>!ELEMENT to</a:t>
            </a:r>
            <a:r>
              <a:rPr lang="en-US" dirty="0"/>
              <a:t> defines the to element to be of type "#PCDATA"</a:t>
            </a:r>
          </a:p>
          <a:p>
            <a:r>
              <a:rPr lang="en-US" b="1" dirty="0"/>
              <a:t>!ELEMENT from</a:t>
            </a:r>
            <a:r>
              <a:rPr lang="en-US" dirty="0"/>
              <a:t> defines the from element to be of type "#PCDATA"</a:t>
            </a:r>
          </a:p>
          <a:p>
            <a:r>
              <a:rPr lang="en-US" b="1" dirty="0"/>
              <a:t>!ELEMENT heading</a:t>
            </a:r>
            <a:r>
              <a:rPr lang="en-US" dirty="0"/>
              <a:t> defines the heading element to be of type "#PCDATA"</a:t>
            </a:r>
          </a:p>
          <a:p>
            <a:r>
              <a:rPr lang="en-US" b="1" dirty="0"/>
              <a:t>!ELEMENT body</a:t>
            </a:r>
            <a:r>
              <a:rPr lang="en-US" dirty="0"/>
              <a:t> defines the body element to be of type "#PCDATA"</a:t>
            </a:r>
          </a:p>
        </p:txBody>
      </p:sp>
    </p:spTree>
    <p:extLst>
      <p:ext uri="{BB962C8B-B14F-4D97-AF65-F5344CB8AC3E}">
        <p14:creationId xmlns:p14="http://schemas.microsoft.com/office/powerpoint/2010/main" val="89719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namespace</a:t>
            </a:r>
          </a:p>
        </p:txBody>
      </p:sp>
      <p:sp>
        <p:nvSpPr>
          <p:cNvPr id="3" name="Content Placeholder 2"/>
          <p:cNvSpPr>
            <a:spLocks noGrp="1"/>
          </p:cNvSpPr>
          <p:nvPr>
            <p:ph idx="1"/>
          </p:nvPr>
        </p:nvSpPr>
        <p:spPr/>
        <p:txBody>
          <a:bodyPr>
            <a:normAutofit/>
          </a:bodyPr>
          <a:lstStyle/>
          <a:p>
            <a:r>
              <a:rPr lang="en-US" dirty="0"/>
              <a:t>Helps to avoid element name conflicts.</a:t>
            </a:r>
          </a:p>
          <a:p>
            <a:r>
              <a:rPr lang="en-US" dirty="0"/>
              <a:t>XML name space : The </a:t>
            </a:r>
            <a:r>
              <a:rPr lang="en-US" dirty="0" err="1"/>
              <a:t>xmlns</a:t>
            </a:r>
            <a:r>
              <a:rPr lang="en-US" dirty="0"/>
              <a:t> Attribute</a:t>
            </a:r>
          </a:p>
        </p:txBody>
      </p:sp>
    </p:spTree>
    <p:extLst>
      <p:ext uri="{BB962C8B-B14F-4D97-AF65-F5344CB8AC3E}">
        <p14:creationId xmlns:p14="http://schemas.microsoft.com/office/powerpoint/2010/main" val="1998579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DTD</a:t>
            </a:r>
          </a:p>
        </p:txBody>
      </p:sp>
      <p:sp>
        <p:nvSpPr>
          <p:cNvPr id="3" name="Content Placeholder 2"/>
          <p:cNvSpPr>
            <a:spLocks noGrp="1"/>
          </p:cNvSpPr>
          <p:nvPr>
            <p:ph idx="1"/>
          </p:nvPr>
        </p:nvSpPr>
        <p:spPr/>
        <p:txBody>
          <a:bodyPr>
            <a:normAutofit/>
          </a:bodyPr>
          <a:lstStyle/>
          <a:p>
            <a:r>
              <a:rPr lang="en-US" dirty="0"/>
              <a:t>External DTDs are useful for creating a common DTD that can be shared between multiple documents. Any changes that are made to the external DTD automatically updates all the documents that reference it. There are two types of external DTDs: private, and public.</a:t>
            </a:r>
          </a:p>
          <a:p>
            <a:r>
              <a:rPr lang="en-US" dirty="0"/>
              <a:t>Rules:</a:t>
            </a:r>
          </a:p>
          <a:p>
            <a:r>
              <a:rPr lang="en-US" dirty="0"/>
              <a:t>If any elements, attributes, or entities are used in the XML document that are referenced or defined in an external DTD, standalone="no" must be included in the XML declaration</a:t>
            </a:r>
          </a:p>
        </p:txBody>
      </p:sp>
    </p:spTree>
    <p:extLst>
      <p:ext uri="{BB962C8B-B14F-4D97-AF65-F5344CB8AC3E}">
        <p14:creationId xmlns:p14="http://schemas.microsoft.com/office/powerpoint/2010/main" val="21237034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External DTDs:</a:t>
            </a:r>
          </a:p>
        </p:txBody>
      </p:sp>
      <p:sp>
        <p:nvSpPr>
          <p:cNvPr id="3" name="Content Placeholder 2"/>
          <p:cNvSpPr>
            <a:spLocks noGrp="1"/>
          </p:cNvSpPr>
          <p:nvPr>
            <p:ph idx="1"/>
          </p:nvPr>
        </p:nvSpPr>
        <p:spPr/>
        <p:txBody>
          <a:bodyPr>
            <a:normAutofit/>
          </a:bodyPr>
          <a:lstStyle/>
          <a:p>
            <a:pPr marL="0" indent="0">
              <a:buNone/>
            </a:pPr>
            <a:r>
              <a:rPr lang="en-US" dirty="0"/>
              <a:t>Private external DTDs are identified by the keyword SYSTEM, and are intended for use by a single author or group of authors.</a:t>
            </a:r>
          </a:p>
          <a:p>
            <a:pPr marL="0" indent="0">
              <a:buNone/>
            </a:pPr>
            <a:endParaRPr lang="en-US" dirty="0"/>
          </a:p>
          <a:p>
            <a:pPr marL="0" indent="0">
              <a:buNone/>
            </a:pPr>
            <a:r>
              <a:rPr lang="en-US" dirty="0"/>
              <a:t>&lt;!DOCTYPE </a:t>
            </a:r>
            <a:r>
              <a:rPr lang="en-US" dirty="0" err="1"/>
              <a:t>root_element</a:t>
            </a:r>
            <a:r>
              <a:rPr lang="en-US" dirty="0"/>
              <a:t> SYSTEM "</a:t>
            </a:r>
            <a:r>
              <a:rPr lang="en-US" dirty="0" err="1"/>
              <a:t>DTD_location</a:t>
            </a:r>
            <a:r>
              <a:rPr lang="en-US" dirty="0"/>
              <a:t>"&gt;</a:t>
            </a:r>
          </a:p>
          <a:p>
            <a:pPr marL="0" indent="0">
              <a:buNone/>
            </a:pPr>
            <a:r>
              <a:rPr lang="en-US" dirty="0"/>
              <a:t>where:</a:t>
            </a:r>
          </a:p>
          <a:p>
            <a:pPr marL="0" indent="0">
              <a:buNone/>
            </a:pPr>
            <a:endParaRPr lang="en-US" dirty="0"/>
          </a:p>
          <a:p>
            <a:pPr marL="0" indent="0">
              <a:buNone/>
            </a:pPr>
            <a:r>
              <a:rPr lang="en-US" dirty="0" err="1"/>
              <a:t>DTD_location</a:t>
            </a:r>
            <a:r>
              <a:rPr lang="en-US" dirty="0"/>
              <a:t>: relative or absolute URL</a:t>
            </a:r>
          </a:p>
        </p:txBody>
      </p:sp>
    </p:spTree>
    <p:extLst>
      <p:ext uri="{BB962C8B-B14F-4D97-AF65-F5344CB8AC3E}">
        <p14:creationId xmlns:p14="http://schemas.microsoft.com/office/powerpoint/2010/main" val="1030300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&lt;?xml version="1.0"?&gt;</a:t>
            </a:r>
            <a:br>
              <a:rPr lang="en-US" dirty="0"/>
            </a:br>
            <a:r>
              <a:rPr lang="en-US" dirty="0"/>
              <a:t>&lt;!DOCTYPE note SYSTEM "note.dtd"&gt;</a:t>
            </a:r>
            <a:br>
              <a:rPr lang="en-US" dirty="0"/>
            </a:br>
            <a:r>
              <a:rPr lang="en-US" dirty="0"/>
              <a:t>&lt;note&gt;</a:t>
            </a:r>
            <a:br>
              <a:rPr lang="en-US" dirty="0"/>
            </a:br>
            <a:r>
              <a:rPr lang="en-US" dirty="0"/>
              <a:t>  &lt;to&gt;</a:t>
            </a:r>
            <a:r>
              <a:rPr lang="en-US" dirty="0" err="1"/>
              <a:t>Tove</a:t>
            </a:r>
            <a:r>
              <a:rPr lang="en-US" dirty="0"/>
              <a:t>&lt;/to&gt;</a:t>
            </a:r>
            <a:br>
              <a:rPr lang="en-US" dirty="0"/>
            </a:br>
            <a:r>
              <a:rPr lang="en-US" dirty="0"/>
              <a:t>  &lt;from&gt;</a:t>
            </a:r>
            <a:r>
              <a:rPr lang="en-US" dirty="0" err="1"/>
              <a:t>Jani</a:t>
            </a:r>
            <a:r>
              <a:rPr lang="en-US" dirty="0"/>
              <a:t>&lt;/from&gt;</a:t>
            </a:r>
            <a:br>
              <a:rPr lang="en-US" dirty="0"/>
            </a:br>
            <a:r>
              <a:rPr lang="en-US" dirty="0"/>
              <a:t>  &lt;heading&gt;Reminder&lt;/heading&gt;</a:t>
            </a:r>
            <a:br>
              <a:rPr lang="en-US" dirty="0"/>
            </a:br>
            <a:r>
              <a:rPr lang="en-US" dirty="0"/>
              <a:t>  &lt;body&gt;Don't forget me this weekend!&lt;/body&gt;</a:t>
            </a:r>
            <a:br>
              <a:rPr lang="en-US" dirty="0"/>
            </a:br>
            <a:r>
              <a:rPr lang="en-US" dirty="0"/>
              <a:t>&lt;/note&gt;</a:t>
            </a:r>
          </a:p>
        </p:txBody>
      </p:sp>
    </p:spTree>
    <p:extLst>
      <p:ext uri="{BB962C8B-B14F-4D97-AF65-F5344CB8AC3E}">
        <p14:creationId xmlns:p14="http://schemas.microsoft.com/office/powerpoint/2010/main" val="20768061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&lt;!ELEMENT note (</a:t>
            </a:r>
            <a:r>
              <a:rPr lang="en-US" dirty="0" err="1"/>
              <a:t>to,from,heading,body</a:t>
            </a:r>
            <a:r>
              <a:rPr lang="en-US" dirty="0"/>
              <a:t>)&gt;</a:t>
            </a:r>
            <a:br>
              <a:rPr lang="en-US" dirty="0"/>
            </a:br>
            <a:r>
              <a:rPr lang="en-US" dirty="0"/>
              <a:t>&lt;!ELEMENT to (#PCDATA)&gt;</a:t>
            </a:r>
            <a:br>
              <a:rPr lang="en-US" dirty="0"/>
            </a:br>
            <a:r>
              <a:rPr lang="en-US" dirty="0"/>
              <a:t>&lt;!ELEMENT from (#PCDATA)&gt;</a:t>
            </a:r>
            <a:br>
              <a:rPr lang="en-US" dirty="0"/>
            </a:br>
            <a:r>
              <a:rPr lang="en-US" dirty="0"/>
              <a:t>&lt;!ELEMENT heading (#PCDATA)&gt;</a:t>
            </a:r>
            <a:br>
              <a:rPr lang="en-US" dirty="0"/>
            </a:br>
            <a:r>
              <a:rPr lang="en-US" dirty="0"/>
              <a:t>&lt;!ELEMENT body (#PCDATA)&gt;</a:t>
            </a:r>
          </a:p>
        </p:txBody>
      </p:sp>
    </p:spTree>
    <p:extLst>
      <p:ext uri="{BB962C8B-B14F-4D97-AF65-F5344CB8AC3E}">
        <p14:creationId xmlns:p14="http://schemas.microsoft.com/office/powerpoint/2010/main" val="34708852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External DTDs:</a:t>
            </a:r>
          </a:p>
        </p:txBody>
      </p:sp>
      <p:sp>
        <p:nvSpPr>
          <p:cNvPr id="3" name="Content Placeholder 2"/>
          <p:cNvSpPr>
            <a:spLocks noGrp="1"/>
          </p:cNvSpPr>
          <p:nvPr>
            <p:ph idx="1"/>
          </p:nvPr>
        </p:nvSpPr>
        <p:spPr/>
        <p:txBody>
          <a:bodyPr>
            <a:normAutofit fontScale="85000" lnSpcReduction="10000"/>
          </a:bodyPr>
          <a:lstStyle/>
          <a:p>
            <a:endParaRPr lang="en-US" dirty="0"/>
          </a:p>
          <a:p>
            <a:r>
              <a:rPr lang="en-US" dirty="0"/>
              <a:t>Public external DTDs are identified by the keyword PUBLIC and are intended for broad use. The "</a:t>
            </a:r>
            <a:r>
              <a:rPr lang="en-US" dirty="0" err="1"/>
              <a:t>DTD_location</a:t>
            </a:r>
            <a:r>
              <a:rPr lang="en-US" dirty="0"/>
              <a:t>" is used to find the public DTD if it cannot be located by the "</a:t>
            </a:r>
            <a:r>
              <a:rPr lang="en-US" dirty="0" err="1"/>
              <a:t>DTD_name</a:t>
            </a:r>
            <a:r>
              <a:rPr lang="en-US" dirty="0"/>
              <a:t>".</a:t>
            </a:r>
          </a:p>
          <a:p>
            <a:endParaRPr lang="en-US" dirty="0"/>
          </a:p>
          <a:p>
            <a:r>
              <a:rPr lang="en-US" dirty="0"/>
              <a:t>&lt;!DOCTYPE </a:t>
            </a:r>
            <a:r>
              <a:rPr lang="en-US" dirty="0" err="1"/>
              <a:t>root_element</a:t>
            </a:r>
            <a:r>
              <a:rPr lang="en-US" dirty="0"/>
              <a:t> PUBLIC "</a:t>
            </a:r>
            <a:r>
              <a:rPr lang="en-US" dirty="0" err="1"/>
              <a:t>DTD_name</a:t>
            </a:r>
            <a:r>
              <a:rPr lang="en-US" dirty="0"/>
              <a:t>" "</a:t>
            </a:r>
            <a:r>
              <a:rPr lang="en-US" dirty="0" err="1"/>
              <a:t>DTD_location</a:t>
            </a:r>
            <a:r>
              <a:rPr lang="en-US" dirty="0"/>
              <a:t>"&gt;</a:t>
            </a:r>
          </a:p>
          <a:p>
            <a:endParaRPr lang="en-US" dirty="0"/>
          </a:p>
          <a:p>
            <a:r>
              <a:rPr lang="en-US" dirty="0"/>
              <a:t>where:</a:t>
            </a:r>
          </a:p>
          <a:p>
            <a:endParaRPr lang="en-US" dirty="0"/>
          </a:p>
          <a:p>
            <a:r>
              <a:rPr lang="en-US" dirty="0" err="1"/>
              <a:t>DTD_location</a:t>
            </a:r>
            <a:r>
              <a:rPr lang="en-US" dirty="0"/>
              <a:t>: relative or absolute </a:t>
            </a:r>
            <a:r>
              <a:rPr lang="en-US" dirty="0" err="1"/>
              <a:t>URLglossary</a:t>
            </a:r>
            <a:endParaRPr lang="en-US" dirty="0"/>
          </a:p>
          <a:p>
            <a:r>
              <a:rPr lang="en-US" dirty="0" err="1"/>
              <a:t>DTD_name</a:t>
            </a:r>
            <a:r>
              <a:rPr lang="en-US" dirty="0"/>
              <a:t>: follows the syntax:</a:t>
            </a:r>
          </a:p>
        </p:txBody>
      </p:sp>
    </p:spTree>
    <p:extLst>
      <p:ext uri="{BB962C8B-B14F-4D97-AF65-F5344CB8AC3E}">
        <p14:creationId xmlns:p14="http://schemas.microsoft.com/office/powerpoint/2010/main" val="20566794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XPath</a:t>
            </a:r>
          </a:p>
        </p:txBody>
      </p:sp>
      <p:sp>
        <p:nvSpPr>
          <p:cNvPr id="3" name="Content Placeholder 2"/>
          <p:cNvSpPr>
            <a:spLocks noGrp="1"/>
          </p:cNvSpPr>
          <p:nvPr>
            <p:ph idx="1"/>
          </p:nvPr>
        </p:nvSpPr>
        <p:spPr/>
        <p:txBody>
          <a:bodyPr/>
          <a:lstStyle/>
          <a:p>
            <a:r>
              <a:rPr lang="en-US" dirty="0"/>
              <a:t>A major element in XSLT standards</a:t>
            </a:r>
          </a:p>
          <a:p>
            <a:r>
              <a:rPr lang="en-US" dirty="0"/>
              <a:t>Is used to navigate through elements and attributes in an XML document</a:t>
            </a:r>
          </a:p>
        </p:txBody>
      </p:sp>
    </p:spTree>
    <p:extLst>
      <p:ext uri="{BB962C8B-B14F-4D97-AF65-F5344CB8AC3E}">
        <p14:creationId xmlns:p14="http://schemas.microsoft.com/office/powerpoint/2010/main" val="1942837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and XSLT</a:t>
            </a:r>
          </a:p>
        </p:txBody>
      </p:sp>
      <p:sp>
        <p:nvSpPr>
          <p:cNvPr id="3" name="Content Placeholder 2"/>
          <p:cNvSpPr>
            <a:spLocks noGrp="1"/>
          </p:cNvSpPr>
          <p:nvPr>
            <p:ph idx="1"/>
          </p:nvPr>
        </p:nvSpPr>
        <p:spPr/>
        <p:txBody>
          <a:bodyPr/>
          <a:lstStyle/>
          <a:p>
            <a:r>
              <a:rPr lang="en-US" dirty="0" err="1"/>
              <a:t>E</a:t>
            </a:r>
            <a:r>
              <a:rPr lang="en-US" b="1" dirty="0" err="1"/>
              <a:t>X</a:t>
            </a:r>
            <a:r>
              <a:rPr lang="en-US" dirty="0" err="1"/>
              <a:t>tensible</a:t>
            </a:r>
            <a:r>
              <a:rPr lang="en-US" dirty="0"/>
              <a:t> </a:t>
            </a:r>
            <a:r>
              <a:rPr lang="en-US" b="1" dirty="0"/>
              <a:t>S</a:t>
            </a:r>
            <a:r>
              <a:rPr lang="en-US" dirty="0"/>
              <a:t>tylesheet </a:t>
            </a:r>
            <a:r>
              <a:rPr lang="en-US" b="1" dirty="0"/>
              <a:t>L</a:t>
            </a:r>
            <a:r>
              <a:rPr lang="en-US" dirty="0"/>
              <a:t>anguage </a:t>
            </a:r>
            <a:r>
              <a:rPr lang="en-US" b="1" dirty="0"/>
              <a:t>T</a:t>
            </a:r>
            <a:r>
              <a:rPr lang="en-US" dirty="0"/>
              <a:t>ransformation commonly known as XSLT is a way to transform the XML document into other formats such as XHTML</a:t>
            </a:r>
          </a:p>
        </p:txBody>
      </p:sp>
    </p:spTree>
    <p:extLst>
      <p:ext uri="{BB962C8B-B14F-4D97-AF65-F5344CB8AC3E}">
        <p14:creationId xmlns:p14="http://schemas.microsoft.com/office/powerpoint/2010/main" val="33754565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parts of XSL Document</a:t>
            </a:r>
          </a:p>
        </p:txBody>
      </p:sp>
      <p:sp>
        <p:nvSpPr>
          <p:cNvPr id="3" name="Content Placeholder 2"/>
          <p:cNvSpPr>
            <a:spLocks noGrp="1"/>
          </p:cNvSpPr>
          <p:nvPr>
            <p:ph idx="1"/>
          </p:nvPr>
        </p:nvSpPr>
        <p:spPr/>
        <p:txBody>
          <a:bodyPr/>
          <a:lstStyle/>
          <a:p>
            <a:r>
              <a:rPr lang="en-US" b="1" dirty="0"/>
              <a:t>XSLT:</a:t>
            </a:r>
            <a:r>
              <a:rPr lang="en-US" dirty="0"/>
              <a:t> It is a language for transforming XML documents into various other types of documents.</a:t>
            </a:r>
          </a:p>
          <a:p>
            <a:r>
              <a:rPr lang="en-US" b="1" dirty="0"/>
              <a:t>XPath:</a:t>
            </a:r>
            <a:r>
              <a:rPr lang="en-US" dirty="0"/>
              <a:t> It is a language for navigating in XML documents.</a:t>
            </a:r>
          </a:p>
          <a:p>
            <a:r>
              <a:rPr lang="en-US" b="1" dirty="0"/>
              <a:t>XQuery:</a:t>
            </a:r>
            <a:r>
              <a:rPr lang="en-US" dirty="0"/>
              <a:t> It is a language for querying XML documents.</a:t>
            </a:r>
          </a:p>
          <a:p>
            <a:r>
              <a:rPr lang="en-US" b="1" dirty="0"/>
              <a:t>XSL-FO:</a:t>
            </a:r>
            <a:r>
              <a:rPr lang="en-US" dirty="0"/>
              <a:t> It is a language for formatting XML documents.</a:t>
            </a:r>
          </a:p>
        </p:txBody>
      </p:sp>
    </p:spTree>
    <p:extLst>
      <p:ext uri="{BB962C8B-B14F-4D97-AF65-F5344CB8AC3E}">
        <p14:creationId xmlns:p14="http://schemas.microsoft.com/office/powerpoint/2010/main" val="3485494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XSLT Works</a:t>
            </a:r>
            <a:br>
              <a:rPr lang="en-US" dirty="0"/>
            </a:br>
            <a:endParaRPr lang="en-US" dirty="0"/>
          </a:p>
        </p:txBody>
      </p:sp>
      <p:sp>
        <p:nvSpPr>
          <p:cNvPr id="3" name="Content Placeholder 2"/>
          <p:cNvSpPr>
            <a:spLocks noGrp="1"/>
          </p:cNvSpPr>
          <p:nvPr>
            <p:ph idx="1"/>
          </p:nvPr>
        </p:nvSpPr>
        <p:spPr/>
        <p:txBody>
          <a:bodyPr/>
          <a:lstStyle/>
          <a:p>
            <a:r>
              <a:rPr lang="en-US" dirty="0"/>
              <a:t>The XSLT stylesheet is written in XML format. </a:t>
            </a:r>
          </a:p>
          <a:p>
            <a:r>
              <a:rPr lang="en-US" dirty="0"/>
              <a:t>It is used to define the transformation rules to be applied on the target XML document. </a:t>
            </a:r>
          </a:p>
          <a:p>
            <a:r>
              <a:rPr lang="en-US" dirty="0"/>
              <a:t>The XSLT processor takes the XSLT stylesheet and applies the transformation rules on the target XML document and then it generates a formatted document in the form of XML, HTML, or text format. </a:t>
            </a:r>
          </a:p>
          <a:p>
            <a:r>
              <a:rPr lang="en-US" dirty="0"/>
              <a:t>At the end it is used by XSLT formatter to generate the actual output and displayed on the end-user.</a:t>
            </a:r>
          </a:p>
        </p:txBody>
      </p:sp>
    </p:spTree>
    <p:extLst>
      <p:ext uri="{BB962C8B-B14F-4D97-AF65-F5344CB8AC3E}">
        <p14:creationId xmlns:p14="http://schemas.microsoft.com/office/powerpoint/2010/main" val="34549725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XSLT What is xslt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628021"/>
            <a:ext cx="6336632" cy="62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39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Ex:</a:t>
            </a:r>
          </a:p>
          <a:p>
            <a:pPr marL="0" indent="0">
              <a:buNone/>
            </a:pPr>
            <a:r>
              <a:rPr lang="en-US" dirty="0"/>
              <a:t>HTML table</a:t>
            </a:r>
          </a:p>
          <a:p>
            <a:pPr marL="0" indent="0">
              <a:buNone/>
            </a:pPr>
            <a:r>
              <a:rPr lang="en-US" dirty="0"/>
              <a:t>&lt;table&gt;</a:t>
            </a:r>
            <a:br>
              <a:rPr lang="en-US" dirty="0"/>
            </a:br>
            <a:r>
              <a:rPr lang="en-US" dirty="0"/>
              <a:t>  &lt;</a:t>
            </a:r>
            <a:r>
              <a:rPr lang="en-US" dirty="0" err="1"/>
              <a:t>tr</a:t>
            </a:r>
            <a:r>
              <a:rPr lang="en-US" dirty="0"/>
              <a:t>&gt;</a:t>
            </a:r>
            <a:br>
              <a:rPr lang="en-US" dirty="0"/>
            </a:br>
            <a:r>
              <a:rPr lang="en-US" dirty="0"/>
              <a:t>    &lt;td&gt;NCIT&lt;/td&gt;</a:t>
            </a:r>
            <a:br>
              <a:rPr lang="en-US" dirty="0"/>
            </a:br>
            <a:r>
              <a:rPr lang="en-US" dirty="0"/>
              <a:t>    &lt;td&gt;PRIME&lt;/td&gt;</a:t>
            </a:r>
            <a:br>
              <a:rPr lang="en-US" dirty="0"/>
            </a:br>
            <a:r>
              <a:rPr lang="en-US" dirty="0"/>
              <a:t>  &lt;/</a:t>
            </a:r>
            <a:r>
              <a:rPr lang="en-US" dirty="0" err="1"/>
              <a:t>tr</a:t>
            </a:r>
            <a:r>
              <a:rPr lang="en-US" dirty="0"/>
              <a:t>&gt;</a:t>
            </a:r>
            <a:br>
              <a:rPr lang="en-US" dirty="0"/>
            </a:br>
            <a:r>
              <a:rPr lang="en-US" dirty="0"/>
              <a:t>&lt;/table&gt;</a:t>
            </a:r>
          </a:p>
          <a:p>
            <a:pPr marL="0" indent="0">
              <a:buNone/>
            </a:pPr>
            <a:r>
              <a:rPr lang="en-US" dirty="0"/>
              <a:t>XML information</a:t>
            </a:r>
          </a:p>
          <a:p>
            <a:pPr marL="0" indent="0">
              <a:buNone/>
            </a:pPr>
            <a:r>
              <a:rPr lang="en-US" dirty="0"/>
              <a:t>&lt;table&gt;</a:t>
            </a:r>
            <a:br>
              <a:rPr lang="en-US" dirty="0"/>
            </a:br>
            <a:r>
              <a:rPr lang="en-US" dirty="0"/>
              <a:t>  &lt;name&gt;RAM&lt;/name&gt;</a:t>
            </a:r>
            <a:br>
              <a:rPr lang="en-US" dirty="0"/>
            </a:br>
            <a:r>
              <a:rPr lang="en-US" dirty="0"/>
              <a:t>  &lt;age&gt;22&lt;/age&gt;</a:t>
            </a:r>
            <a:br>
              <a:rPr lang="en-US" dirty="0"/>
            </a:br>
            <a:r>
              <a:rPr lang="en-US" dirty="0"/>
              <a:t>  &lt;height&gt;120&lt;/height&gt;</a:t>
            </a:r>
            <a:br>
              <a:rPr lang="en-US" dirty="0"/>
            </a:br>
            <a:r>
              <a:rPr lang="en-US" dirty="0"/>
              <a:t>&lt;/table&gt;</a:t>
            </a:r>
          </a:p>
        </p:txBody>
      </p:sp>
    </p:spTree>
    <p:extLst>
      <p:ext uri="{BB962C8B-B14F-4D97-AF65-F5344CB8AC3E}">
        <p14:creationId xmlns:p14="http://schemas.microsoft.com/office/powerpoint/2010/main" val="15270516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XSLT</a:t>
            </a:r>
          </a:p>
        </p:txBody>
      </p:sp>
      <p:sp>
        <p:nvSpPr>
          <p:cNvPr id="3" name="Content Placeholder 2"/>
          <p:cNvSpPr>
            <a:spLocks noGrp="1"/>
          </p:cNvSpPr>
          <p:nvPr>
            <p:ph idx="1"/>
          </p:nvPr>
        </p:nvSpPr>
        <p:spPr/>
        <p:txBody>
          <a:bodyPr>
            <a:normAutofit fontScale="92500"/>
          </a:bodyPr>
          <a:lstStyle/>
          <a:p>
            <a:r>
              <a:rPr lang="en-US" dirty="0"/>
              <a:t>A list of advantages of using XSLT:</a:t>
            </a:r>
          </a:p>
          <a:p>
            <a:r>
              <a:rPr lang="en-US" dirty="0"/>
              <a:t>XSLT provides an easy way to merge XML data into presentation because it applies user defined transformations to an XML document and the output can be HTML, XML, or any other structured document.</a:t>
            </a:r>
          </a:p>
          <a:p>
            <a:r>
              <a:rPr lang="en-US" dirty="0"/>
              <a:t>XSLT provides </a:t>
            </a:r>
            <a:r>
              <a:rPr lang="en-US" dirty="0" err="1"/>
              <a:t>Xpath</a:t>
            </a:r>
            <a:r>
              <a:rPr lang="en-US" dirty="0"/>
              <a:t> to locate elements/attribute within an XML document. So it is more convenient way to traverse an XML document rather than a traditional way, by using scripting language.</a:t>
            </a:r>
          </a:p>
          <a:p>
            <a:r>
              <a:rPr lang="en-US" dirty="0"/>
              <a:t>XSLT is template based. So it is more resilient to changes in documents than low level DOM and SAX.</a:t>
            </a:r>
          </a:p>
        </p:txBody>
      </p:sp>
    </p:spTree>
    <p:extLst>
      <p:ext uri="{BB962C8B-B14F-4D97-AF65-F5344CB8AC3E}">
        <p14:creationId xmlns:p14="http://schemas.microsoft.com/office/powerpoint/2010/main" val="7241050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By using XML and XSLT, the application UI script will look clean and will be easier to maintain.</a:t>
            </a:r>
          </a:p>
          <a:p>
            <a:r>
              <a:rPr lang="en-US" dirty="0"/>
              <a:t>XSLT templates are based on XPath pattern which is very powerful in terms of performance to process the XML document.</a:t>
            </a:r>
          </a:p>
          <a:p>
            <a:r>
              <a:rPr lang="en-US" dirty="0"/>
              <a:t>XSLT can be used as a validation language as it uses tree-pattern-matching approach.</a:t>
            </a:r>
          </a:p>
          <a:p>
            <a:r>
              <a:rPr lang="en-US" dirty="0"/>
              <a:t>You can change the output simply modifying the transformations in XSL files.</a:t>
            </a:r>
          </a:p>
        </p:txBody>
      </p:sp>
    </p:spTree>
    <p:extLst>
      <p:ext uri="{BB962C8B-B14F-4D97-AF65-F5344CB8AC3E}">
        <p14:creationId xmlns:p14="http://schemas.microsoft.com/office/powerpoint/2010/main" val="30368177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XSLT Syntax</a:t>
            </a:r>
          </a:p>
        </p:txBody>
      </p:sp>
      <p:sp>
        <p:nvSpPr>
          <p:cNvPr id="3" name="Content Placeholder 2"/>
          <p:cNvSpPr>
            <a:spLocks noGrp="1"/>
          </p:cNvSpPr>
          <p:nvPr>
            <p:ph idx="1"/>
          </p:nvPr>
        </p:nvSpPr>
        <p:spPr/>
        <p:txBody>
          <a:bodyPr/>
          <a:lstStyle/>
          <a:p>
            <a:r>
              <a:rPr lang="en-US" dirty="0"/>
              <a:t>Create a xml file </a:t>
            </a:r>
          </a:p>
          <a:p>
            <a:r>
              <a:rPr lang="en-US" dirty="0"/>
              <a:t>Create </a:t>
            </a:r>
            <a:r>
              <a:rPr lang="en-US" dirty="0" err="1"/>
              <a:t>xslt</a:t>
            </a:r>
            <a:r>
              <a:rPr lang="en-US" dirty="0"/>
              <a:t> document</a:t>
            </a:r>
          </a:p>
          <a:p>
            <a:r>
              <a:rPr lang="en-US" dirty="0"/>
              <a:t>List the </a:t>
            </a:r>
            <a:r>
              <a:rPr lang="en-US" dirty="0" err="1"/>
              <a:t>xslt</a:t>
            </a:r>
            <a:r>
              <a:rPr lang="en-US" dirty="0"/>
              <a:t> document to xml document</a:t>
            </a:r>
          </a:p>
          <a:p>
            <a:r>
              <a:rPr lang="en-US" dirty="0"/>
              <a:t>View the xml document</a:t>
            </a:r>
          </a:p>
          <a:p>
            <a:pPr marL="0" indent="0">
              <a:buNone/>
            </a:pPr>
            <a:endParaRPr lang="en-US" dirty="0"/>
          </a:p>
        </p:txBody>
      </p:sp>
    </p:spTree>
    <p:extLst>
      <p:ext uri="{BB962C8B-B14F-4D97-AF65-F5344CB8AC3E}">
        <p14:creationId xmlns:p14="http://schemas.microsoft.com/office/powerpoint/2010/main" val="29997241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xsl:value-of</a:t>
            </a:r>
            <a:r>
              <a:rPr lang="en-US" dirty="0"/>
              <a:t>&gt;</a:t>
            </a:r>
          </a:p>
        </p:txBody>
      </p:sp>
      <p:sp>
        <p:nvSpPr>
          <p:cNvPr id="3" name="Content Placeholder 2"/>
          <p:cNvSpPr>
            <a:spLocks noGrp="1"/>
          </p:cNvSpPr>
          <p:nvPr>
            <p:ph idx="1"/>
          </p:nvPr>
        </p:nvSpPr>
        <p:spPr/>
        <p:txBody>
          <a:bodyPr/>
          <a:lstStyle/>
          <a:p>
            <a:r>
              <a:rPr lang="en-US" dirty="0"/>
              <a:t>The XSLT &lt;</a:t>
            </a:r>
            <a:r>
              <a:rPr lang="en-US" dirty="0" err="1"/>
              <a:t>xsl:value-of</a:t>
            </a:r>
            <a:r>
              <a:rPr lang="en-US" dirty="0"/>
              <a:t>&gt; element is used to extract the value of selected node. It puts the value of selected node as per XPath expression, as text.</a:t>
            </a:r>
          </a:p>
        </p:txBody>
      </p:sp>
    </p:spTree>
    <p:extLst>
      <p:ext uri="{BB962C8B-B14F-4D97-AF65-F5344CB8AC3E}">
        <p14:creationId xmlns:p14="http://schemas.microsoft.com/office/powerpoint/2010/main" val="3187157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XSLT &lt;</a:t>
            </a:r>
            <a:r>
              <a:rPr lang="en-US" dirty="0" err="1"/>
              <a:t>xsl:for-each</a:t>
            </a:r>
            <a:r>
              <a:rPr lang="en-US" dirty="0"/>
              <a:t>&gt; Element</a:t>
            </a:r>
          </a:p>
        </p:txBody>
      </p:sp>
      <p:sp>
        <p:nvSpPr>
          <p:cNvPr id="3" name="Content Placeholder 2"/>
          <p:cNvSpPr>
            <a:spLocks noGrp="1"/>
          </p:cNvSpPr>
          <p:nvPr>
            <p:ph idx="1"/>
          </p:nvPr>
        </p:nvSpPr>
        <p:spPr/>
        <p:txBody>
          <a:bodyPr/>
          <a:lstStyle/>
          <a:p>
            <a:r>
              <a:rPr lang="en-US" dirty="0"/>
              <a:t>The XSLT &lt;</a:t>
            </a:r>
            <a:r>
              <a:rPr lang="en-US" dirty="0" err="1"/>
              <a:t>xsl:for-each</a:t>
            </a:r>
            <a:r>
              <a:rPr lang="en-US" dirty="0"/>
              <a:t>&gt; element is used to apply a template repeatedly for each node</a:t>
            </a:r>
          </a:p>
        </p:txBody>
      </p:sp>
    </p:spTree>
    <p:extLst>
      <p:ext uri="{BB962C8B-B14F-4D97-AF65-F5344CB8AC3E}">
        <p14:creationId xmlns:p14="http://schemas.microsoft.com/office/powerpoint/2010/main" val="24692577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XSLT &lt;</a:t>
            </a:r>
            <a:r>
              <a:rPr lang="en-US" dirty="0" err="1"/>
              <a:t>xsl:sort</a:t>
            </a:r>
            <a:r>
              <a:rPr lang="en-US" dirty="0"/>
              <a:t>&gt; Element</a:t>
            </a:r>
          </a:p>
        </p:txBody>
      </p:sp>
      <p:sp>
        <p:nvSpPr>
          <p:cNvPr id="3" name="Content Placeholder 2"/>
          <p:cNvSpPr>
            <a:spLocks noGrp="1"/>
          </p:cNvSpPr>
          <p:nvPr>
            <p:ph idx="1"/>
          </p:nvPr>
        </p:nvSpPr>
        <p:spPr/>
        <p:txBody>
          <a:bodyPr>
            <a:normAutofit fontScale="85000" lnSpcReduction="10000"/>
          </a:bodyPr>
          <a:lstStyle/>
          <a:p>
            <a:r>
              <a:rPr lang="en-US" dirty="0"/>
              <a:t>The XSLT &lt;</a:t>
            </a:r>
            <a:r>
              <a:rPr lang="en-US" dirty="0" err="1"/>
              <a:t>xsl:sort</a:t>
            </a:r>
            <a:r>
              <a:rPr lang="en-US" dirty="0"/>
              <a:t>&gt; element is used to specify a sort criteria on the nodes. It displays the output in sorted form.</a:t>
            </a:r>
          </a:p>
          <a:p>
            <a:r>
              <a:rPr lang="en-US" dirty="0"/>
              <a:t>The &lt;</a:t>
            </a:r>
            <a:r>
              <a:rPr lang="en-US" dirty="0" err="1"/>
              <a:t>xml:sort</a:t>
            </a:r>
            <a:r>
              <a:rPr lang="en-US" dirty="0"/>
              <a:t>&gt; element is added inside the &lt;</a:t>
            </a:r>
            <a:r>
              <a:rPr lang="en-US" dirty="0" err="1"/>
              <a:t>xsl:for-each</a:t>
            </a:r>
            <a:r>
              <a:rPr lang="en-US" dirty="0"/>
              <a:t>&gt; element in the XSL file, to sort the output.</a:t>
            </a:r>
          </a:p>
          <a:p>
            <a:r>
              <a:rPr lang="en-US" b="1" dirty="0"/>
              <a:t>&lt;</a:t>
            </a:r>
            <a:r>
              <a:rPr lang="en-US" b="1" dirty="0" err="1"/>
              <a:t>xsl:sort</a:t>
            </a:r>
            <a:r>
              <a:rPr lang="en-US" dirty="0"/>
              <a:t>   </a:t>
            </a:r>
          </a:p>
          <a:p>
            <a:r>
              <a:rPr lang="en-US" dirty="0"/>
              <a:t>   select = string-expression    </a:t>
            </a:r>
          </a:p>
          <a:p>
            <a:r>
              <a:rPr lang="en-US" dirty="0"/>
              <a:t>   </a:t>
            </a:r>
            <a:r>
              <a:rPr lang="en-US" dirty="0" err="1"/>
              <a:t>lang</a:t>
            </a:r>
            <a:r>
              <a:rPr lang="en-US" dirty="0"/>
              <a:t> = { </a:t>
            </a:r>
            <a:r>
              <a:rPr lang="en-US" dirty="0" err="1"/>
              <a:t>nmtoken</a:t>
            </a:r>
            <a:r>
              <a:rPr lang="en-US" dirty="0"/>
              <a:t> }   </a:t>
            </a:r>
          </a:p>
          <a:p>
            <a:r>
              <a:rPr lang="en-US" dirty="0"/>
              <a:t>   data-type = { "text" | "number" | </a:t>
            </a:r>
            <a:r>
              <a:rPr lang="en-US" dirty="0" err="1"/>
              <a:t>QName</a:t>
            </a:r>
            <a:r>
              <a:rPr lang="en-US" dirty="0"/>
              <a:t> }   </a:t>
            </a:r>
          </a:p>
          <a:p>
            <a:r>
              <a:rPr lang="en-US" dirty="0"/>
              <a:t>   order = { "ascending" | "descending" }   </a:t>
            </a:r>
          </a:p>
          <a:p>
            <a:r>
              <a:rPr lang="en-US" dirty="0"/>
              <a:t>   case-order = { "upper-first" | "lower-first" } </a:t>
            </a:r>
            <a:r>
              <a:rPr lang="en-US" b="1" dirty="0"/>
              <a:t>&gt;</a:t>
            </a:r>
            <a:r>
              <a:rPr lang="en-US" dirty="0"/>
              <a:t>   </a:t>
            </a:r>
          </a:p>
          <a:p>
            <a:r>
              <a:rPr lang="en-US" b="1" dirty="0"/>
              <a:t>&lt;/</a:t>
            </a:r>
            <a:r>
              <a:rPr lang="en-US" b="1" dirty="0" err="1"/>
              <a:t>xsl:sort</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2347515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XSLT &lt;</a:t>
            </a:r>
            <a:r>
              <a:rPr lang="en-US" dirty="0" err="1"/>
              <a:t>xsl:if</a:t>
            </a:r>
            <a:r>
              <a:rPr lang="en-US" dirty="0"/>
              <a:t>&gt; Element</a:t>
            </a:r>
          </a:p>
        </p:txBody>
      </p:sp>
      <p:sp>
        <p:nvSpPr>
          <p:cNvPr id="3" name="Content Placeholder 2"/>
          <p:cNvSpPr>
            <a:spLocks noGrp="1"/>
          </p:cNvSpPr>
          <p:nvPr>
            <p:ph idx="1"/>
          </p:nvPr>
        </p:nvSpPr>
        <p:spPr/>
        <p:txBody>
          <a:bodyPr/>
          <a:lstStyle/>
          <a:p>
            <a:r>
              <a:rPr lang="en-US" dirty="0"/>
              <a:t>The XSLT &lt;</a:t>
            </a:r>
            <a:r>
              <a:rPr lang="en-US" dirty="0" err="1"/>
              <a:t>xsl:if</a:t>
            </a:r>
            <a:r>
              <a:rPr lang="en-US" dirty="0"/>
              <a:t>&gt; element is used to specify a conditional test against the content of the XML file.</a:t>
            </a:r>
          </a:p>
          <a:p>
            <a:r>
              <a:rPr lang="en-US" b="1" dirty="0"/>
              <a:t>&lt;</a:t>
            </a:r>
            <a:r>
              <a:rPr lang="en-US" b="1" dirty="0" err="1"/>
              <a:t>xsl:if</a:t>
            </a:r>
            <a:r>
              <a:rPr lang="en-US" dirty="0"/>
              <a:t> test="expression"</a:t>
            </a:r>
            <a:r>
              <a:rPr lang="en-US" b="1" dirty="0"/>
              <a:t>&gt;</a:t>
            </a:r>
            <a:r>
              <a:rPr lang="en-US" dirty="0"/>
              <a:t>  </a:t>
            </a:r>
          </a:p>
          <a:p>
            <a:r>
              <a:rPr lang="en-US" dirty="0"/>
              <a:t>  ...some output if the expression is true...  </a:t>
            </a:r>
          </a:p>
          <a:p>
            <a:r>
              <a:rPr lang="en-US" b="1" dirty="0"/>
              <a:t>&lt;/</a:t>
            </a:r>
            <a:r>
              <a:rPr lang="en-US" b="1" dirty="0" err="1"/>
              <a:t>xsl:if</a:t>
            </a:r>
            <a:r>
              <a:rPr lang="en-US" b="1" dirty="0"/>
              <a:t>&gt;</a:t>
            </a:r>
            <a:r>
              <a:rPr lang="en-US" dirty="0"/>
              <a:t>   </a:t>
            </a:r>
          </a:p>
          <a:p>
            <a:endParaRPr lang="en-US" dirty="0"/>
          </a:p>
        </p:txBody>
      </p:sp>
    </p:spTree>
    <p:extLst>
      <p:ext uri="{BB962C8B-B14F-4D97-AF65-F5344CB8AC3E}">
        <p14:creationId xmlns:p14="http://schemas.microsoft.com/office/powerpoint/2010/main" val="7134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conflicts</a:t>
            </a:r>
          </a:p>
        </p:txBody>
      </p:sp>
      <p:sp>
        <p:nvSpPr>
          <p:cNvPr id="3" name="Content Placeholder 2"/>
          <p:cNvSpPr>
            <a:spLocks noGrp="1"/>
          </p:cNvSpPr>
          <p:nvPr>
            <p:ph idx="1"/>
          </p:nvPr>
        </p:nvSpPr>
        <p:spPr/>
        <p:txBody>
          <a:bodyPr>
            <a:normAutofit fontScale="85000" lnSpcReduction="10000"/>
          </a:bodyPr>
          <a:lstStyle/>
          <a:p>
            <a:r>
              <a:rPr lang="en-US" dirty="0"/>
              <a:t>&lt;root&gt;</a:t>
            </a:r>
            <a:br>
              <a:rPr lang="en-US" dirty="0"/>
            </a:br>
            <a:br>
              <a:rPr lang="en-US" dirty="0"/>
            </a:br>
            <a:r>
              <a:rPr lang="en-US" dirty="0"/>
              <a:t>&lt;</a:t>
            </a:r>
            <a:r>
              <a:rPr lang="en-US" dirty="0" err="1"/>
              <a:t>h:table</a:t>
            </a:r>
            <a:r>
              <a:rPr lang="en-US" dirty="0"/>
              <a:t> </a:t>
            </a:r>
            <a:r>
              <a:rPr lang="en-US" dirty="0" err="1"/>
              <a:t>xmlns:h</a:t>
            </a:r>
            <a:r>
              <a:rPr lang="en-US" dirty="0"/>
              <a:t>="http://www.w3.org/TR/html4/"&gt;</a:t>
            </a:r>
            <a:br>
              <a:rPr lang="en-US" dirty="0"/>
            </a:br>
            <a:r>
              <a:rPr lang="en-US" dirty="0"/>
              <a:t>  &lt;</a:t>
            </a:r>
            <a:r>
              <a:rPr lang="en-US" dirty="0" err="1"/>
              <a:t>h:tr</a:t>
            </a:r>
            <a:r>
              <a:rPr lang="en-US" dirty="0"/>
              <a:t>&gt;</a:t>
            </a:r>
            <a:br>
              <a:rPr lang="en-US" dirty="0"/>
            </a:br>
            <a:r>
              <a:rPr lang="en-US" dirty="0"/>
              <a:t>    &lt;</a:t>
            </a:r>
            <a:r>
              <a:rPr lang="en-US" dirty="0" err="1"/>
              <a:t>h:td</a:t>
            </a:r>
            <a:r>
              <a:rPr lang="en-US" dirty="0"/>
              <a:t>&gt;NCIT&lt;/</a:t>
            </a:r>
            <a:r>
              <a:rPr lang="en-US" dirty="0" err="1"/>
              <a:t>h:td</a:t>
            </a:r>
            <a:r>
              <a:rPr lang="en-US" dirty="0"/>
              <a:t>&gt;</a:t>
            </a:r>
            <a:br>
              <a:rPr lang="en-US" dirty="0"/>
            </a:br>
            <a:r>
              <a:rPr lang="en-US" dirty="0"/>
              <a:t>    &lt;</a:t>
            </a:r>
            <a:r>
              <a:rPr lang="en-US" dirty="0" err="1"/>
              <a:t>h:td</a:t>
            </a:r>
            <a:r>
              <a:rPr lang="en-US" dirty="0"/>
              <a:t>&gt;PRIME&lt;/</a:t>
            </a:r>
            <a:r>
              <a:rPr lang="en-US" dirty="0" err="1"/>
              <a:t>h:td</a:t>
            </a:r>
            <a:r>
              <a:rPr lang="en-US" dirty="0"/>
              <a:t>&gt;</a:t>
            </a:r>
            <a:br>
              <a:rPr lang="en-US" dirty="0"/>
            </a:br>
            <a:r>
              <a:rPr lang="en-US" dirty="0"/>
              <a:t>  &lt;/</a:t>
            </a:r>
            <a:r>
              <a:rPr lang="en-US" dirty="0" err="1"/>
              <a:t>h:tr</a:t>
            </a:r>
            <a:r>
              <a:rPr lang="en-US" dirty="0"/>
              <a:t>&gt;</a:t>
            </a:r>
            <a:br>
              <a:rPr lang="en-US" dirty="0"/>
            </a:br>
            <a:r>
              <a:rPr lang="en-US" dirty="0"/>
              <a:t>&lt;/</a:t>
            </a:r>
            <a:r>
              <a:rPr lang="en-US" dirty="0" err="1"/>
              <a:t>h:table</a:t>
            </a:r>
            <a:r>
              <a:rPr lang="en-US" dirty="0"/>
              <a:t>&gt;</a:t>
            </a:r>
            <a:br>
              <a:rPr lang="en-US" dirty="0"/>
            </a:br>
            <a:br>
              <a:rPr lang="en-US" dirty="0"/>
            </a:br>
            <a:r>
              <a:rPr lang="en-US" dirty="0"/>
              <a:t>&lt;</a:t>
            </a:r>
            <a:r>
              <a:rPr lang="en-US" dirty="0" err="1"/>
              <a:t>f:table</a:t>
            </a:r>
            <a:r>
              <a:rPr lang="en-US" dirty="0"/>
              <a:t> </a:t>
            </a:r>
            <a:r>
              <a:rPr lang="en-US" dirty="0" err="1"/>
              <a:t>xmlns:f</a:t>
            </a:r>
            <a:r>
              <a:rPr lang="en-US" dirty="0"/>
              <a:t>="https://www.w3schools.com/furniture"&gt;</a:t>
            </a:r>
            <a:br>
              <a:rPr lang="en-US" dirty="0"/>
            </a:br>
            <a:r>
              <a:rPr lang="en-US" dirty="0"/>
              <a:t>  &lt;</a:t>
            </a:r>
            <a:r>
              <a:rPr lang="en-US" dirty="0" err="1"/>
              <a:t>f:name</a:t>
            </a:r>
            <a:r>
              <a:rPr lang="en-US" dirty="0"/>
              <a:t>&gt;Ram&lt;/</a:t>
            </a:r>
            <a:r>
              <a:rPr lang="en-US" dirty="0" err="1"/>
              <a:t>f:name</a:t>
            </a:r>
            <a:r>
              <a:rPr lang="en-US" dirty="0"/>
              <a:t>&gt;</a:t>
            </a:r>
            <a:br>
              <a:rPr lang="en-US" dirty="0"/>
            </a:br>
            <a:r>
              <a:rPr lang="en-US" dirty="0"/>
              <a:t>  &lt;</a:t>
            </a:r>
            <a:r>
              <a:rPr lang="en-US" dirty="0" err="1"/>
              <a:t>f:age</a:t>
            </a:r>
            <a:r>
              <a:rPr lang="en-US" dirty="0"/>
              <a:t>&gt;22&lt;/</a:t>
            </a:r>
            <a:r>
              <a:rPr lang="en-US" dirty="0" err="1"/>
              <a:t>f:age</a:t>
            </a:r>
            <a:r>
              <a:rPr lang="en-US" dirty="0"/>
              <a:t>&gt;</a:t>
            </a:r>
            <a:br>
              <a:rPr lang="en-US" dirty="0"/>
            </a:br>
            <a:r>
              <a:rPr lang="en-US" dirty="0"/>
              <a:t>  &lt;</a:t>
            </a:r>
            <a:r>
              <a:rPr lang="en-US" dirty="0" err="1"/>
              <a:t>f:height</a:t>
            </a:r>
            <a:r>
              <a:rPr lang="en-US" dirty="0"/>
              <a:t>&gt;120&lt;/</a:t>
            </a:r>
            <a:r>
              <a:rPr lang="en-US" dirty="0" err="1"/>
              <a:t>f:height</a:t>
            </a:r>
            <a:r>
              <a:rPr lang="en-US" dirty="0"/>
              <a:t>&gt;</a:t>
            </a:r>
            <a:br>
              <a:rPr lang="en-US" dirty="0"/>
            </a:br>
            <a:r>
              <a:rPr lang="en-US" dirty="0"/>
              <a:t>&lt;/</a:t>
            </a:r>
            <a:r>
              <a:rPr lang="en-US" dirty="0" err="1"/>
              <a:t>f:table</a:t>
            </a:r>
            <a:r>
              <a:rPr lang="en-US" dirty="0"/>
              <a:t>&gt;</a:t>
            </a:r>
            <a:br>
              <a:rPr lang="en-US" dirty="0"/>
            </a:br>
            <a:br>
              <a:rPr lang="en-US" dirty="0"/>
            </a:br>
            <a:r>
              <a:rPr lang="en-US" dirty="0"/>
              <a:t>&lt;/root&gt;</a:t>
            </a:r>
          </a:p>
        </p:txBody>
      </p:sp>
    </p:spTree>
    <p:extLst>
      <p:ext uri="{BB962C8B-B14F-4D97-AF65-F5344CB8AC3E}">
        <p14:creationId xmlns:p14="http://schemas.microsoft.com/office/powerpoint/2010/main" val="222458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file</a:t>
            </a:r>
          </a:p>
        </p:txBody>
      </p:sp>
      <p:sp>
        <p:nvSpPr>
          <p:cNvPr id="3" name="Content Placeholder 2"/>
          <p:cNvSpPr>
            <a:spLocks noGrp="1"/>
          </p:cNvSpPr>
          <p:nvPr>
            <p:ph idx="1"/>
          </p:nvPr>
        </p:nvSpPr>
        <p:spPr/>
        <p:txBody>
          <a:bodyPr/>
          <a:lstStyle/>
          <a:p>
            <a:r>
              <a:rPr lang="en-US" dirty="0">
                <a:hlinkClick r:id="rId2" action="ppaction://hlinkpres?slideindex=1&amp;slidetitle="/>
              </a:rPr>
              <a:t>File with no error</a:t>
            </a:r>
            <a:endParaRPr lang="en-US" dirty="0"/>
          </a:p>
          <a:p>
            <a:r>
              <a:rPr lang="en-US" dirty="0">
                <a:hlinkClick r:id="rId3" action="ppaction://hlinkpres?slideindex=1&amp;slidetitle="/>
              </a:rPr>
              <a:t>File with error</a:t>
            </a:r>
            <a:endParaRPr lang="en-US" dirty="0"/>
          </a:p>
        </p:txBody>
      </p:sp>
    </p:spTree>
    <p:extLst>
      <p:ext uri="{BB962C8B-B14F-4D97-AF65-F5344CB8AC3E}">
        <p14:creationId xmlns:p14="http://schemas.microsoft.com/office/powerpoint/2010/main" val="3937825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3698</TotalTime>
  <Words>5510</Words>
  <Application>Microsoft Office PowerPoint</Application>
  <PresentationFormat>On-screen Show (4:3)</PresentationFormat>
  <Paragraphs>420</Paragraphs>
  <Slides>76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Century Gothic</vt:lpstr>
      <vt:lpstr>Verdana</vt:lpstr>
      <vt:lpstr>Wingdings 3</vt:lpstr>
      <vt:lpstr>Ion Boardroom</vt:lpstr>
      <vt:lpstr>XML</vt:lpstr>
      <vt:lpstr>Advantages</vt:lpstr>
      <vt:lpstr>Structure of XML Document </vt:lpstr>
      <vt:lpstr>Rules for Building Good XML</vt:lpstr>
      <vt:lpstr>Syntax:</vt:lpstr>
      <vt:lpstr>XML namespace</vt:lpstr>
      <vt:lpstr>PowerPoint Presentation</vt:lpstr>
      <vt:lpstr>Solving conflicts</vt:lpstr>
      <vt:lpstr>XML file</vt:lpstr>
      <vt:lpstr>XML Schema</vt:lpstr>
      <vt:lpstr>PowerPoint Presentation</vt:lpstr>
      <vt:lpstr>Example</vt:lpstr>
      <vt:lpstr>Purpose of XML Schema</vt:lpstr>
      <vt:lpstr>XML Schemas Support Data Types</vt:lpstr>
      <vt:lpstr>XML Schemas Secure Data Communication</vt:lpstr>
      <vt:lpstr>The xml schema</vt:lpstr>
      <vt:lpstr>PowerPoint Presentation</vt:lpstr>
      <vt:lpstr>PowerPoint Presentation</vt:lpstr>
      <vt:lpstr>PowerPoint Presentation</vt:lpstr>
      <vt:lpstr>PowerPoint Presentation</vt:lpstr>
      <vt:lpstr>Referencing a Schema in an XML Document</vt:lpstr>
      <vt:lpstr>PowerPoint Presentation</vt:lpstr>
      <vt:lpstr>PowerPoint Presentation</vt:lpstr>
      <vt:lpstr>XSD Attribute</vt:lpstr>
      <vt:lpstr>How to Define an Attribute? </vt:lpstr>
      <vt:lpstr>Example</vt:lpstr>
      <vt:lpstr>Default Value</vt:lpstr>
      <vt:lpstr>Fixed Value</vt:lpstr>
      <vt:lpstr>Restriction</vt:lpstr>
      <vt:lpstr>Restrictions on Content</vt:lpstr>
      <vt:lpstr>XSD Restrictions/Facets</vt:lpstr>
      <vt:lpstr>Restrictions on Values</vt:lpstr>
      <vt:lpstr>Restrictions on a Set of Values</vt:lpstr>
      <vt:lpstr>Example</vt:lpstr>
      <vt:lpstr>PowerPoint Presentation</vt:lpstr>
      <vt:lpstr>Restrictions on a Series of Values</vt:lpstr>
      <vt:lpstr>PowerPoint Presentation</vt:lpstr>
      <vt:lpstr>PowerPoint Presentation</vt:lpstr>
      <vt:lpstr>PowerPoint Presentation</vt:lpstr>
      <vt:lpstr>PowerPoint Presentation</vt:lpstr>
      <vt:lpstr>Other Restrictions on a Series of Values</vt:lpstr>
      <vt:lpstr>PowerPoint Presentation</vt:lpstr>
      <vt:lpstr>PowerPoint Presentation</vt:lpstr>
      <vt:lpstr>PowerPoint Presentation</vt:lpstr>
      <vt:lpstr>Restrictions on Whitespace Characters </vt:lpstr>
      <vt:lpstr>PowerPoint Presentation</vt:lpstr>
      <vt:lpstr>Restrictions on Length</vt:lpstr>
      <vt:lpstr>PowerPoint Presentation</vt:lpstr>
      <vt:lpstr>Restriction on DataTypes</vt:lpstr>
      <vt:lpstr>XSD Indicators</vt:lpstr>
      <vt:lpstr>Order Indicators</vt:lpstr>
      <vt:lpstr>Choice Indicator</vt:lpstr>
      <vt:lpstr>Sequence Indicator </vt:lpstr>
      <vt:lpstr>Occurrence Indicators</vt:lpstr>
      <vt:lpstr>maxOccurs Indicator</vt:lpstr>
      <vt:lpstr>minOccurs Indicator</vt:lpstr>
      <vt:lpstr>DTD</vt:lpstr>
      <vt:lpstr>Internal DTD</vt:lpstr>
      <vt:lpstr>PowerPoint Presentation</vt:lpstr>
      <vt:lpstr>External DTD</vt:lpstr>
      <vt:lpstr>"Private" External DTDs:</vt:lpstr>
      <vt:lpstr>PowerPoint Presentation</vt:lpstr>
      <vt:lpstr>PowerPoint Presentation</vt:lpstr>
      <vt:lpstr>Public" External DTDs:</vt:lpstr>
      <vt:lpstr>XPath</vt:lpstr>
      <vt:lpstr>XML and XSLT</vt:lpstr>
      <vt:lpstr>Main parts of XSL Document</vt:lpstr>
      <vt:lpstr>How XSLT Works </vt:lpstr>
      <vt:lpstr>PowerPoint Presentation</vt:lpstr>
      <vt:lpstr>Advantage of XSLT</vt:lpstr>
      <vt:lpstr>PowerPoint Presentation</vt:lpstr>
      <vt:lpstr>XSLT Syntax</vt:lpstr>
      <vt:lpstr>&lt;xsl:value-of&gt;</vt:lpstr>
      <vt:lpstr>XSLT &lt;xsl:for-each&gt; Element</vt:lpstr>
      <vt:lpstr>XSLT &lt;xsl:sort&gt; Element</vt:lpstr>
      <vt:lpstr>XSLT &lt;xsl:if&gt; Element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Schema</dc:title>
  <dc:creator>Sravan Ghimire</dc:creator>
  <cp:lastModifiedBy>Sravan Ghimire</cp:lastModifiedBy>
  <cp:revision>28</cp:revision>
  <dcterms:created xsi:type="dcterms:W3CDTF">2019-12-21T15:29:40Z</dcterms:created>
  <dcterms:modified xsi:type="dcterms:W3CDTF">2021-12-07T16:04:12Z</dcterms:modified>
</cp:coreProperties>
</file>