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Roboto" panose="02000000000000000000" pitchFamily="2" charset="0"/>
      <p:regular r:id="rId14"/>
      <p:bold r:id="rId15"/>
      <p:italic r:id="rId16"/>
      <p:boldItalic r:id="rId17"/>
    </p:embeddedFont>
    <p:embeddedFont>
      <p:font typeface="Roboto Slab" pitchFamily="2"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7FEA42-A81A-4776-8582-BCEBABAF4406}">
  <a:tblStyle styleId="{547FEA42-A81A-4776-8582-BCEBABAF4406}"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p:cViewPr varScale="1">
        <p:scale>
          <a:sx n="136" d="100"/>
          <a:sy n="136" d="100"/>
        </p:scale>
        <p:origin x="96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b38dd6a2c1_3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b38dd6a2c1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b2eb96d56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b2eb96d56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b2eb96d56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b2eb96d5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a1ffe18b2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a1ffe18b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want to be able to know which factors are important for our customers to emphasis in salary negotiations as well as it being applicable to the real world situation - calculate their personal salary range </a:t>
            </a:r>
            <a:endParaRPr/>
          </a:p>
          <a:p>
            <a:pPr marL="0" lvl="0" indent="0" algn="l" rtl="0">
              <a:spcBef>
                <a:spcPts val="0"/>
              </a:spcBef>
              <a:spcAft>
                <a:spcPts val="0"/>
              </a:spcAft>
              <a:buNone/>
            </a:pPr>
            <a:r>
              <a:rPr lang="en"/>
              <a:t>We found which were significant for salary and what that impact those significant variables had on it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b2eb96d56b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b2eb96d56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b2eb96d56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b2eb96d56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b2eb96d56b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b2eb96d56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b2eb96d56b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b2eb96d56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b2eb96d56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b2eb96d56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b2eb96d56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b2eb96d56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Salary Contributors</a:t>
            </a:r>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ctr" rtl="0">
              <a:lnSpc>
                <a:spcPct val="115000"/>
              </a:lnSpc>
              <a:spcBef>
                <a:spcPts val="150"/>
              </a:spcBef>
              <a:spcAft>
                <a:spcPts val="150"/>
              </a:spcAft>
              <a:buNone/>
            </a:pPr>
            <a:endParaRPr lang="en-US" dirty="0"/>
          </a:p>
          <a:p>
            <a:pPr marL="0" lvl="0" indent="0" algn="ctr" rtl="0">
              <a:lnSpc>
                <a:spcPct val="115000"/>
              </a:lnSpc>
              <a:spcBef>
                <a:spcPts val="150"/>
              </a:spcBef>
              <a:spcAft>
                <a:spcPts val="150"/>
              </a:spcAft>
              <a:buNone/>
            </a:pPr>
            <a:endParaRPr lang="en-US" dirty="0"/>
          </a:p>
          <a:p>
            <a:pPr marL="0" lvl="0" indent="0" algn="ctr" rtl="0">
              <a:lnSpc>
                <a:spcPct val="115000"/>
              </a:lnSpc>
              <a:spcBef>
                <a:spcPts val="150"/>
              </a:spcBef>
              <a:spcAft>
                <a:spcPts val="150"/>
              </a:spcAft>
              <a:buNone/>
            </a:pPr>
            <a:endParaRPr lang="en-US" dirty="0"/>
          </a:p>
          <a:p>
            <a:pPr marL="0" lvl="0" indent="0" algn="ctr" rtl="0">
              <a:lnSpc>
                <a:spcPct val="115000"/>
              </a:lnSpc>
              <a:spcBef>
                <a:spcPts val="150"/>
              </a:spcBef>
              <a:spcAft>
                <a:spcPts val="15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Decision Trees </a:t>
            </a:r>
            <a:endParaRPr/>
          </a:p>
        </p:txBody>
      </p:sp>
      <p:sp>
        <p:nvSpPr>
          <p:cNvPr id="125" name="Google Shape;125;p22"/>
          <p:cNvSpPr txBox="1">
            <a:spLocks noGrp="1"/>
          </p:cNvSpPr>
          <p:nvPr>
            <p:ph type="body" idx="1"/>
          </p:nvPr>
        </p:nvSpPr>
        <p:spPr>
          <a:xfrm>
            <a:off x="387900" y="1489825"/>
            <a:ext cx="81558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Built a larger Decision Tree using the Validation set approach</a:t>
            </a:r>
            <a:endParaRPr/>
          </a:p>
          <a:p>
            <a:pPr marL="457200" lvl="0" indent="-342900" algn="l" rtl="0">
              <a:spcBef>
                <a:spcPts val="0"/>
              </a:spcBef>
              <a:spcAft>
                <a:spcPts val="0"/>
              </a:spcAft>
              <a:buSzPts val="1800"/>
              <a:buChar char="●"/>
            </a:pPr>
            <a:r>
              <a:rPr lang="en"/>
              <a:t>MSE for the tree was 715.442</a:t>
            </a:r>
            <a:br>
              <a:rPr lang="en" sz="1200">
                <a:solidFill>
                  <a:srgbClr val="000000"/>
                </a:solidFill>
                <a:latin typeface="Times New Roman"/>
                <a:ea typeface="Times New Roman"/>
                <a:cs typeface="Times New Roman"/>
                <a:sym typeface="Times New Roman"/>
              </a:rPr>
            </a:br>
            <a:endParaRPr/>
          </a:p>
          <a:p>
            <a:pPr marL="457200" lvl="0" indent="-342900" algn="l" rtl="0">
              <a:spcBef>
                <a:spcPts val="0"/>
              </a:spcBef>
              <a:spcAft>
                <a:spcPts val="0"/>
              </a:spcAft>
              <a:buSzPts val="1800"/>
              <a:buChar char="●"/>
            </a:pPr>
            <a:r>
              <a:rPr lang="en"/>
              <a:t>Ran the Random Forest to check if the MSE could further be reduced</a:t>
            </a:r>
            <a:endParaRPr/>
          </a:p>
          <a:p>
            <a:pPr marL="457200" lvl="0" indent="-342900" algn="l" rtl="0">
              <a:spcBef>
                <a:spcPts val="0"/>
              </a:spcBef>
              <a:spcAft>
                <a:spcPts val="0"/>
              </a:spcAft>
              <a:buSzPts val="1800"/>
              <a:buChar char="●"/>
            </a:pPr>
            <a:r>
              <a:rPr lang="en"/>
              <a:t>The MSE was 629.0503</a:t>
            </a: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87900" y="4429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Implementation  </a:t>
            </a:r>
            <a:endParaRPr/>
          </a:p>
        </p:txBody>
      </p:sp>
      <p:sp>
        <p:nvSpPr>
          <p:cNvPr id="131" name="Google Shape;131;p23"/>
          <p:cNvSpPr txBox="1">
            <a:spLocks noGrp="1"/>
          </p:cNvSpPr>
          <p:nvPr>
            <p:ph type="body" idx="1"/>
          </p:nvPr>
        </p:nvSpPr>
        <p:spPr>
          <a:xfrm>
            <a:off x="387900" y="1489825"/>
            <a:ext cx="4368600" cy="30789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The lowest MSE was Linear Regression </a:t>
            </a:r>
            <a:endParaRPr/>
          </a:p>
          <a:p>
            <a:pPr marL="457200" lvl="0" indent="-342900" algn="l" rtl="0">
              <a:spcBef>
                <a:spcPts val="0"/>
              </a:spcBef>
              <a:spcAft>
                <a:spcPts val="0"/>
              </a:spcAft>
              <a:buSzPts val="1800"/>
              <a:buChar char="●"/>
            </a:pPr>
            <a:r>
              <a:rPr lang="en"/>
              <a:t>We recommend that our staffing agency use the linear equation you can get from our outcomes to calculate salary suggestions based on the individuals</a:t>
            </a:r>
            <a:endParaRPr/>
          </a:p>
          <a:p>
            <a:pPr marL="457200" lvl="0" indent="-342900" algn="l" rtl="0">
              <a:spcBef>
                <a:spcPts val="0"/>
              </a:spcBef>
              <a:spcAft>
                <a:spcPts val="0"/>
              </a:spcAft>
              <a:buSzPts val="1800"/>
              <a:buChar char="●"/>
            </a:pPr>
            <a:r>
              <a:rPr lang="en"/>
              <a:t>Preparation for salary negotiations </a:t>
            </a:r>
            <a:endParaRPr/>
          </a:p>
          <a:p>
            <a:pPr marL="457200" lvl="0" indent="-342900" algn="l" rtl="0">
              <a:spcBef>
                <a:spcPts val="0"/>
              </a:spcBef>
              <a:spcAft>
                <a:spcPts val="0"/>
              </a:spcAft>
              <a:buSzPts val="1800"/>
              <a:buChar char="●"/>
            </a:pPr>
            <a:r>
              <a:rPr lang="en"/>
              <a:t>Disclaimer: these salaries are estimates not guarantees </a:t>
            </a:r>
            <a:endParaRPr/>
          </a:p>
        </p:txBody>
      </p:sp>
      <p:graphicFrame>
        <p:nvGraphicFramePr>
          <p:cNvPr id="132" name="Google Shape;132;p23"/>
          <p:cNvGraphicFramePr/>
          <p:nvPr/>
        </p:nvGraphicFramePr>
        <p:xfrm>
          <a:off x="4785475" y="1129038"/>
          <a:ext cx="4201075" cy="3375660"/>
        </p:xfrm>
        <a:graphic>
          <a:graphicData uri="http://schemas.openxmlformats.org/drawingml/2006/table">
            <a:tbl>
              <a:tblPr>
                <a:noFill/>
                <a:tableStyleId>{547FEA42-A81A-4776-8582-BCEBABAF4406}</a:tableStyleId>
              </a:tblPr>
              <a:tblGrid>
                <a:gridCol w="2375775">
                  <a:extLst>
                    <a:ext uri="{9D8B030D-6E8A-4147-A177-3AD203B41FA5}">
                      <a16:colId xmlns:a16="http://schemas.microsoft.com/office/drawing/2014/main" val="20000"/>
                    </a:ext>
                  </a:extLst>
                </a:gridCol>
                <a:gridCol w="1825300">
                  <a:extLst>
                    <a:ext uri="{9D8B030D-6E8A-4147-A177-3AD203B41FA5}">
                      <a16:colId xmlns:a16="http://schemas.microsoft.com/office/drawing/2014/main" val="20001"/>
                    </a:ext>
                  </a:extLst>
                </a:gridCol>
              </a:tblGrid>
              <a:tr h="344475">
                <a:tc>
                  <a:txBody>
                    <a:bodyPr/>
                    <a:lstStyle/>
                    <a:p>
                      <a:pPr marL="0" lvl="0" indent="0" algn="l" rtl="0">
                        <a:spcBef>
                          <a:spcPts val="0"/>
                        </a:spcBef>
                        <a:spcAft>
                          <a:spcPts val="0"/>
                        </a:spcAft>
                        <a:buNone/>
                      </a:pPr>
                      <a:r>
                        <a:rPr lang="en" sz="1800" b="1">
                          <a:solidFill>
                            <a:schemeClr val="dk1"/>
                          </a:solidFill>
                          <a:latin typeface="Roboto Slab"/>
                          <a:ea typeface="Roboto Slab"/>
                          <a:cs typeface="Roboto Slab"/>
                          <a:sym typeface="Roboto Slab"/>
                        </a:rPr>
                        <a:t>Algorithm</a:t>
                      </a:r>
                      <a:endParaRPr sz="1800" b="1">
                        <a:solidFill>
                          <a:schemeClr val="dk1"/>
                        </a:solidFill>
                        <a:latin typeface="Roboto Slab"/>
                        <a:ea typeface="Roboto Slab"/>
                        <a:cs typeface="Roboto Slab"/>
                        <a:sym typeface="Roboto Slab"/>
                      </a:endParaRPr>
                    </a:p>
                  </a:txBody>
                  <a:tcPr marL="63500" marR="63500" marT="63500" marB="635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800" b="1">
                          <a:solidFill>
                            <a:schemeClr val="dk1"/>
                          </a:solidFill>
                          <a:latin typeface="Roboto Slab"/>
                          <a:ea typeface="Roboto Slab"/>
                          <a:cs typeface="Roboto Slab"/>
                          <a:sym typeface="Roboto Slab"/>
                        </a:rPr>
                        <a:t>MSE</a:t>
                      </a:r>
                      <a:endParaRPr sz="1800" b="1">
                        <a:solidFill>
                          <a:schemeClr val="dk1"/>
                        </a:solidFill>
                        <a:latin typeface="Roboto Slab"/>
                        <a:ea typeface="Roboto Slab"/>
                        <a:cs typeface="Roboto Slab"/>
                        <a:sym typeface="Roboto Slab"/>
                      </a:endParaRPr>
                    </a:p>
                  </a:txBody>
                  <a:tcPr marL="63500" marR="63500" marT="63500" marB="635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46875">
                <a:tc>
                  <a:txBody>
                    <a:bodyPr/>
                    <a:lstStyle/>
                    <a:p>
                      <a:pPr marL="0" lvl="0" indent="0" algn="l" rtl="0">
                        <a:spcBef>
                          <a:spcPts val="0"/>
                        </a:spcBef>
                        <a:spcAft>
                          <a:spcPts val="0"/>
                        </a:spcAft>
                        <a:buNone/>
                      </a:pPr>
                      <a:r>
                        <a:rPr lang="en" sz="1800" b="1">
                          <a:solidFill>
                            <a:schemeClr val="dk1"/>
                          </a:solidFill>
                          <a:latin typeface="Roboto Slab"/>
                          <a:ea typeface="Roboto Slab"/>
                          <a:cs typeface="Roboto Slab"/>
                          <a:sym typeface="Roboto Slab"/>
                        </a:rPr>
                        <a:t>Linear Regression</a:t>
                      </a:r>
                      <a:endParaRPr sz="1800" b="1">
                        <a:solidFill>
                          <a:schemeClr val="dk1"/>
                        </a:solidFill>
                        <a:latin typeface="Roboto Slab"/>
                        <a:ea typeface="Roboto Slab"/>
                        <a:cs typeface="Roboto Slab"/>
                        <a:sym typeface="Roboto Slab"/>
                      </a:endParaRPr>
                    </a:p>
                  </a:txBody>
                  <a:tcPr marL="63500" marR="63500" marT="63500" marB="635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lnSpc>
                          <a:spcPct val="200000"/>
                        </a:lnSpc>
                        <a:spcBef>
                          <a:spcPts val="0"/>
                        </a:spcBef>
                        <a:spcAft>
                          <a:spcPts val="0"/>
                        </a:spcAft>
                        <a:buNone/>
                      </a:pPr>
                      <a:r>
                        <a:rPr lang="en" sz="1800" b="1">
                          <a:solidFill>
                            <a:schemeClr val="dk1"/>
                          </a:solidFill>
                          <a:latin typeface="Roboto Slab"/>
                          <a:ea typeface="Roboto Slab"/>
                          <a:cs typeface="Roboto Slab"/>
                          <a:sym typeface="Roboto Slab"/>
                        </a:rPr>
                        <a:t>623.7277</a:t>
                      </a:r>
                      <a:endParaRPr sz="1800" b="1">
                        <a:solidFill>
                          <a:schemeClr val="dk1"/>
                        </a:solidFill>
                        <a:latin typeface="Roboto Slab"/>
                        <a:ea typeface="Roboto Slab"/>
                        <a:cs typeface="Roboto Slab"/>
                        <a:sym typeface="Roboto Slab"/>
                      </a:endParaRPr>
                    </a:p>
                  </a:txBody>
                  <a:tcPr marL="63500" marR="63500" marT="63500" marB="635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46875">
                <a:tc>
                  <a:txBody>
                    <a:bodyPr/>
                    <a:lstStyle/>
                    <a:p>
                      <a:pPr marL="0" lvl="0" indent="0" algn="l" rtl="0">
                        <a:spcBef>
                          <a:spcPts val="0"/>
                        </a:spcBef>
                        <a:spcAft>
                          <a:spcPts val="0"/>
                        </a:spcAft>
                        <a:buNone/>
                      </a:pPr>
                      <a:r>
                        <a:rPr lang="en" sz="1800">
                          <a:solidFill>
                            <a:schemeClr val="dk1"/>
                          </a:solidFill>
                          <a:latin typeface="Roboto Slab"/>
                          <a:ea typeface="Roboto Slab"/>
                          <a:cs typeface="Roboto Slab"/>
                          <a:sym typeface="Roboto Slab"/>
                        </a:rPr>
                        <a:t>5-Nearest Neighbors</a:t>
                      </a:r>
                      <a:endParaRPr sz="1800">
                        <a:solidFill>
                          <a:schemeClr val="dk1"/>
                        </a:solidFill>
                        <a:latin typeface="Roboto Slab"/>
                        <a:ea typeface="Roboto Slab"/>
                        <a:cs typeface="Roboto Slab"/>
                        <a:sym typeface="Roboto Slab"/>
                      </a:endParaRPr>
                    </a:p>
                  </a:txBody>
                  <a:tcPr marL="63500" marR="63500" marT="63500" marB="635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lnSpc>
                          <a:spcPct val="200000"/>
                        </a:lnSpc>
                        <a:spcBef>
                          <a:spcPts val="0"/>
                        </a:spcBef>
                        <a:spcAft>
                          <a:spcPts val="0"/>
                        </a:spcAft>
                        <a:buNone/>
                      </a:pPr>
                      <a:r>
                        <a:rPr lang="en" sz="1800">
                          <a:solidFill>
                            <a:schemeClr val="dk1"/>
                          </a:solidFill>
                          <a:latin typeface="Roboto Slab"/>
                          <a:ea typeface="Roboto Slab"/>
                          <a:cs typeface="Roboto Slab"/>
                          <a:sym typeface="Roboto Slab"/>
                        </a:rPr>
                        <a:t>1040.66</a:t>
                      </a:r>
                      <a:endParaRPr sz="1800">
                        <a:solidFill>
                          <a:schemeClr val="dk1"/>
                        </a:solidFill>
                        <a:latin typeface="Roboto Slab"/>
                        <a:ea typeface="Roboto Slab"/>
                        <a:cs typeface="Roboto Slab"/>
                        <a:sym typeface="Roboto Slab"/>
                      </a:endParaRPr>
                    </a:p>
                  </a:txBody>
                  <a:tcPr marL="63500" marR="63500" marT="63500" marB="635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46875">
                <a:tc>
                  <a:txBody>
                    <a:bodyPr/>
                    <a:lstStyle/>
                    <a:p>
                      <a:pPr marL="0" lvl="0" indent="0" algn="l" rtl="0">
                        <a:spcBef>
                          <a:spcPts val="0"/>
                        </a:spcBef>
                        <a:spcAft>
                          <a:spcPts val="0"/>
                        </a:spcAft>
                        <a:buNone/>
                      </a:pPr>
                      <a:r>
                        <a:rPr lang="en" sz="1800">
                          <a:solidFill>
                            <a:schemeClr val="dk1"/>
                          </a:solidFill>
                          <a:latin typeface="Roboto Slab"/>
                          <a:ea typeface="Roboto Slab"/>
                          <a:cs typeface="Roboto Slab"/>
                          <a:sym typeface="Roboto Slab"/>
                        </a:rPr>
                        <a:t>Decision Tree </a:t>
                      </a:r>
                      <a:endParaRPr sz="1800">
                        <a:solidFill>
                          <a:schemeClr val="dk1"/>
                        </a:solidFill>
                        <a:latin typeface="Roboto Slab"/>
                        <a:ea typeface="Roboto Slab"/>
                        <a:cs typeface="Roboto Slab"/>
                        <a:sym typeface="Roboto Slab"/>
                      </a:endParaRPr>
                    </a:p>
                  </a:txBody>
                  <a:tcPr marL="63500" marR="63500" marT="63500" marB="635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lnSpc>
                          <a:spcPct val="200000"/>
                        </a:lnSpc>
                        <a:spcBef>
                          <a:spcPts val="0"/>
                        </a:spcBef>
                        <a:spcAft>
                          <a:spcPts val="0"/>
                        </a:spcAft>
                        <a:buNone/>
                      </a:pPr>
                      <a:r>
                        <a:rPr lang="en" sz="1800">
                          <a:solidFill>
                            <a:schemeClr val="dk1"/>
                          </a:solidFill>
                          <a:latin typeface="Roboto Slab"/>
                          <a:ea typeface="Roboto Slab"/>
                          <a:cs typeface="Roboto Slab"/>
                          <a:sym typeface="Roboto Slab"/>
                        </a:rPr>
                        <a:t>839.0077</a:t>
                      </a:r>
                      <a:endParaRPr sz="1800">
                        <a:solidFill>
                          <a:schemeClr val="dk1"/>
                        </a:solidFill>
                        <a:latin typeface="Roboto Slab"/>
                        <a:ea typeface="Roboto Slab"/>
                        <a:cs typeface="Roboto Slab"/>
                        <a:sym typeface="Roboto Slab"/>
                      </a:endParaRPr>
                    </a:p>
                  </a:txBody>
                  <a:tcPr marL="63500" marR="63500" marT="63500" marB="635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46875">
                <a:tc>
                  <a:txBody>
                    <a:bodyPr/>
                    <a:lstStyle/>
                    <a:p>
                      <a:pPr marL="0" lvl="0" indent="0" algn="l" rtl="0">
                        <a:spcBef>
                          <a:spcPts val="0"/>
                        </a:spcBef>
                        <a:spcAft>
                          <a:spcPts val="0"/>
                        </a:spcAft>
                        <a:buNone/>
                      </a:pPr>
                      <a:r>
                        <a:rPr lang="en" sz="1800">
                          <a:solidFill>
                            <a:schemeClr val="dk1"/>
                          </a:solidFill>
                          <a:latin typeface="Roboto Slab"/>
                          <a:ea typeface="Roboto Slab"/>
                          <a:cs typeface="Roboto Slab"/>
                          <a:sym typeface="Roboto Slab"/>
                        </a:rPr>
                        <a:t>Larger Decision Tree </a:t>
                      </a:r>
                      <a:endParaRPr sz="1800">
                        <a:solidFill>
                          <a:schemeClr val="dk1"/>
                        </a:solidFill>
                        <a:latin typeface="Roboto Slab"/>
                        <a:ea typeface="Roboto Slab"/>
                        <a:cs typeface="Roboto Slab"/>
                        <a:sym typeface="Roboto Slab"/>
                      </a:endParaRPr>
                    </a:p>
                  </a:txBody>
                  <a:tcPr marL="63500" marR="63500" marT="63500" marB="635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lnSpc>
                          <a:spcPct val="200000"/>
                        </a:lnSpc>
                        <a:spcBef>
                          <a:spcPts val="0"/>
                        </a:spcBef>
                        <a:spcAft>
                          <a:spcPts val="0"/>
                        </a:spcAft>
                        <a:buNone/>
                      </a:pPr>
                      <a:r>
                        <a:rPr lang="en" sz="1800">
                          <a:solidFill>
                            <a:schemeClr val="dk1"/>
                          </a:solidFill>
                          <a:latin typeface="Roboto Slab"/>
                          <a:ea typeface="Roboto Slab"/>
                          <a:cs typeface="Roboto Slab"/>
                          <a:sym typeface="Roboto Slab"/>
                        </a:rPr>
                        <a:t>715.4429</a:t>
                      </a:r>
                      <a:endParaRPr sz="1800">
                        <a:solidFill>
                          <a:schemeClr val="dk1"/>
                        </a:solidFill>
                        <a:latin typeface="Roboto Slab"/>
                        <a:ea typeface="Roboto Slab"/>
                        <a:cs typeface="Roboto Slab"/>
                        <a:sym typeface="Roboto Slab"/>
                      </a:endParaRPr>
                    </a:p>
                  </a:txBody>
                  <a:tcPr marL="63500" marR="63500" marT="63500" marB="635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46875">
                <a:tc>
                  <a:txBody>
                    <a:bodyPr/>
                    <a:lstStyle/>
                    <a:p>
                      <a:pPr marL="0" lvl="0" indent="0" algn="l" rtl="0">
                        <a:spcBef>
                          <a:spcPts val="0"/>
                        </a:spcBef>
                        <a:spcAft>
                          <a:spcPts val="0"/>
                        </a:spcAft>
                        <a:buNone/>
                      </a:pPr>
                      <a:r>
                        <a:rPr lang="en" sz="1800">
                          <a:solidFill>
                            <a:schemeClr val="dk1"/>
                          </a:solidFill>
                          <a:latin typeface="Roboto Slab"/>
                          <a:ea typeface="Roboto Slab"/>
                          <a:cs typeface="Roboto Slab"/>
                          <a:sym typeface="Roboto Slab"/>
                        </a:rPr>
                        <a:t>Random Forest</a:t>
                      </a:r>
                      <a:endParaRPr sz="1800">
                        <a:solidFill>
                          <a:schemeClr val="dk1"/>
                        </a:solidFill>
                        <a:latin typeface="Roboto Slab"/>
                        <a:ea typeface="Roboto Slab"/>
                        <a:cs typeface="Roboto Slab"/>
                        <a:sym typeface="Roboto Slab"/>
                      </a:endParaRPr>
                    </a:p>
                  </a:txBody>
                  <a:tcPr marL="63500" marR="63500" marT="63500" marB="635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lnSpc>
                          <a:spcPct val="200000"/>
                        </a:lnSpc>
                        <a:spcBef>
                          <a:spcPts val="0"/>
                        </a:spcBef>
                        <a:spcAft>
                          <a:spcPts val="0"/>
                        </a:spcAft>
                        <a:buNone/>
                      </a:pPr>
                      <a:r>
                        <a:rPr lang="en" sz="1800">
                          <a:solidFill>
                            <a:schemeClr val="dk1"/>
                          </a:solidFill>
                          <a:latin typeface="Roboto Slab"/>
                          <a:ea typeface="Roboto Slab"/>
                          <a:cs typeface="Roboto Slab"/>
                          <a:sym typeface="Roboto Slab"/>
                        </a:rPr>
                        <a:t>629.0503</a:t>
                      </a:r>
                      <a:endParaRPr sz="1800">
                        <a:solidFill>
                          <a:schemeClr val="dk1"/>
                        </a:solidFill>
                        <a:latin typeface="Roboto Slab"/>
                        <a:ea typeface="Roboto Slab"/>
                        <a:cs typeface="Roboto Slab"/>
                        <a:sym typeface="Roboto Slab"/>
                      </a:endParaRPr>
                    </a:p>
                  </a:txBody>
                  <a:tcPr marL="63500" marR="63500" marT="63500" marB="635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Our Company</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We approached our project as if we work for a staffing company who wants to be up to date on current salaries in order to be able to educate both companies knowing how much to offer new hires and how much applicant can negotiate for a job based on specific criteria. </a:t>
            </a:r>
            <a:endParaRPr/>
          </a:p>
          <a:p>
            <a:pPr marL="0" lvl="0" indent="0" algn="l" rtl="0">
              <a:spcBef>
                <a:spcPts val="1200"/>
              </a:spcBef>
              <a:spcAft>
                <a:spcPts val="0"/>
              </a:spcAft>
              <a:buNone/>
            </a:pPr>
            <a:r>
              <a:rPr lang="en"/>
              <a:t>We believe that this is of the utmost importance in order to be competitive with salaries offered. We want our clients to be fully equipped and prepared to negotiate salaries that are fair. </a:t>
            </a:r>
            <a:endParaRPr/>
          </a:p>
          <a:p>
            <a:pPr marL="0" lvl="0" indent="0" algn="l" rtl="0">
              <a:spcBef>
                <a:spcPts val="1200"/>
              </a:spcBef>
              <a:spcAft>
                <a:spcPts val="0"/>
              </a:spcAft>
              <a:buNone/>
            </a:pPr>
            <a:endParaRPr/>
          </a:p>
          <a:p>
            <a:pPr marL="0" lvl="0" indent="0" algn="l" rtl="0">
              <a:lnSpc>
                <a:spcPct val="200000"/>
              </a:lnSpc>
              <a:spcBef>
                <a:spcPts val="120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Business Understanding  </a:t>
            </a:r>
            <a:endParaRPr/>
          </a:p>
        </p:txBody>
      </p:sp>
      <p:sp>
        <p:nvSpPr>
          <p:cNvPr id="76" name="Google Shape;76;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a:t>
            </a:r>
            <a:endParaRPr/>
          </a:p>
          <a:p>
            <a:pPr marL="457200" lvl="0" indent="-342900" algn="l" rtl="0">
              <a:lnSpc>
                <a:spcPct val="115000"/>
              </a:lnSpc>
              <a:spcBef>
                <a:spcPts val="1200"/>
              </a:spcBef>
              <a:spcAft>
                <a:spcPts val="0"/>
              </a:spcAft>
              <a:buSzPts val="1800"/>
              <a:buChar char="●"/>
            </a:pPr>
            <a:r>
              <a:rPr lang="en" sz="1200">
                <a:latin typeface="Times New Roman"/>
                <a:ea typeface="Times New Roman"/>
                <a:cs typeface="Times New Roman"/>
                <a:sym typeface="Times New Roman"/>
              </a:rPr>
              <a:t>What factors highly influence salary of a person?</a:t>
            </a:r>
            <a:endParaRPr sz="1200">
              <a:latin typeface="Times New Roman"/>
              <a:ea typeface="Times New Roman"/>
              <a:cs typeface="Times New Roman"/>
              <a:sym typeface="Times New Roman"/>
            </a:endParaRPr>
          </a:p>
          <a:p>
            <a:pPr marL="457200" marR="0" lvl="0" indent="-342900" algn="l" rtl="0">
              <a:lnSpc>
                <a:spcPct val="115000"/>
              </a:lnSpc>
              <a:spcBef>
                <a:spcPts val="0"/>
              </a:spcBef>
              <a:spcAft>
                <a:spcPts val="0"/>
              </a:spcAft>
              <a:buSzPts val="1800"/>
              <a:buChar char="●"/>
            </a:pPr>
            <a:r>
              <a:rPr lang="en" sz="1200">
                <a:latin typeface="Times New Roman"/>
                <a:ea typeface="Times New Roman"/>
                <a:cs typeface="Times New Roman"/>
                <a:sym typeface="Times New Roman"/>
              </a:rPr>
              <a:t>How much should an employee expect to be paid based on different variables? </a:t>
            </a:r>
            <a:endParaRPr sz="1200">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r>
              <a:rPr lang="en"/>
              <a:t>Data Analytics Problem </a:t>
            </a:r>
            <a:endParaRPr/>
          </a:p>
          <a:p>
            <a:pPr marL="457200" marR="0" lvl="0" indent="-342900" algn="l" rtl="0">
              <a:lnSpc>
                <a:spcPct val="115000"/>
              </a:lnSpc>
              <a:spcBef>
                <a:spcPts val="1200"/>
              </a:spcBef>
              <a:spcAft>
                <a:spcPts val="0"/>
              </a:spcAft>
              <a:buSzPts val="1800"/>
              <a:buChar char="●"/>
            </a:pPr>
            <a:r>
              <a:rPr lang="en" sz="1200">
                <a:latin typeface="Times New Roman"/>
                <a:ea typeface="Times New Roman"/>
                <a:cs typeface="Times New Roman"/>
                <a:sym typeface="Times New Roman"/>
              </a:rPr>
              <a:t>The data analytics will address the business problems by identifying factors that are highly correlated with salary, and how large their positive (increase in) or negative (decrease in) effect on salary is.</a:t>
            </a:r>
            <a:endParaRPr sz="1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Our Data</a:t>
            </a:r>
            <a:endParaRPr/>
          </a:p>
        </p:txBody>
      </p:sp>
      <p:sp>
        <p:nvSpPr>
          <p:cNvPr id="82" name="Google Shape;82;p16"/>
          <p:cNvSpPr txBox="1">
            <a:spLocks noGrp="1"/>
          </p:cNvSpPr>
          <p:nvPr>
            <p:ph type="body" idx="1"/>
          </p:nvPr>
        </p:nvSpPr>
        <p:spPr>
          <a:xfrm>
            <a:off x="387900" y="1349925"/>
            <a:ext cx="8368200" cy="3218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Kaggle Dataset</a:t>
            </a:r>
            <a:endParaRPr/>
          </a:p>
          <a:p>
            <a:pPr marL="457200" lvl="0" indent="-342900" algn="l" rtl="0">
              <a:spcBef>
                <a:spcPts val="0"/>
              </a:spcBef>
              <a:spcAft>
                <a:spcPts val="0"/>
              </a:spcAft>
              <a:buSzPts val="1800"/>
              <a:buChar char="●"/>
            </a:pPr>
            <a:r>
              <a:rPr lang="en"/>
              <a:t>1 million instances: needed to sample our data in order to run our tests</a:t>
            </a:r>
            <a:endParaRPr/>
          </a:p>
          <a:p>
            <a:pPr marL="457200" lvl="0" indent="-342900" algn="l" rtl="0">
              <a:spcBef>
                <a:spcPts val="0"/>
              </a:spcBef>
              <a:spcAft>
                <a:spcPts val="0"/>
              </a:spcAft>
              <a:buSzPts val="1800"/>
              <a:buChar char="●"/>
            </a:pPr>
            <a:r>
              <a:rPr lang="en"/>
              <a:t>Variables: Job Type, Years of Experience, Job Title, Company ID, Degree, Major, Miles from Metropolis, and Salary</a:t>
            </a:r>
            <a:endParaRPr/>
          </a:p>
          <a:p>
            <a:pPr marL="457200" lvl="0" indent="-342900" algn="l" rtl="0">
              <a:spcBef>
                <a:spcPts val="0"/>
              </a:spcBef>
              <a:spcAft>
                <a:spcPts val="0"/>
              </a:spcAft>
              <a:buSzPts val="1800"/>
              <a:buChar char="●"/>
            </a:pPr>
            <a:r>
              <a:rPr lang="en"/>
              <a:t>Example instance: </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In order to proceed, we created dummy variables of our categorical variables to run tests that would give us numerical outcomes for our continuous target variable, Salary</a:t>
            </a:r>
            <a:endParaRPr/>
          </a:p>
        </p:txBody>
      </p:sp>
      <p:pic>
        <p:nvPicPr>
          <p:cNvPr id="83" name="Google Shape;83;p16"/>
          <p:cNvPicPr preferRelativeResize="0"/>
          <p:nvPr/>
        </p:nvPicPr>
        <p:blipFill>
          <a:blip r:embed="rId3">
            <a:alphaModFix/>
          </a:blip>
          <a:stretch>
            <a:fillRect/>
          </a:stretch>
        </p:blipFill>
        <p:spPr>
          <a:xfrm>
            <a:off x="989950" y="2963273"/>
            <a:ext cx="7072275" cy="327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87900" y="17227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Variable Selection</a:t>
            </a:r>
            <a:endParaRPr/>
          </a:p>
        </p:txBody>
      </p:sp>
      <p:sp>
        <p:nvSpPr>
          <p:cNvPr id="89" name="Google Shape;89;p17"/>
          <p:cNvSpPr txBox="1">
            <a:spLocks noGrp="1"/>
          </p:cNvSpPr>
          <p:nvPr>
            <p:ph type="body" idx="1"/>
          </p:nvPr>
        </p:nvSpPr>
        <p:spPr>
          <a:xfrm>
            <a:off x="309075" y="1204100"/>
            <a:ext cx="47358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Our first step was to determine the important features. </a:t>
            </a:r>
            <a:endParaRPr/>
          </a:p>
          <a:p>
            <a:pPr marL="457200" lvl="0" indent="-330200" algn="l" rtl="0">
              <a:spcBef>
                <a:spcPts val="1200"/>
              </a:spcBef>
              <a:spcAft>
                <a:spcPts val="0"/>
              </a:spcAft>
              <a:buSzPts val="1600"/>
              <a:buChar char="●"/>
            </a:pPr>
            <a:r>
              <a:rPr lang="en" sz="1600"/>
              <a:t>Job Type, Years of Experience, and Industry </a:t>
            </a:r>
            <a:endParaRPr sz="1600"/>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90" name="Google Shape;90;p17"/>
          <p:cNvPicPr preferRelativeResize="0"/>
          <p:nvPr/>
        </p:nvPicPr>
        <p:blipFill rotWithShape="1">
          <a:blip r:embed="rId3">
            <a:alphaModFix/>
          </a:blip>
          <a:srcRect/>
          <a:stretch/>
        </p:blipFill>
        <p:spPr>
          <a:xfrm>
            <a:off x="264800" y="2646800"/>
            <a:ext cx="4369850" cy="2348900"/>
          </a:xfrm>
          <a:prstGeom prst="rect">
            <a:avLst/>
          </a:prstGeom>
          <a:noFill/>
          <a:ln>
            <a:noFill/>
          </a:ln>
        </p:spPr>
      </p:pic>
      <p:pic>
        <p:nvPicPr>
          <p:cNvPr id="91" name="Google Shape;91;p17"/>
          <p:cNvPicPr preferRelativeResize="0"/>
          <p:nvPr/>
        </p:nvPicPr>
        <p:blipFill>
          <a:blip r:embed="rId4">
            <a:alphaModFix/>
          </a:blip>
          <a:stretch>
            <a:fillRect/>
          </a:stretch>
        </p:blipFill>
        <p:spPr>
          <a:xfrm>
            <a:off x="4834105" y="2646800"/>
            <a:ext cx="3965870" cy="2348900"/>
          </a:xfrm>
          <a:prstGeom prst="rect">
            <a:avLst/>
          </a:prstGeom>
          <a:noFill/>
          <a:ln>
            <a:noFill/>
          </a:ln>
        </p:spPr>
      </p:pic>
      <p:pic>
        <p:nvPicPr>
          <p:cNvPr id="92" name="Google Shape;92;p17"/>
          <p:cNvPicPr preferRelativeResize="0"/>
          <p:nvPr/>
        </p:nvPicPr>
        <p:blipFill>
          <a:blip r:embed="rId5">
            <a:alphaModFix/>
          </a:blip>
          <a:stretch>
            <a:fillRect/>
          </a:stretch>
        </p:blipFill>
        <p:spPr>
          <a:xfrm>
            <a:off x="5470563" y="97225"/>
            <a:ext cx="2850987" cy="2474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Linear Regression</a:t>
            </a:r>
            <a:endParaRPr/>
          </a:p>
        </p:txBody>
      </p:sp>
      <p:sp>
        <p:nvSpPr>
          <p:cNvPr id="98" name="Google Shape;98;p18"/>
          <p:cNvSpPr txBox="1">
            <a:spLocks noGrp="1"/>
          </p:cNvSpPr>
          <p:nvPr>
            <p:ph type="body" idx="1"/>
          </p:nvPr>
        </p:nvSpPr>
        <p:spPr>
          <a:xfrm>
            <a:off x="427325" y="1342025"/>
            <a:ext cx="4706400" cy="3078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We were able to interpret our coefficient outcomes of our linear regression: </a:t>
            </a:r>
            <a:endParaRPr/>
          </a:p>
          <a:p>
            <a:pPr marL="457200" lvl="0" indent="-334327" algn="l" rtl="0">
              <a:spcBef>
                <a:spcPts val="1200"/>
              </a:spcBef>
              <a:spcAft>
                <a:spcPts val="0"/>
              </a:spcAft>
              <a:buSzPct val="100000"/>
              <a:buAutoNum type="arabicPeriod"/>
            </a:pPr>
            <a:r>
              <a:rPr lang="en"/>
              <a:t>The intercept was a person with 0 years experience, a CEO, and in the Auto Industry </a:t>
            </a:r>
            <a:endParaRPr/>
          </a:p>
          <a:p>
            <a:pPr marL="457200" lvl="0" indent="-334327" algn="l" rtl="0">
              <a:spcBef>
                <a:spcPts val="0"/>
              </a:spcBef>
              <a:spcAft>
                <a:spcPts val="0"/>
              </a:spcAft>
              <a:buSzPct val="100000"/>
              <a:buAutoNum type="arabicPeriod"/>
            </a:pPr>
            <a:r>
              <a:rPr lang="en"/>
              <a:t>As years of experience increase the pay will increase by about $2,000</a:t>
            </a:r>
            <a:endParaRPr/>
          </a:p>
          <a:p>
            <a:pPr marL="457200" lvl="0" indent="-334327" algn="l" rtl="0">
              <a:spcBef>
                <a:spcPts val="0"/>
              </a:spcBef>
              <a:spcAft>
                <a:spcPts val="0"/>
              </a:spcAft>
              <a:buSzPct val="100000"/>
              <a:buAutoNum type="arabicPeriod"/>
            </a:pPr>
            <a:r>
              <a:rPr lang="en"/>
              <a:t>The change in pay amongst industries is dramatic in some instances </a:t>
            </a:r>
            <a:endParaRPr/>
          </a:p>
          <a:p>
            <a:pPr marL="457200" lvl="0" indent="-334327" algn="l" rtl="0">
              <a:spcBef>
                <a:spcPts val="0"/>
              </a:spcBef>
              <a:spcAft>
                <a:spcPts val="0"/>
              </a:spcAft>
              <a:buSzPct val="100000"/>
              <a:buAutoNum type="arabicPeriod"/>
            </a:pPr>
            <a:r>
              <a:rPr lang="en"/>
              <a:t>As job titles change they go down with the largest difference being between CEO to Janitor </a:t>
            </a:r>
            <a:endParaRPr/>
          </a:p>
        </p:txBody>
      </p:sp>
      <p:pic>
        <p:nvPicPr>
          <p:cNvPr id="99" name="Google Shape;99;p18"/>
          <p:cNvPicPr preferRelativeResize="0"/>
          <p:nvPr/>
        </p:nvPicPr>
        <p:blipFill>
          <a:blip r:embed="rId3">
            <a:alphaModFix/>
          </a:blip>
          <a:stretch>
            <a:fillRect/>
          </a:stretch>
        </p:blipFill>
        <p:spPr>
          <a:xfrm>
            <a:off x="5271750" y="1591175"/>
            <a:ext cx="3665900" cy="2379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Linear Regression Cont. </a:t>
            </a:r>
            <a:endParaRPr/>
          </a:p>
        </p:txBody>
      </p:sp>
      <p:sp>
        <p:nvSpPr>
          <p:cNvPr id="105" name="Google Shape;105;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 </a:t>
            </a:r>
            <a:endParaRPr/>
          </a:p>
          <a:p>
            <a:pPr marL="457200" lvl="0" indent="-342900" algn="l" rtl="0">
              <a:spcBef>
                <a:spcPts val="1200"/>
              </a:spcBef>
              <a:spcAft>
                <a:spcPts val="0"/>
              </a:spcAft>
              <a:buSzPts val="1800"/>
              <a:buChar char="●"/>
            </a:pPr>
            <a:r>
              <a:rPr lang="en"/>
              <a:t>After running our initial linear regression we test it on a training and testing set from our data</a:t>
            </a:r>
            <a:endParaRPr/>
          </a:p>
          <a:p>
            <a:pPr marL="457200" lvl="0" indent="-342900" algn="l" rtl="0">
              <a:spcBef>
                <a:spcPts val="0"/>
              </a:spcBef>
              <a:spcAft>
                <a:spcPts val="0"/>
              </a:spcAft>
              <a:buSzPts val="1800"/>
              <a:buChar char="●"/>
            </a:pPr>
            <a:r>
              <a:rPr lang="en"/>
              <a:t>The end result was a MSE: 623.7277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K-Nearest Neighbors</a:t>
            </a:r>
            <a:endParaRPr/>
          </a:p>
        </p:txBody>
      </p:sp>
      <p:sp>
        <p:nvSpPr>
          <p:cNvPr id="111" name="Google Shape;111;p20"/>
          <p:cNvSpPr txBox="1">
            <a:spLocks noGrp="1"/>
          </p:cNvSpPr>
          <p:nvPr>
            <p:ph type="body" idx="1"/>
          </p:nvPr>
        </p:nvSpPr>
        <p:spPr>
          <a:xfrm>
            <a:off x="387900" y="1399875"/>
            <a:ext cx="3599400" cy="2963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Features Included:</a:t>
            </a:r>
            <a:endParaRPr/>
          </a:p>
          <a:p>
            <a:pPr marL="914400" lvl="1" indent="-317500" algn="l" rtl="0">
              <a:spcBef>
                <a:spcPts val="0"/>
              </a:spcBef>
              <a:spcAft>
                <a:spcPts val="0"/>
              </a:spcAft>
              <a:buSzPts val="1400"/>
              <a:buChar char="○"/>
            </a:pPr>
            <a:r>
              <a:rPr lang="en"/>
              <a:t>Years of Experience</a:t>
            </a:r>
            <a:endParaRPr/>
          </a:p>
          <a:p>
            <a:pPr marL="914400" lvl="1" indent="-317500" algn="l" rtl="0">
              <a:spcBef>
                <a:spcPts val="0"/>
              </a:spcBef>
              <a:spcAft>
                <a:spcPts val="0"/>
              </a:spcAft>
              <a:buSzPts val="1400"/>
              <a:buChar char="○"/>
            </a:pPr>
            <a:r>
              <a:rPr lang="en"/>
              <a:t>Job Title</a:t>
            </a:r>
            <a:endParaRPr/>
          </a:p>
          <a:p>
            <a:pPr marL="914400" lvl="1" indent="-317500" algn="l" rtl="0">
              <a:spcBef>
                <a:spcPts val="0"/>
              </a:spcBef>
              <a:spcAft>
                <a:spcPts val="0"/>
              </a:spcAft>
              <a:buSzPts val="1400"/>
              <a:buChar char="○"/>
            </a:pPr>
            <a:r>
              <a:rPr lang="en"/>
              <a:t>Industry</a:t>
            </a:r>
            <a:endParaRPr/>
          </a:p>
          <a:p>
            <a:pPr marL="457200" lvl="0" indent="-342900" algn="l" rtl="0">
              <a:spcBef>
                <a:spcPts val="0"/>
              </a:spcBef>
              <a:spcAft>
                <a:spcPts val="0"/>
              </a:spcAft>
              <a:buSzPts val="1800"/>
              <a:buChar char="●"/>
            </a:pPr>
            <a:r>
              <a:rPr lang="en"/>
              <a:t>20 iterations ran</a:t>
            </a:r>
            <a:endParaRPr/>
          </a:p>
          <a:p>
            <a:pPr marL="457200" lvl="0" indent="-342900" algn="l" rtl="0">
              <a:spcBef>
                <a:spcPts val="0"/>
              </a:spcBef>
              <a:spcAft>
                <a:spcPts val="0"/>
              </a:spcAft>
              <a:buSzPts val="1800"/>
              <a:buChar char="●"/>
            </a:pPr>
            <a:r>
              <a:rPr lang="en"/>
              <a:t>Performance peaked when comparing to 5 neighbors</a:t>
            </a:r>
            <a:endParaRPr/>
          </a:p>
          <a:p>
            <a:pPr marL="914400" lvl="1" indent="-317500" algn="l" rtl="0">
              <a:spcBef>
                <a:spcPts val="0"/>
              </a:spcBef>
              <a:spcAft>
                <a:spcPts val="0"/>
              </a:spcAft>
              <a:buSzPts val="1400"/>
              <a:buChar char="○"/>
            </a:pPr>
            <a:r>
              <a:rPr lang="en"/>
              <a:t>MSE: 1040.66</a:t>
            </a:r>
            <a:endParaRPr/>
          </a:p>
          <a:p>
            <a:pPr marL="914400" lvl="1" indent="-317500" algn="l" rtl="0">
              <a:spcBef>
                <a:spcPts val="0"/>
              </a:spcBef>
              <a:spcAft>
                <a:spcPts val="0"/>
              </a:spcAft>
              <a:buSzPts val="1400"/>
              <a:buChar char="○"/>
            </a:pPr>
            <a:r>
              <a:rPr lang="en"/>
              <a:t>R-squared: 0.3099</a:t>
            </a:r>
            <a:endParaRPr/>
          </a:p>
          <a:p>
            <a:pPr marL="914400" lvl="1" indent="-317500" algn="l" rtl="0">
              <a:spcBef>
                <a:spcPts val="0"/>
              </a:spcBef>
              <a:spcAft>
                <a:spcPts val="0"/>
              </a:spcAft>
              <a:buSzPts val="1400"/>
              <a:buChar char="○"/>
            </a:pPr>
            <a:r>
              <a:rPr lang="en"/>
              <a:t>MAE: 25.71</a:t>
            </a:r>
            <a:endParaRPr/>
          </a:p>
        </p:txBody>
      </p:sp>
      <p:pic>
        <p:nvPicPr>
          <p:cNvPr id="112" name="Google Shape;112;p20"/>
          <p:cNvPicPr preferRelativeResize="0"/>
          <p:nvPr/>
        </p:nvPicPr>
        <p:blipFill>
          <a:blip r:embed="rId3">
            <a:alphaModFix/>
          </a:blip>
          <a:stretch>
            <a:fillRect/>
          </a:stretch>
        </p:blipFill>
        <p:spPr>
          <a:xfrm>
            <a:off x="3987300" y="1399875"/>
            <a:ext cx="5062250" cy="2993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Decision Trees </a:t>
            </a:r>
            <a:endParaRPr/>
          </a:p>
        </p:txBody>
      </p:sp>
      <p:sp>
        <p:nvSpPr>
          <p:cNvPr id="118" name="Google Shape;118;p21"/>
          <p:cNvSpPr txBox="1">
            <a:spLocks noGrp="1"/>
          </p:cNvSpPr>
          <p:nvPr>
            <p:ph type="body" idx="1"/>
          </p:nvPr>
        </p:nvSpPr>
        <p:spPr>
          <a:xfrm>
            <a:off x="177725" y="1455988"/>
            <a:ext cx="35688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Ran the Decision Tree </a:t>
            </a:r>
            <a:endParaRPr/>
          </a:p>
          <a:p>
            <a:pPr marL="457200" lvl="0" indent="-342900" algn="l" rtl="0">
              <a:spcBef>
                <a:spcPts val="0"/>
              </a:spcBef>
              <a:spcAft>
                <a:spcPts val="0"/>
              </a:spcAft>
              <a:buSzPts val="1800"/>
              <a:buChar char="●"/>
            </a:pPr>
            <a:r>
              <a:rPr lang="en"/>
              <a:t>The MSE was 839.0077</a:t>
            </a:r>
            <a:endParaRPr sz="12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pic>
        <p:nvPicPr>
          <p:cNvPr id="119" name="Google Shape;119;p21"/>
          <p:cNvPicPr preferRelativeResize="0"/>
          <p:nvPr/>
        </p:nvPicPr>
        <p:blipFill>
          <a:blip r:embed="rId3">
            <a:alphaModFix/>
          </a:blip>
          <a:stretch>
            <a:fillRect/>
          </a:stretch>
        </p:blipFill>
        <p:spPr>
          <a:xfrm>
            <a:off x="3239425" y="1144125"/>
            <a:ext cx="5752175" cy="3653175"/>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550</Words>
  <Application>Microsoft Macintosh PowerPoint</Application>
  <PresentationFormat>On-screen Show (16:9)</PresentationFormat>
  <Paragraphs>70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Roboto Slab</vt:lpstr>
      <vt:lpstr>Times New Roman</vt:lpstr>
      <vt:lpstr>Roboto</vt:lpstr>
      <vt:lpstr>Arial</vt:lpstr>
      <vt:lpstr>Marina</vt:lpstr>
      <vt:lpstr>Salary Contributors</vt:lpstr>
      <vt:lpstr>Our Company</vt:lpstr>
      <vt:lpstr>Business Understanding  </vt:lpstr>
      <vt:lpstr>Our Data</vt:lpstr>
      <vt:lpstr>Variable Selection</vt:lpstr>
      <vt:lpstr>Linear Regression</vt:lpstr>
      <vt:lpstr>Linear Regression Cont. </vt:lpstr>
      <vt:lpstr>K-Nearest Neighbors</vt:lpstr>
      <vt:lpstr>Decision Trees </vt:lpstr>
      <vt:lpstr>Decision Trees </vt:lpstr>
      <vt:lpstr>Implementation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Contributors</dc:title>
  <cp:lastModifiedBy>Prashansa Atri</cp:lastModifiedBy>
  <cp:revision>1</cp:revision>
  <dcterms:modified xsi:type="dcterms:W3CDTF">2023-08-07T22:45:47Z</dcterms:modified>
</cp:coreProperties>
</file>