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sldIdLst>
    <p:sldId id="274" r:id="rId5"/>
    <p:sldId id="308" r:id="rId6"/>
    <p:sldId id="307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7" r:id="rId15"/>
    <p:sldId id="316" r:id="rId16"/>
    <p:sldId id="31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b="1" dirty="0"/>
            <a:t>Shelter Managers</a:t>
          </a:r>
          <a:r>
            <a:rPr lang="en-US" dirty="0"/>
            <a:t>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b="1" dirty="0"/>
            <a:t>Veterinarians</a:t>
          </a:r>
          <a:endParaRPr lang="en-US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b="1" dirty="0"/>
            <a:t>Adopters and Public</a:t>
          </a: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w prints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terinarian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86474" y="151893"/>
          <a:ext cx="1990125" cy="19901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110599" y="576018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0287" y="2761893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500" b="1" kern="1200" dirty="0"/>
            <a:t>Shelter Managers</a:t>
          </a:r>
          <a:r>
            <a:rPr lang="en-US" sz="2500" kern="1200" dirty="0"/>
            <a:t> </a:t>
          </a:r>
        </a:p>
      </dsp:txBody>
      <dsp:txXfrm>
        <a:off x="50287" y="2761893"/>
        <a:ext cx="3262500" cy="720000"/>
      </dsp:txXfrm>
    </dsp:sp>
    <dsp:sp modelId="{BCD8CDD9-0C56-4401-ADB1-8B48DAB2C96F}">
      <dsp:nvSpPr>
        <dsp:cNvPr id="0" name=""/>
        <dsp:cNvSpPr/>
      </dsp:nvSpPr>
      <dsp:spPr>
        <a:xfrm>
          <a:off x="4519912" y="151893"/>
          <a:ext cx="1990125" cy="19901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944037" y="576018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883725" y="2761893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500" b="1" kern="1200" dirty="0"/>
            <a:t>Veterinarians</a:t>
          </a:r>
          <a:endParaRPr lang="en-US" sz="2500" kern="1200" dirty="0"/>
        </a:p>
      </dsp:txBody>
      <dsp:txXfrm>
        <a:off x="3883725" y="2761893"/>
        <a:ext cx="3262500" cy="720000"/>
      </dsp:txXfrm>
    </dsp:sp>
    <dsp:sp modelId="{FF93E135-77D6-48A0-8871-9BC93D705D06}">
      <dsp:nvSpPr>
        <dsp:cNvPr id="0" name=""/>
        <dsp:cNvSpPr/>
      </dsp:nvSpPr>
      <dsp:spPr>
        <a:xfrm>
          <a:off x="8353350" y="151893"/>
          <a:ext cx="1990125" cy="19901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777475" y="576018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717162" y="2761893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500" b="1" kern="1200" dirty="0"/>
            <a:t>Adopters and Public</a:t>
          </a:r>
          <a:endParaRPr lang="en-US" sz="2500" kern="1200" dirty="0"/>
        </a:p>
      </dsp:txBody>
      <dsp:txXfrm>
        <a:off x="7717162" y="2761893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68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2/4/2025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2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rashansarathod.github.io/CSCN8030AI/paw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pic>
        <p:nvPicPr>
          <p:cNvPr id="8" name="Picture 7" descr="A dog looking at the camera">
            <a:extLst>
              <a:ext uri="{FF2B5EF4-FFF2-40B4-BE49-F238E27FC236}">
                <a16:creationId xmlns:a16="http://schemas.microsoft.com/office/drawing/2014/main" id="{F0B92F21-44D0-49F2-B59D-6723737D9B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PAW PETROL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PET VOLUNTEER OPPORTUNITY</a:t>
            </a:r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CE01F6-E1B0-3FD7-F128-DC314A47B7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2178" b="1"/>
          <a:stretch/>
        </p:blipFill>
        <p:spPr>
          <a:xfrm>
            <a:off x="453302" y="457200"/>
            <a:ext cx="7588885" cy="58996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06B41-1FA5-256E-CCDE-E5AE8AB9B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2723" y="850791"/>
            <a:ext cx="3202016" cy="41982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tabLst>
                <a:tab pos="962025" algn="l"/>
              </a:tabLst>
            </a:pPr>
            <a:r>
              <a:rPr lang="en-US" sz="3600" dirty="0">
                <a:solidFill>
                  <a:srgbClr val="FFFFFF"/>
                </a:solidFill>
                <a:effectLst/>
              </a:rPr>
              <a:t>PART:3 Building a Simple AI Model</a:t>
            </a:r>
            <a:br>
              <a:rPr lang="en-US" sz="3600" dirty="0">
                <a:solidFill>
                  <a:srgbClr val="FFFFFF"/>
                </a:solidFill>
                <a:effectLst/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CF38AB-AD72-57CC-1BF2-A412A2A5B006}"/>
              </a:ext>
            </a:extLst>
          </p:cNvPr>
          <p:cNvSpPr txBox="1"/>
          <p:nvPr/>
        </p:nvSpPr>
        <p:spPr>
          <a:xfrm>
            <a:off x="8372723" y="5545331"/>
            <a:ext cx="3202016" cy="64922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sz="1500" u="sng" cap="all">
                <a:solidFill>
                  <a:srgbClr val="FFFFFF">
                    <a:alpha val="75000"/>
                  </a:srgbClr>
                </a:solidFill>
                <a:effectLst/>
                <a:hlinkClick r:id="rId3"/>
              </a:rPr>
              <a:t>https://prashansarathod.github.io/CSCN8030AI/paw.html</a:t>
            </a:r>
            <a:endParaRPr lang="en-US" sz="1500" cap="all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059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A91D5-5658-5828-A768-022681288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75861"/>
            <a:ext cx="11029616" cy="594868"/>
          </a:xfrm>
        </p:spPr>
        <p:txBody>
          <a:bodyPr/>
          <a:lstStyle/>
          <a:p>
            <a:r>
              <a:rPr lang="en-CA" sz="2800" b="1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PART:4 DSS Implementation Strategy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FD553-F296-AF45-0BA0-BD7A02054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7991" y="1639957"/>
            <a:ext cx="5874026" cy="513853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962025" algn="l"/>
              </a:tabLst>
            </a:pPr>
            <a:r>
              <a:rPr lang="en-CA" sz="2900" b="1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Technical Considerations</a:t>
            </a:r>
            <a:endParaRPr lang="en-CA" sz="2900" dirty="0">
              <a:effectLst/>
              <a:latin typeface="Avenir Next LT Pro" panose="020B0504020202020204" pitchFamily="34" charset="0"/>
              <a:ea typeface="The Hand Extrablack" panose="03070A02030502020204" pitchFamily="66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962025" algn="l"/>
              </a:tabLst>
            </a:pPr>
            <a:r>
              <a:rPr lang="en-CA" sz="2600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To implement the Decision Support System (DSS) effectively:</a:t>
            </a:r>
            <a:endParaRPr lang="en-CA" sz="2600" dirty="0">
              <a:effectLst/>
              <a:latin typeface="Avenir Next LT Pro" panose="020B0504020202020204" pitchFamily="34" charset="0"/>
              <a:ea typeface="The Hand Extrablack" panose="03070A02030502020204" pitchFamily="66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962025" algn="l"/>
              </a:tabLst>
            </a:pPr>
            <a:r>
              <a:rPr lang="en-CA" sz="2600" b="1" dirty="0">
                <a:solidFill>
                  <a:srgbClr val="007BB8"/>
                </a:solidFill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Required Tools</a:t>
            </a:r>
            <a:r>
              <a:rPr lang="en-CA" sz="2600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: Python-based frameworks (e.g., Scikit-learn, Pandas) for model development and data preprocessing. Use cloud services like AWS or Azure for scalability and storage.</a:t>
            </a:r>
            <a:endParaRPr lang="en-CA" sz="2600" dirty="0">
              <a:effectLst/>
              <a:latin typeface="Avenir Next LT Pro" panose="020B0504020202020204" pitchFamily="34" charset="0"/>
              <a:ea typeface="The Hand Extrablack" panose="03070A02030502020204" pitchFamily="66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962025" algn="l"/>
              </a:tabLst>
            </a:pPr>
            <a:r>
              <a:rPr lang="en-CA" sz="2600" b="1" dirty="0">
                <a:solidFill>
                  <a:srgbClr val="007BB8"/>
                </a:solidFill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Data Pipeline</a:t>
            </a:r>
            <a:r>
              <a:rPr lang="en-CA" sz="2600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: Establish ETL (Extract, Transform, Load) processes to clean, integrate, and standardize data from multiple sources (e.g., intake and outcome datasets). Automate data updates to ensure real-time insights.</a:t>
            </a:r>
            <a:endParaRPr lang="en-CA" sz="2600" dirty="0">
              <a:effectLst/>
              <a:latin typeface="Avenir Next LT Pro" panose="020B0504020202020204" pitchFamily="34" charset="0"/>
              <a:ea typeface="The Hand Extrablack" panose="03070A02030502020204" pitchFamily="66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962025" algn="l"/>
              </a:tabLst>
            </a:pPr>
            <a:r>
              <a:rPr lang="en-CA" sz="2600" b="1" dirty="0">
                <a:solidFill>
                  <a:srgbClr val="007BB8"/>
                </a:solidFill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Model Integration</a:t>
            </a:r>
            <a:r>
              <a:rPr lang="en-CA" sz="2600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: Use RESTful APIs to embed the AI model into existing shelter management software, enabling seamless access to predictions.</a:t>
            </a:r>
            <a:endParaRPr lang="en-CA" sz="2600" dirty="0">
              <a:effectLst/>
              <a:latin typeface="Avenir Next LT Pro" panose="020B0504020202020204" pitchFamily="34" charset="0"/>
              <a:ea typeface="The Hand Extrablack" panose="03070A02030502020204" pitchFamily="66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2DB78-87F4-6388-5F4E-26BF97D1C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018" y="1639957"/>
            <a:ext cx="5874026" cy="491986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962025" algn="l"/>
              </a:tabLst>
            </a:pPr>
            <a:r>
              <a:rPr lang="en-CA" sz="2900" b="1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Operational Considerations</a:t>
            </a:r>
            <a:endParaRPr lang="en-CA" sz="2900" dirty="0">
              <a:effectLst/>
              <a:latin typeface="Avenir Next LT Pro" panose="020B0504020202020204" pitchFamily="34" charset="0"/>
              <a:ea typeface="The Hand Extrablack" panose="03070A02030502020204" pitchFamily="66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962025" algn="l"/>
              </a:tabLst>
            </a:pPr>
            <a:r>
              <a:rPr lang="en-CA" sz="2900" b="1" dirty="0">
                <a:solidFill>
                  <a:srgbClr val="007BB8"/>
                </a:solidFill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Deployment</a:t>
            </a:r>
            <a:r>
              <a:rPr lang="en-CA" sz="2900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: Deploy the DSS on a cloud-based platform for ease of access across multiple shelter locations.</a:t>
            </a:r>
            <a:endParaRPr lang="en-CA" sz="2900" dirty="0">
              <a:effectLst/>
              <a:latin typeface="Avenir Next LT Pro" panose="020B0504020202020204" pitchFamily="34" charset="0"/>
              <a:ea typeface="The Hand Extrablack" panose="03070A02030502020204" pitchFamily="66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962025" algn="l"/>
              </a:tabLst>
            </a:pPr>
            <a:r>
              <a:rPr lang="en-CA" sz="2900" b="1" dirty="0">
                <a:solidFill>
                  <a:srgbClr val="007BB8"/>
                </a:solidFill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Training for Users</a:t>
            </a:r>
            <a:r>
              <a:rPr lang="en-CA" sz="2900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: Conduct training sessions for shelter staff on using the DSS interface, interpreting predictions, and leveraging insights for decision-making.</a:t>
            </a:r>
            <a:endParaRPr lang="en-CA" sz="2900" dirty="0">
              <a:effectLst/>
              <a:latin typeface="Avenir Next LT Pro" panose="020B0504020202020204" pitchFamily="34" charset="0"/>
              <a:ea typeface="The Hand Extrablack" panose="03070A02030502020204" pitchFamily="66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962025" algn="l"/>
              </a:tabLst>
            </a:pPr>
            <a:r>
              <a:rPr lang="en-CA" sz="2900" b="1" dirty="0">
                <a:solidFill>
                  <a:srgbClr val="007BB8"/>
                </a:solidFill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Scalability</a:t>
            </a:r>
            <a:r>
              <a:rPr lang="en-CA" sz="2900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: Design the system to handle increased data volumes and additional features, such as advanced predictive analytics and multi-shelter integration.</a:t>
            </a:r>
            <a:endParaRPr lang="en-CA" sz="2900" dirty="0">
              <a:effectLst/>
              <a:latin typeface="Avenir Next LT Pro" panose="020B0504020202020204" pitchFamily="34" charset="0"/>
              <a:ea typeface="The Hand Extrablack" panose="03070A02030502020204" pitchFamily="66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7332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06373-7CE0-AEC8-1F85-99EF0C2FA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79843"/>
            <a:ext cx="11029616" cy="1188720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962025" algn="l"/>
              </a:tabLst>
            </a:pPr>
            <a:r>
              <a:rPr lang="en-CA" sz="2800" b="1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PART:4 DSS Implementation Strategy</a:t>
            </a:r>
            <a:br>
              <a:rPr lang="en-CA" sz="2400" dirty="0">
                <a:effectLst/>
                <a:latin typeface="Avenir Next LT Pro" panose="020B0504020202020204" pitchFamily="34" charset="0"/>
                <a:ea typeface="The Hand Extrablack" panose="03070A02030502020204" pitchFamily="66" charset="0"/>
                <a:cs typeface="Times New Roman" panose="02020603050405020304" pitchFamily="18" charset="0"/>
              </a:rPr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C426-C4ED-034D-37CC-BF42D23E9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98983"/>
            <a:ext cx="11029615" cy="4176367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962025" algn="l"/>
              </a:tabLst>
            </a:pPr>
            <a:r>
              <a:rPr lang="en-CA" sz="2400" b="1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Financial Considerations</a:t>
            </a:r>
            <a:endParaRPr lang="en-CA" sz="2400" dirty="0">
              <a:effectLst/>
              <a:latin typeface="Avenir Next LT Pro" panose="020B0504020202020204" pitchFamily="34" charset="0"/>
              <a:ea typeface="The Hand Extrablack" panose="03070A02030502020204" pitchFamily="66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962025" algn="l"/>
              </a:tabLst>
            </a:pPr>
            <a:r>
              <a:rPr lang="en-CA" sz="1800" b="1" dirty="0">
                <a:solidFill>
                  <a:srgbClr val="007BB8"/>
                </a:solidFill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Cost of Implementation</a:t>
            </a:r>
            <a:r>
              <a:rPr lang="en-CA" sz="1800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: Estimated cost of $15,000–$20,000 for initial development, cloud deployment, and staff training.</a:t>
            </a:r>
            <a:endParaRPr lang="en-CA" sz="1800" dirty="0">
              <a:effectLst/>
              <a:latin typeface="Avenir Next LT Pro" panose="020B0504020202020204" pitchFamily="34" charset="0"/>
              <a:ea typeface="The Hand Extrablack" panose="03070A02030502020204" pitchFamily="66" charset="0"/>
              <a:cs typeface="Times New Roman" panose="02020603050405020304" pitchFamily="18" charset="0"/>
            </a:endParaRPr>
          </a:p>
          <a:p>
            <a:r>
              <a:rPr lang="en-CA" sz="1800" b="1" dirty="0">
                <a:solidFill>
                  <a:srgbClr val="007BB8"/>
                </a:solidFill>
                <a:effectLst/>
                <a:latin typeface="Times New Roman" panose="02020603050405020304" pitchFamily="18" charset="0"/>
                <a:ea typeface="The Hand Extrablack" panose="03070A02030502020204" pitchFamily="66" charset="0"/>
              </a:rPr>
              <a:t>Potential Savings/Benefits</a:t>
            </a:r>
            <a:r>
              <a:rPr lang="en-CA" sz="1800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</a:rPr>
              <a:t>: Improved resource allocation could reduce shelter operation costs by 20%. Higher adoption rates would result in cost savings on animal care and increased donor satisfaction, boosting funding opportunities.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0517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147311-20AD-EDDC-12CB-6D399CFBA4E7}"/>
              </a:ext>
            </a:extLst>
          </p:cNvPr>
          <p:cNvSpPr/>
          <p:nvPr/>
        </p:nvSpPr>
        <p:spPr>
          <a:xfrm>
            <a:off x="4152900" y="2409825"/>
            <a:ext cx="36170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393502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14E2-9BAA-61E4-BACA-9681BFB2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50498"/>
            <a:ext cx="11029615" cy="2790255"/>
          </a:xfrm>
        </p:spPr>
        <p:txBody>
          <a:bodyPr>
            <a:normAutofit fontScale="90000"/>
          </a:bodyPr>
          <a:lstStyle/>
          <a:p>
            <a:r>
              <a:rPr lang="en-US" dirty="0"/>
              <a:t>ARTIFICIAL INTELLIGENCE FOR BUSINESS DECISIONS AND TRANSFORMATION CSCN8030 </a:t>
            </a:r>
            <a:br>
              <a:rPr lang="en-US" dirty="0"/>
            </a:br>
            <a:r>
              <a:rPr lang="en-US" dirty="0"/>
              <a:t>Group: </a:t>
            </a:r>
            <a:br>
              <a:rPr lang="en-US" dirty="0"/>
            </a:br>
            <a:r>
              <a:rPr lang="en-US" dirty="0"/>
              <a:t>ASSIGNMENT: 1</a:t>
            </a:r>
            <a:br>
              <a:rPr lang="en-US" dirty="0"/>
            </a:b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B848D-58BA-DEB0-8A82-8D1546119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1" y="3240475"/>
            <a:ext cx="11029615" cy="1849110"/>
          </a:xfrm>
        </p:spPr>
        <p:txBody>
          <a:bodyPr>
            <a:normAutofit fontScale="92500" lnSpcReduction="20000"/>
          </a:bodyPr>
          <a:lstStyle/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Prashansa Rathod - 8993410</a:t>
            </a:r>
          </a:p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Harsh Joshi – 8952840</a:t>
            </a:r>
          </a:p>
          <a:p>
            <a:r>
              <a:rPr lang="en-CA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Jaiv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Burman - 8930180</a:t>
            </a:r>
          </a:p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Nidhi </a:t>
            </a:r>
            <a:r>
              <a:rPr lang="en-CA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Ahir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9041129</a:t>
            </a:r>
          </a:p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Nil Kumar Patel - 8983991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090846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PART:1 Animal Shelter Analytics Stakeholder Perspectives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65AA958D-239A-4E9F-9880-A6024BBB0D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546781"/>
              </p:ext>
            </p:extLst>
          </p:nvPr>
        </p:nvGraphicFramePr>
        <p:xfrm>
          <a:off x="581025" y="2341563"/>
          <a:ext cx="1102995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33271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1FB50-0611-45F2-8BF2-739990C2B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9C932-1785-4A1F-B97A-5248EE0DC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882" y="482556"/>
            <a:ext cx="5297251" cy="58978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490B7E-8308-49C9-9C90-6752EE13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336" y="645964"/>
            <a:ext cx="4993699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een circle with black background&#10;&#10;Description automatically generated">
            <a:extLst>
              <a:ext uri="{FF2B5EF4-FFF2-40B4-BE49-F238E27FC236}">
                <a16:creationId xmlns:a16="http://schemas.microsoft.com/office/drawing/2014/main" id="{34881735-2D34-B3C4-7B68-B8CD27A7C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348" y="1423264"/>
            <a:ext cx="4010318" cy="401031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7765C21-6EFA-4B34-9F54-9CCD8B953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6883" y="663258"/>
            <a:ext cx="4993699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6B8CCE-6B07-4893-AAA1-800EDAEF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1275" y="486882"/>
            <a:ext cx="5297251" cy="58978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een circle with black background&#10;&#10;Description automatically generated">
            <a:extLst>
              <a:ext uri="{FF2B5EF4-FFF2-40B4-BE49-F238E27FC236}">
                <a16:creationId xmlns:a16="http://schemas.microsoft.com/office/drawing/2014/main" id="{56266D65-08E2-00F4-E624-2CF434B9B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741" y="1427590"/>
            <a:ext cx="4010318" cy="4010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F61ECD-7A5D-BE4F-122E-33182A1BA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564" y="1883775"/>
            <a:ext cx="1146147" cy="11461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034E90-AD1C-EAB1-CD58-870EED569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826" y="1768271"/>
            <a:ext cx="1146147" cy="11461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E60757-DCE5-2A5A-BBB1-78D04F952D59}"/>
              </a:ext>
            </a:extLst>
          </p:cNvPr>
          <p:cNvSpPr txBox="1"/>
          <p:nvPr/>
        </p:nvSpPr>
        <p:spPr>
          <a:xfrm>
            <a:off x="2192357" y="3193330"/>
            <a:ext cx="237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Donors and sponsors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5B79FD-50F1-CD1F-1EEB-EB7EE431BB0B}"/>
              </a:ext>
            </a:extLst>
          </p:cNvPr>
          <p:cNvSpPr txBox="1"/>
          <p:nvPr/>
        </p:nvSpPr>
        <p:spPr>
          <a:xfrm>
            <a:off x="7844589" y="3330341"/>
            <a:ext cx="2435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Data Analysts and Developers</a:t>
            </a:r>
            <a:endParaRPr lang="en-CA" sz="1800" dirty="0">
              <a:effectLst/>
              <a:latin typeface="Avenir Next LT Pro" panose="020B0504020202020204" pitchFamily="34" charset="0"/>
              <a:ea typeface="The Hand Extrablack" panose="03070A02030502020204" pitchFamily="66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9053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29E1E-6C62-26D6-DC0B-65DE34BFC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26" y="1419225"/>
            <a:ext cx="4320227" cy="23951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PART:2 Data Analysis and Visualization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8D237FE-771B-FA2F-D147-A566E26A03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849" y="622128"/>
            <a:ext cx="5710061" cy="2698003"/>
          </a:xfrm>
          <a:prstGeom prst="rect">
            <a:avLst/>
          </a:prstGeom>
        </p:spPr>
      </p:pic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8F9760B3-057F-02F8-E25E-505BF46B2E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28829" y="3640668"/>
            <a:ext cx="5699269" cy="274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10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3F12A-3B64-E364-ACC0-E1ABDDE70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20431"/>
            <a:ext cx="10993549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Dataset Distribution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6" name="Content Placeholder 5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E0C058DC-B7AF-BB2D-1C02-92B18EC628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4" y="3081867"/>
            <a:ext cx="5015857" cy="3310466"/>
          </a:xfrm>
          <a:prstGeom prst="rect">
            <a:avLst/>
          </a:prstGeom>
        </p:spPr>
      </p:pic>
      <p:pic>
        <p:nvPicPr>
          <p:cNvPr id="5" name="Content Placeholder 4" descr="A graph with blue bars&#10;&#10;Description automatically generated">
            <a:extLst>
              <a:ext uri="{FF2B5EF4-FFF2-40B4-BE49-F238E27FC236}">
                <a16:creationId xmlns:a16="http://schemas.microsoft.com/office/drawing/2014/main" id="{ECEE5E62-5DFA-6264-9128-DE27487B77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7" y="3097296"/>
            <a:ext cx="5486400" cy="326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359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3FFD5-03C6-BC08-67CB-B4822B533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Correlation Matrix</a:t>
            </a:r>
          </a:p>
        </p:txBody>
      </p:sp>
      <p:pic>
        <p:nvPicPr>
          <p:cNvPr id="3" name="Picture 2" descr="A blue and red squares with white text&#10;&#10;Description automatically generated">
            <a:extLst>
              <a:ext uri="{FF2B5EF4-FFF2-40B4-BE49-F238E27FC236}">
                <a16:creationId xmlns:a16="http://schemas.microsoft.com/office/drawing/2014/main" id="{A81E977D-4AD2-02F8-04A9-7BF3F10D1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881" y="618067"/>
            <a:ext cx="6453207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808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0E2B-4040-FA3E-9B93-B9B7FC41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Proposed DSS-Based 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939F5-4AE9-C81A-9D0F-5AF8470073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800" b="1" dirty="0">
                <a:solidFill>
                  <a:srgbClr val="007BB8"/>
                </a:solidFill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Outcome Prediction System</a:t>
            </a:r>
            <a:r>
              <a:rPr lang="en-CA" sz="1800" dirty="0">
                <a:solidFill>
                  <a:srgbClr val="007BB8"/>
                </a:solidFill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:</a:t>
            </a:r>
            <a:endParaRPr lang="en-CA" sz="1800" dirty="0">
              <a:solidFill>
                <a:srgbClr val="007BB8"/>
              </a:solidFill>
              <a:effectLst/>
              <a:latin typeface="Avenir Next LT Pro" panose="020B0504020202020204" pitchFamily="34" charset="0"/>
              <a:ea typeface="The Hand Extrablack" panose="03070A02030502020204" pitchFamily="66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001D5-E60F-E736-5056-D4C4C7E324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962025" algn="l"/>
              </a:tabLst>
            </a:pPr>
            <a:r>
              <a:rPr lang="en-CA" sz="1800" b="1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Objective</a:t>
            </a:r>
            <a:r>
              <a:rPr lang="en-CA" sz="1800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: Forecast the likely outcomes (adoption, transfer, etc.) for incoming animals.</a:t>
            </a:r>
            <a:endParaRPr lang="en-CA" sz="1600" dirty="0">
              <a:effectLst/>
              <a:latin typeface="Avenir Next LT Pro" panose="020B0504020202020204" pitchFamily="34" charset="0"/>
              <a:ea typeface="The Hand Extrablack" panose="03070A02030502020204" pitchFamily="66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962025" algn="l"/>
              </a:tabLst>
            </a:pPr>
            <a:r>
              <a:rPr lang="en-CA" sz="1800" b="1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Implementation</a:t>
            </a:r>
            <a:r>
              <a:rPr lang="en-CA" sz="1800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: Use machine learning models to analyze historical data and predict outcomes based on attributes such as age, breed, and health condition.</a:t>
            </a:r>
            <a:endParaRPr lang="en-CA" sz="1600" dirty="0">
              <a:effectLst/>
              <a:latin typeface="Avenir Next LT Pro" panose="020B0504020202020204" pitchFamily="34" charset="0"/>
              <a:ea typeface="The Hand Extrablack" panose="03070A02030502020204" pitchFamily="66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3492D-9C4F-D968-8332-4B3FA2B1E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7027" y="2148336"/>
            <a:ext cx="5194770" cy="553373"/>
          </a:xfrm>
        </p:spPr>
        <p:txBody>
          <a:bodyPr/>
          <a:lstStyle/>
          <a:p>
            <a:pPr lvl="0">
              <a:lnSpc>
                <a:spcPct val="115000"/>
              </a:lnSpc>
              <a:spcAft>
                <a:spcPts val="1000"/>
              </a:spcAft>
              <a:tabLst>
                <a:tab pos="457200" algn="l"/>
                <a:tab pos="962025" algn="l"/>
              </a:tabLst>
            </a:pPr>
            <a:r>
              <a:rPr lang="en-CA" sz="2000" b="1" dirty="0">
                <a:solidFill>
                  <a:srgbClr val="007BB8"/>
                </a:solidFill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 Adoption Priority Dashboard</a:t>
            </a:r>
            <a:r>
              <a:rPr lang="en-CA" sz="2000" dirty="0">
                <a:solidFill>
                  <a:srgbClr val="007BB8"/>
                </a:solidFill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:</a:t>
            </a:r>
            <a:endParaRPr lang="en-CA" sz="1800" dirty="0">
              <a:solidFill>
                <a:srgbClr val="007BB8"/>
              </a:solidFill>
              <a:effectLst/>
              <a:latin typeface="Avenir Next LT Pro" panose="020B0504020202020204" pitchFamily="34" charset="0"/>
              <a:ea typeface="The Hand Extrablack" panose="03070A02030502020204" pitchFamily="66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4609F4-4BE7-7C67-A4F7-E31AC6E128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962025" algn="l"/>
              </a:tabLst>
            </a:pPr>
            <a:r>
              <a:rPr lang="en-CA" sz="1800" b="1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Objective</a:t>
            </a:r>
            <a:r>
              <a:rPr lang="en-CA" sz="1800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: Identify animals with lower adoption probabilities and prioritize their visibility to adopters.</a:t>
            </a:r>
            <a:endParaRPr lang="en-CA" sz="1600" dirty="0">
              <a:effectLst/>
              <a:latin typeface="Avenir Next LT Pro" panose="020B0504020202020204" pitchFamily="34" charset="0"/>
              <a:ea typeface="The Hand Extrablack" panose="03070A02030502020204" pitchFamily="66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962025" algn="l"/>
              </a:tabLst>
            </a:pPr>
            <a:r>
              <a:rPr lang="en-CA" sz="1800" b="1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Implementation</a:t>
            </a:r>
            <a:r>
              <a:rPr lang="en-CA" sz="1800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: Create a dashboard highlighting animals at higher risk of prolonged stays or euthanasia.</a:t>
            </a:r>
            <a:endParaRPr lang="en-CA" sz="1600" dirty="0">
              <a:effectLst/>
              <a:latin typeface="Avenir Next LT Pro" panose="020B0504020202020204" pitchFamily="34" charset="0"/>
              <a:ea typeface="The Hand Extrablack" panose="03070A02030502020204" pitchFamily="66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46140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F350E-0EF1-340C-5C8C-502F84F5E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Proposed DSS-Based 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C87D4-0D4B-33E7-3E40-493C2DCB6A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800" b="1" dirty="0">
                <a:solidFill>
                  <a:srgbClr val="007BB8"/>
                </a:solidFill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Seasonal Intake and Outcome Analysis</a:t>
            </a:r>
            <a:r>
              <a:rPr lang="en-CA" sz="1800" dirty="0">
                <a:solidFill>
                  <a:srgbClr val="007BB8"/>
                </a:solidFill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:</a:t>
            </a:r>
            <a:endParaRPr lang="en-CA" sz="1800" dirty="0">
              <a:solidFill>
                <a:srgbClr val="007BB8"/>
              </a:solidFill>
              <a:effectLst/>
              <a:latin typeface="Avenir Next LT Pro" panose="020B0504020202020204" pitchFamily="34" charset="0"/>
              <a:ea typeface="The Hand Extrablack" panose="03070A02030502020204" pitchFamily="66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C5983-76BF-BD9D-36B3-4F8C24204F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962025" algn="l"/>
              </a:tabLst>
            </a:pPr>
            <a:r>
              <a:rPr lang="en-CA" sz="1800" b="1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Objective</a:t>
            </a:r>
            <a:r>
              <a:rPr lang="en-CA" sz="1800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: Prepare shelters for seasonal trends in intakes and outcomes.</a:t>
            </a:r>
            <a:endParaRPr lang="en-CA" sz="1800" dirty="0">
              <a:effectLst/>
              <a:latin typeface="Avenir Next LT Pro" panose="020B0504020202020204" pitchFamily="34" charset="0"/>
              <a:ea typeface="The Hand Extrablack" panose="03070A02030502020204" pitchFamily="66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962025" algn="l"/>
              </a:tabLst>
            </a:pPr>
            <a:r>
              <a:rPr lang="en-CA" sz="1800" b="1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Implementation</a:t>
            </a:r>
            <a:r>
              <a:rPr lang="en-CA" sz="1800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: Use time-series analysis to predict seasonal variations and align resources accordingly.</a:t>
            </a:r>
            <a:endParaRPr lang="en-CA" sz="1800" dirty="0">
              <a:effectLst/>
              <a:latin typeface="Avenir Next LT Pro" panose="020B0504020202020204" pitchFamily="34" charset="0"/>
              <a:ea typeface="The Hand Extrablack" panose="03070A02030502020204" pitchFamily="66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76761D-B0BC-640B-79B9-13BB14DA8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sz="1800" b="1" dirty="0">
                <a:solidFill>
                  <a:srgbClr val="007BB8"/>
                </a:solidFill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Enhanced Animal Profile System</a:t>
            </a:r>
            <a:r>
              <a:rPr lang="en-CA" sz="1800" dirty="0">
                <a:solidFill>
                  <a:srgbClr val="007BB8"/>
                </a:solidFill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:</a:t>
            </a:r>
            <a:endParaRPr lang="en-CA" sz="1800" dirty="0">
              <a:solidFill>
                <a:srgbClr val="007BB8"/>
              </a:solidFill>
              <a:effectLst/>
              <a:latin typeface="Avenir Next LT Pro" panose="020B0504020202020204" pitchFamily="34" charset="0"/>
              <a:ea typeface="The Hand Extrablack" panose="03070A02030502020204" pitchFamily="66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5EFAC-FF49-38A9-CDA5-553FB286497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962025" algn="l"/>
              </a:tabLst>
            </a:pPr>
            <a:r>
              <a:rPr lang="en-CA" sz="1800" b="1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Objective</a:t>
            </a:r>
            <a:r>
              <a:rPr lang="en-CA" sz="1800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: Increase adoption rates by providing detailed and visually appealing animal profiles.</a:t>
            </a:r>
            <a:endParaRPr lang="en-CA" sz="1800" dirty="0">
              <a:effectLst/>
              <a:latin typeface="Avenir Next LT Pro" panose="020B0504020202020204" pitchFamily="34" charset="0"/>
              <a:ea typeface="The Hand Extrablack" panose="03070A02030502020204" pitchFamily="66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962025" algn="l"/>
              </a:tabLst>
            </a:pPr>
            <a:r>
              <a:rPr lang="en-CA" sz="1800" b="1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Implementation</a:t>
            </a:r>
            <a:r>
              <a:rPr lang="en-CA" sz="1800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: Use AI-powered tools to generate descriptive profiles, including photos and behavior summaries.</a:t>
            </a:r>
            <a:endParaRPr lang="en-CA" sz="1800" dirty="0">
              <a:effectLst/>
              <a:latin typeface="Avenir Next LT Pro" panose="020B0504020202020204" pitchFamily="34" charset="0"/>
              <a:ea typeface="The Hand Extrablack" panose="03070A02030502020204" pitchFamily="66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4936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6D3478-2986-4664-940C-67E0CAA21E0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{D0B4CBCC-FCF7-44D5-AAF4-0046B6729EED}tf56535239_win32</Template>
  <TotalTime>196</TotalTime>
  <Words>507</Words>
  <Application>Microsoft Office PowerPoint</Application>
  <PresentationFormat>Widescreen</PresentationFormat>
  <Paragraphs>49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Avenir Next LT Pro</vt:lpstr>
      <vt:lpstr>Calibri</vt:lpstr>
      <vt:lpstr>Franklin Gothic Book</vt:lpstr>
      <vt:lpstr>Franklin Gothic Demi</vt:lpstr>
      <vt:lpstr>Gill Sans MT</vt:lpstr>
      <vt:lpstr>Symbol</vt:lpstr>
      <vt:lpstr>Times New Roman</vt:lpstr>
      <vt:lpstr>Wingdings 2</vt:lpstr>
      <vt:lpstr>DividendVTI</vt:lpstr>
      <vt:lpstr>PAW PETROL</vt:lpstr>
      <vt:lpstr>ARTIFICIAL INTELLIGENCE FOR BUSINESS DECISIONS AND TRANSFORMATION CSCN8030  Group:  ASSIGNMENT: 1 </vt:lpstr>
      <vt:lpstr>PART:1 Animal Shelter Analytics Stakeholder Perspectives</vt:lpstr>
      <vt:lpstr>PowerPoint Presentation</vt:lpstr>
      <vt:lpstr>PART:2 Data Analysis and Visualization</vt:lpstr>
      <vt:lpstr>Dataset Distribution</vt:lpstr>
      <vt:lpstr>Correlation Matrix</vt:lpstr>
      <vt:lpstr>Proposed DSS-Based Solutions</vt:lpstr>
      <vt:lpstr>Proposed DSS-Based Solutions</vt:lpstr>
      <vt:lpstr>PART:3 Building a Simple AI Model </vt:lpstr>
      <vt:lpstr>PART:4 DSS Implementation Strategy</vt:lpstr>
      <vt:lpstr>PART:4 DSS Implementation Strategy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RATHOD PRASHANSA</dc:creator>
  <cp:lastModifiedBy>Jaiv Chaitanya Burman</cp:lastModifiedBy>
  <cp:revision>4</cp:revision>
  <dcterms:created xsi:type="dcterms:W3CDTF">2025-02-04T01:51:39Z</dcterms:created>
  <dcterms:modified xsi:type="dcterms:W3CDTF">2025-02-04T14:47:36Z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