
<file path=[Content_Types].xml><?xml version="1.0" encoding="utf-8"?>
<Types xmlns="http://schemas.openxmlformats.org/package/2006/content-types">
  <Default Extension="jpeg" ContentType="image/jpeg"/>
  <Default Extension="JPG" ContentType="image/.jpg"/>
  <Default Extension="bin" ContentType="application/vnd.openxmlformats-officedocument.oleObjec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 id="2147483663" r:id="rId4"/>
  </p:sldMasterIdLst>
  <p:notesMasterIdLst>
    <p:notesMasterId r:id="rId16"/>
  </p:notesMasterIdLst>
  <p:handoutMasterIdLst>
    <p:handoutMasterId r:id="rId17"/>
  </p:handoutMasterIdLst>
  <p:sldIdLst>
    <p:sldId id="300" r:id="rId5"/>
    <p:sldId id="265" r:id="rId6"/>
    <p:sldId id="264" r:id="rId7"/>
    <p:sldId id="266" r:id="rId8"/>
    <p:sldId id="295" r:id="rId9"/>
    <p:sldId id="296" r:id="rId10"/>
    <p:sldId id="310" r:id="rId11"/>
    <p:sldId id="297" r:id="rId12"/>
    <p:sldId id="298" r:id="rId13"/>
    <p:sldId id="289" r:id="rId14"/>
    <p:sldId id="273" r:id="rId15"/>
  </p:sldIdLst>
  <p:sldSz cx="12192000" cy="6858000"/>
  <p:notesSz cx="6858000" cy="9144000"/>
  <p:custDataLst>
    <p:tags r:id="rId2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FF17"/>
    <a:srgbClr val="0F999C"/>
    <a:srgbClr val="6D64CC"/>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92" autoAdjust="0"/>
    <p:restoredTop sz="95759" autoAdjust="0"/>
  </p:normalViewPr>
  <p:slideViewPr>
    <p:cSldViewPr>
      <p:cViewPr varScale="1">
        <p:scale>
          <a:sx n="67" d="100"/>
          <a:sy n="67" d="100"/>
        </p:scale>
        <p:origin x="848" y="56"/>
      </p:cViewPr>
      <p:guideLst>
        <p:guide orient="horz" pos="2338"/>
        <p:guide pos="36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gs" Target="tags/tag16.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fld>
            <a:endParaRPr lang="pt-PT" sz="9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tags" Target="../tags/tag7.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tags" Target="../tags/tag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tags" Target="../tags/tag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hyperlink" Target="http://www.twitter.com/capgemini" TargetMode="External"/><Relationship Id="rId7" Type="http://schemas.openxmlformats.org/officeDocument/2006/relationships/image" Target="../media/image2.png"/><Relationship Id="rId6" Type="http://schemas.openxmlformats.org/officeDocument/2006/relationships/hyperlink" Target="http://www.slideshare.net/capgemini" TargetMode="External"/><Relationship Id="rId5" Type="http://schemas.openxmlformats.org/officeDocument/2006/relationships/image" Target="../media/image1.png"/><Relationship Id="rId4" Type="http://schemas.openxmlformats.org/officeDocument/2006/relationships/hyperlink" Target="http://www.linkedin.com/company/capgemini" TargetMode="External"/><Relationship Id="rId3" Type="http://schemas.openxmlformats.org/officeDocument/2006/relationships/hyperlink" Target="http://www.capgemini.com/in-en" TargetMode="External"/><Relationship Id="rId2" Type="http://schemas.openxmlformats.org/officeDocument/2006/relationships/hyperlink" Target="http://www.capgemini.com/" TargetMode="External"/><Relationship Id="rId15" Type="http://schemas.openxmlformats.org/officeDocument/2006/relationships/hyperlink" Target="http://www.capgemini.com/about/how-we-work/rightshorer" TargetMode="External"/><Relationship Id="rId14" Type="http://schemas.openxmlformats.org/officeDocument/2006/relationships/hyperlink" Target="http://www.capgemini.com/about/how-we-work/the-collaborative-business-experiencetm" TargetMode="External"/><Relationship Id="rId13" Type="http://schemas.openxmlformats.org/officeDocument/2006/relationships/image" Target="../media/image5.png"/><Relationship Id="rId12" Type="http://schemas.openxmlformats.org/officeDocument/2006/relationships/hyperlink" Target="http://www.facebook.com/capgemini" TargetMode="External"/><Relationship Id="rId11" Type="http://schemas.openxmlformats.org/officeDocument/2006/relationships/image" Target="../media/image4.png"/><Relationship Id="rId10" Type="http://schemas.openxmlformats.org/officeDocument/2006/relationships/hyperlink" Target="http://www.youtube.com/capgeminimedia" TargetMode="External"/><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hyperlink" Target="http://www.twitter.com/capgemini" TargetMode="External"/><Relationship Id="rId7" Type="http://schemas.microsoft.com/office/2007/relationships/hdphoto" Target="../media/image9.wdp"/><Relationship Id="rId6" Type="http://schemas.openxmlformats.org/officeDocument/2006/relationships/image" Target="../media/image8.png"/><Relationship Id="rId5" Type="http://schemas.openxmlformats.org/officeDocument/2006/relationships/hyperlink" Target="http://www.slideshare.net/capgemini" TargetMode="External"/><Relationship Id="rId4" Type="http://schemas.microsoft.com/office/2007/relationships/hdphoto" Target="../media/image7.wdp"/><Relationship Id="rId3" Type="http://schemas.openxmlformats.org/officeDocument/2006/relationships/image" Target="../media/image6.png"/><Relationship Id="rId21" Type="http://schemas.openxmlformats.org/officeDocument/2006/relationships/hyperlink" Target="http://www.capgemini.com/" TargetMode="External"/><Relationship Id="rId20" Type="http://schemas.openxmlformats.org/officeDocument/2006/relationships/tags" Target="../tags/tag14.xml"/><Relationship Id="rId2" Type="http://schemas.openxmlformats.org/officeDocument/2006/relationships/hyperlink" Target="http://www.linkedin.com/company/capgemini" TargetMode="External"/><Relationship Id="rId19" Type="http://schemas.openxmlformats.org/officeDocument/2006/relationships/tags" Target="../tags/tag13.xml"/><Relationship Id="rId18" Type="http://schemas.openxmlformats.org/officeDocument/2006/relationships/tags" Target="../tags/tag12.xml"/><Relationship Id="rId17" Type="http://schemas.openxmlformats.org/officeDocument/2006/relationships/tags" Target="../tags/tag11.xml"/><Relationship Id="rId16" Type="http://schemas.microsoft.com/office/2007/relationships/hdphoto" Target="../media/image15.wdp"/><Relationship Id="rId15" Type="http://schemas.openxmlformats.org/officeDocument/2006/relationships/image" Target="../media/image14.png"/><Relationship Id="rId14" Type="http://schemas.openxmlformats.org/officeDocument/2006/relationships/hyperlink" Target="http://www.facebook.com/capgemini" TargetMode="External"/><Relationship Id="rId13" Type="http://schemas.microsoft.com/office/2007/relationships/hdphoto" Target="../media/image13.wdp"/><Relationship Id="rId12" Type="http://schemas.openxmlformats.org/officeDocument/2006/relationships/image" Target="../media/image12.png"/><Relationship Id="rId11" Type="http://schemas.openxmlformats.org/officeDocument/2006/relationships/hyperlink" Target="http://www.youtube.com/capgeminimedia" TargetMode="External"/><Relationship Id="rId10" Type="http://schemas.microsoft.com/office/2007/relationships/hdphoto" Target="../media/image11.wdp"/><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tags" Target="../tags/tag5.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dirty="0"/>
              <a:t>Click to insert presenter, location, and date</a:t>
            </a:r>
            <a:endParaRPr lang="en-US" dirty="0"/>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a:graphic>
      </p:graphicFrame>
      <p:sp>
        <p:nvSpPr>
          <p:cNvPr id="12" name="Rectangle 11"/>
          <p:cNvSpPr/>
          <p:nvPr userDrawn="1"/>
        </p:nvSpPr>
        <p:spPr>
          <a:xfrm>
            <a:off x="0" y="-1588"/>
            <a:ext cx="12192000" cy="6859588"/>
          </a:xfrm>
          <a:prstGeom prst="rect">
            <a:avLst/>
          </a:prstGeom>
          <a:solidFill>
            <a:srgbClr val="2B1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7"/>
          <p:cNvSpPr/>
          <p:nvPr userDrawn="1"/>
        </p:nvSpPr>
        <p:spPr bwMode="auto">
          <a:xfrm>
            <a:off x="7429613" y="1"/>
            <a:ext cx="4790565" cy="4292999"/>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ln>
        </p:spPr>
        <p:txBody>
          <a:bodyPr vert="horz" wrap="square" lIns="91440" tIns="45720" rIns="91440" bIns="45720" numCol="1" anchor="t" anchorCtr="0" compatLnSpc="1"/>
          <a:lstStyle/>
          <a:p>
            <a:endParaRPr lang="en-GB"/>
          </a:p>
        </p:txBody>
      </p:sp>
      <p:grpSp>
        <p:nvGrpSpPr>
          <p:cNvPr id="14" name="Group 14"/>
          <p:cNvGrpSpPr>
            <a:grpSpLocks noChangeAspect="1"/>
          </p:cNvGrpSpPr>
          <p:nvPr userDrawn="1"/>
        </p:nvGrpSpPr>
        <p:grpSpPr>
          <a:xfrm>
            <a:off x="624000" y="549001"/>
            <a:ext cx="2583573" cy="576000"/>
            <a:chOff x="728663" y="4465638"/>
            <a:chExt cx="5354637" cy="1193800"/>
          </a:xfrm>
        </p:grpSpPr>
        <p:sp>
          <p:nvSpPr>
            <p:cNvPr id="15"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a:graphic>
      </p:graphicFrame>
      <p:sp>
        <p:nvSpPr>
          <p:cNvPr id="11271" name="Freeform 7"/>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ln>
        </p:spPr>
        <p:txBody>
          <a:bodyPr vert="horz" wrap="square" lIns="91440" tIns="45720" rIns="91440" bIns="45720" numCol="1" anchor="t" anchorCtr="0" compatLnSpc="1"/>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endParaRPr lang="en-US" dirty="0"/>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accent1"/>
                </a:solidFill>
              </a:defRPr>
            </a:lvl1pPr>
          </a:lstStyle>
          <a:p>
            <a:pPr marL="0" lvl="0"/>
            <a:r>
              <a:rPr lang="en-US" dirty="0"/>
              <a:t>Click to insert presenter, location, and date</a:t>
            </a:r>
            <a:endParaRPr lang="en-US" dirty="0"/>
          </a:p>
        </p:txBody>
      </p:sp>
      <p:sp>
        <p:nvSpPr>
          <p:cNvPr id="16" name="Picture Placeholder 11"/>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20"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21"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22"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a:graphic>
      </p:graphicFrame>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56" name="Rectangle 5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4"/>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p:spPr>
        <p:txBody>
          <a:bodyPr vert="horz" wrap="square" lIns="91440" tIns="45720" rIns="91440" bIns="45720" numCol="1" anchor="t" anchorCtr="0" compatLnSpc="1">
            <a:noAutofit/>
          </a:bodyPr>
          <a:lstStyle/>
          <a:p>
            <a:endParaRPr lang="en-US" dirty="0"/>
          </a:p>
        </p:txBody>
      </p:sp>
      <p:grpSp>
        <p:nvGrpSpPr>
          <p:cNvPr id="58" name="Group 5"/>
          <p:cNvGrpSpPr/>
          <p:nvPr userDrawn="1"/>
        </p:nvGrpSpPr>
        <p:grpSpPr>
          <a:xfrm>
            <a:off x="4979035" y="2404110"/>
            <a:ext cx="735013" cy="682321"/>
            <a:chOff x="5662614" y="3032124"/>
            <a:chExt cx="863600" cy="801689"/>
          </a:xfrm>
        </p:grpSpPr>
        <p:sp>
          <p:nvSpPr>
            <p:cNvPr id="59"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vert="horz" wrap="square" lIns="91440" tIns="45720" rIns="91440" bIns="45720" numCol="1" anchor="t" anchorCtr="0" compatLnSpc="1"/>
            <a:lstStyle/>
            <a:p>
              <a:endParaRPr lang="en-US" dirty="0"/>
            </a:p>
          </p:txBody>
        </p:sp>
        <p:sp>
          <p:nvSpPr>
            <p:cNvPr id="60"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vert="horz" wrap="square" lIns="91440" tIns="45720" rIns="91440" bIns="45720" numCol="1" anchor="t" anchorCtr="0" compatLnSpc="1"/>
            <a:lstStyle/>
            <a:p>
              <a:endParaRPr lang="en-US" dirty="0"/>
            </a:p>
          </p:txBody>
        </p:sp>
      </p:grpSp>
      <p:sp>
        <p:nvSpPr>
          <p:cNvPr id="61" name="Rectangle 60"/>
          <p:cNvSpPr/>
          <p:nvPr userDrawn="1"/>
        </p:nvSpPr>
        <p:spPr>
          <a:xfrm>
            <a:off x="6536184" y="1476446"/>
            <a:ext cx="4899531" cy="2672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10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A responsible and multicultural company of 265,000 people in nearly 50 countries, </a:t>
            </a:r>
            <a:r>
              <a:rPr lang="en-GB" sz="1000" kern="1200" dirty="0" err="1">
                <a:solidFill>
                  <a:schemeClr val="tx1"/>
                </a:solidFill>
                <a:effectLst/>
                <a:latin typeface="+mn-lt"/>
                <a:ea typeface="+mn-ea"/>
                <a:cs typeface="+mn-cs"/>
              </a:rPr>
              <a:t>Capgemini’s</a:t>
            </a:r>
            <a:r>
              <a:rPr lang="en-GB" sz="1000" kern="1200" dirty="0">
                <a:solidFill>
                  <a:schemeClr val="tx1"/>
                </a:solidFill>
                <a:effectLst/>
                <a:latin typeface="+mn-lt"/>
                <a:ea typeface="+mn-ea"/>
                <a:cs typeface="+mn-cs"/>
              </a:rPr>
              <a:t> purpose is to unleash human energy through technology for an inclusive and sustainable future. With </a:t>
            </a:r>
            <a:r>
              <a:rPr lang="en-GB" sz="1000" kern="1200" dirty="0" err="1">
                <a:solidFill>
                  <a:schemeClr val="tx1"/>
                </a:solidFill>
                <a:effectLst/>
                <a:latin typeface="+mn-lt"/>
                <a:ea typeface="+mn-ea"/>
                <a:cs typeface="+mn-cs"/>
              </a:rPr>
              <a:t>Altran</a:t>
            </a:r>
            <a:r>
              <a:rPr lang="en-GB" sz="1000" kern="1200" dirty="0">
                <a:solidFill>
                  <a:schemeClr val="tx1"/>
                </a:solidFill>
                <a:effectLst/>
                <a:latin typeface="+mn-lt"/>
                <a:ea typeface="+mn-ea"/>
                <a:cs typeface="+mn-cs"/>
              </a:rPr>
              <a:t>, the Group reported 2019 combined global revenues of €17 billion. Visit us at </a:t>
            </a:r>
            <a:r>
              <a:rPr lang="en-GB" sz="1000" u="sng" kern="1200" dirty="0">
                <a:solidFill>
                  <a:schemeClr val="tx1"/>
                </a:solidFill>
                <a:effectLst/>
                <a:latin typeface="+mn-lt"/>
                <a:ea typeface="+mn-ea"/>
                <a:cs typeface="+mn-cs"/>
                <a:hlinkClick r:id="rId2" tooltip="http://www.capgemini.com/"/>
              </a:rPr>
              <a:t>www.capgemini.com</a:t>
            </a:r>
            <a:r>
              <a:rPr lang="en-GB" sz="1000" kern="1200" dirty="0">
                <a:solidFill>
                  <a:schemeClr val="tx1"/>
                </a:solidFill>
                <a:effectLst/>
                <a:latin typeface="+mn-lt"/>
                <a:ea typeface="+mn-ea"/>
                <a:cs typeface="+mn-cs"/>
              </a:rPr>
              <a:t>.</a:t>
            </a:r>
            <a:endParaRPr lang="en-GB" sz="1000" kern="1200" dirty="0">
              <a:solidFill>
                <a:schemeClr val="tx1"/>
              </a:solidFill>
              <a:effectLst/>
              <a:latin typeface="+mn-lt"/>
              <a:ea typeface="+mn-ea"/>
              <a:cs typeface="+mn-cs"/>
            </a:endParaRPr>
          </a:p>
          <a:p>
            <a:endParaRPr lang="en-US" sz="1000" kern="1200" dirty="0">
              <a:solidFill>
                <a:schemeClr val="tx1"/>
              </a:solidFill>
              <a:effectLst/>
              <a:latin typeface="+mn-lt"/>
              <a:ea typeface="+mn-ea"/>
              <a:cs typeface="+mn-cs"/>
            </a:endParaRPr>
          </a:p>
          <a:p>
            <a:r>
              <a:rPr lang="en-US" sz="1000" kern="1200" dirty="0">
                <a:solidFill>
                  <a:schemeClr val="tx1"/>
                </a:solidFill>
                <a:effectLst/>
                <a:latin typeface="+mn-lt"/>
                <a:ea typeface="+mn-ea"/>
                <a:cs typeface="+mn-cs"/>
              </a:rPr>
              <a:t>Capgemini in India now comprises over 125,000 team members working across 12 locations: Bangalore, Bhubaneswar, Chennai, Gandhinagar, </a:t>
            </a:r>
            <a:r>
              <a:rPr lang="en-US" sz="1000" kern="1200" dirty="0" err="1">
                <a:solidFill>
                  <a:schemeClr val="tx1"/>
                </a:solidFill>
                <a:effectLst/>
                <a:latin typeface="+mn-lt"/>
                <a:ea typeface="+mn-ea"/>
                <a:cs typeface="+mn-cs"/>
              </a:rPr>
              <a:t>Gurugram</a:t>
            </a:r>
            <a:r>
              <a:rPr lang="en-US" sz="1000" kern="1200" dirty="0">
                <a:solidFill>
                  <a:schemeClr val="tx1"/>
                </a:solidFill>
                <a:effectLst/>
                <a:latin typeface="+mn-lt"/>
                <a:ea typeface="+mn-ea"/>
                <a:cs typeface="+mn-cs"/>
              </a:rPr>
              <a:t>, Hyderabad, Kolkata, Mumbai, Noida, Pune, Salem and Tiruchirappalli. Learn more about Capgemini in India at </a:t>
            </a:r>
            <a:r>
              <a:rPr lang="en-US" sz="1000" u="sng" kern="1200" dirty="0">
                <a:solidFill>
                  <a:schemeClr val="tx1"/>
                </a:solidFill>
                <a:effectLst/>
                <a:latin typeface="+mn-lt"/>
                <a:ea typeface="+mn-ea"/>
                <a:cs typeface="+mn-cs"/>
                <a:hlinkClick r:id="rId3"/>
              </a:rPr>
              <a:t>www.capgemini.com/in-en</a:t>
            </a:r>
            <a:r>
              <a:rPr lang="en-US" sz="1000" kern="1200" dirty="0">
                <a:solidFill>
                  <a:schemeClr val="tx1"/>
                </a:solidFill>
                <a:effectLst/>
                <a:latin typeface="+mn-lt"/>
                <a:ea typeface="+mn-ea"/>
                <a:cs typeface="+mn-cs"/>
              </a:rPr>
              <a:t>. </a:t>
            </a:r>
            <a:endParaRPr lang="en-US" sz="1000" kern="1200" dirty="0">
              <a:solidFill>
                <a:schemeClr val="tx1"/>
              </a:solidFill>
              <a:effectLst/>
              <a:latin typeface="+mn-lt"/>
              <a:ea typeface="+mn-ea"/>
              <a:cs typeface="+mn-cs"/>
            </a:endParaRPr>
          </a:p>
        </p:txBody>
      </p:sp>
      <p:sp>
        <p:nvSpPr>
          <p:cNvPr id="62" name="Rectangle 61"/>
          <p:cNvSpPr/>
          <p:nvPr userDrawn="1"/>
        </p:nvSpPr>
        <p:spPr>
          <a:xfrm>
            <a:off x="6536184" y="10971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endParaRPr lang="en-US" sz="1400" dirty="0">
              <a:solidFill>
                <a:schemeClr val="accent1"/>
              </a:solidFill>
            </a:endParaRPr>
          </a:p>
        </p:txBody>
      </p:sp>
      <p:pic>
        <p:nvPicPr>
          <p:cNvPr id="64" name="Picture 2" descr="D:\My Work\Template\Icons\Social Media\LinkedIN.png">
            <a:hlinkClick r:id="rId4"/>
          </p:cNvPr>
          <p:cNvPicPr>
            <a:picLocks noChangeAspect="1" noChangeArrowheads="1"/>
          </p:cNvPicPr>
          <p:nvPr userDrawn="1"/>
        </p:nvPicPr>
        <p:blipFill>
          <a:blip r:embed="rId5" cstate="print"/>
          <a:srcRect/>
          <a:stretch>
            <a:fillRect/>
          </a:stretch>
        </p:blipFill>
        <p:spPr bwMode="auto">
          <a:xfrm>
            <a:off x="810097" y="3979258"/>
            <a:ext cx="333195" cy="333195"/>
          </a:xfrm>
          <a:prstGeom prst="rect">
            <a:avLst/>
          </a:prstGeom>
          <a:noFill/>
        </p:spPr>
      </p:pic>
      <p:pic>
        <p:nvPicPr>
          <p:cNvPr id="65" name="Picture 4" descr="D:\My Work\Template\Icons\Social Media\SlideShare.png">
            <a:hlinkClick r:id="rId6"/>
          </p:cNvPr>
          <p:cNvPicPr>
            <a:picLocks noChangeAspect="1" noChangeArrowheads="1"/>
          </p:cNvPicPr>
          <p:nvPr userDrawn="1"/>
        </p:nvPicPr>
        <p:blipFill>
          <a:blip r:embed="rId7" cstate="print"/>
          <a:srcRect/>
          <a:stretch>
            <a:fillRect/>
          </a:stretch>
        </p:blipFill>
        <p:spPr bwMode="auto">
          <a:xfrm>
            <a:off x="1193474" y="3979258"/>
            <a:ext cx="333195" cy="333195"/>
          </a:xfrm>
          <a:prstGeom prst="rect">
            <a:avLst/>
          </a:prstGeom>
          <a:noFill/>
        </p:spPr>
      </p:pic>
      <p:pic>
        <p:nvPicPr>
          <p:cNvPr id="66" name="Picture 5" descr="D:\My Work\Template\Icons\Social Media\Twitter.png">
            <a:hlinkClick r:id="rId8"/>
          </p:cNvPr>
          <p:cNvPicPr>
            <a:picLocks noChangeAspect="1" noChangeArrowheads="1"/>
          </p:cNvPicPr>
          <p:nvPr userDrawn="1"/>
        </p:nvPicPr>
        <p:blipFill>
          <a:blip r:embed="rId9" cstate="print"/>
          <a:srcRect/>
          <a:stretch>
            <a:fillRect/>
          </a:stretch>
        </p:blipFill>
        <p:spPr bwMode="auto">
          <a:xfrm>
            <a:off x="1576851" y="3979258"/>
            <a:ext cx="333195" cy="333195"/>
          </a:xfrm>
          <a:prstGeom prst="rect">
            <a:avLst/>
          </a:prstGeom>
          <a:noFill/>
        </p:spPr>
      </p:pic>
      <p:pic>
        <p:nvPicPr>
          <p:cNvPr id="67" name="Picture 6" descr="D:\My Work\Template\Icons\Social Media\YouTube.png">
            <a:hlinkClick r:id="rId10"/>
          </p:cNvPr>
          <p:cNvPicPr>
            <a:picLocks noChangeAspect="1" noChangeArrowheads="1"/>
          </p:cNvPicPr>
          <p:nvPr userDrawn="1"/>
        </p:nvPicPr>
        <p:blipFill>
          <a:blip r:embed="rId11" cstate="print"/>
          <a:srcRect/>
          <a:stretch>
            <a:fillRect/>
          </a:stretch>
        </p:blipFill>
        <p:spPr bwMode="auto">
          <a:xfrm>
            <a:off x="1960227" y="3979258"/>
            <a:ext cx="333195" cy="333195"/>
          </a:xfrm>
          <a:prstGeom prst="rect">
            <a:avLst/>
          </a:prstGeom>
          <a:noFill/>
        </p:spPr>
      </p:pic>
      <p:pic>
        <p:nvPicPr>
          <p:cNvPr id="68" name="Picture 7" descr="D:\My Work\Template\Icons\Social Media\Facebook.png">
            <a:hlinkClick r:id="rId12"/>
          </p:cNvPr>
          <p:cNvPicPr>
            <a:picLocks noChangeAspect="1" noChangeArrowheads="1"/>
          </p:cNvPicPr>
          <p:nvPr userDrawn="1"/>
        </p:nvPicPr>
        <p:blipFill>
          <a:blip r:embed="rId13" cstate="print"/>
          <a:srcRect/>
          <a:stretch>
            <a:fillRect/>
          </a:stretch>
        </p:blipFill>
        <p:spPr bwMode="auto">
          <a:xfrm>
            <a:off x="426720" y="3979258"/>
            <a:ext cx="333195" cy="333195"/>
          </a:xfrm>
          <a:prstGeom prst="rect">
            <a:avLst/>
          </a:prstGeom>
          <a:noFill/>
        </p:spPr>
      </p:pic>
      <p:sp>
        <p:nvSpPr>
          <p:cNvPr id="69" name="Rectangle 6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presentation contains information that may be privileged or confidential and is the property of the Capgemini Group.</a:t>
            </a:r>
            <a:endParaRPr lang="en-US" sz="800" noProof="0" dirty="0">
              <a:solidFill>
                <a:schemeClr val="bg1"/>
              </a:solidFill>
              <a:latin typeface="+mn-lt"/>
              <a:cs typeface="Arial" panose="020B0604020202020204"/>
            </a:endParaRPr>
          </a:p>
          <a:p>
            <a:pPr>
              <a:spcAft>
                <a:spcPts val="600"/>
              </a:spcAft>
            </a:pPr>
            <a:r>
              <a:rPr lang="en-US" sz="800" noProof="0" dirty="0">
                <a:solidFill>
                  <a:schemeClr val="bg1"/>
                </a:solidFill>
                <a:latin typeface="Arial" panose="020B0604020202020204"/>
                <a:cs typeface="Arial" panose="020B0604020202020204"/>
              </a:rPr>
              <a:t>Copyright © 2020 Capgemini. All rights reserved.</a:t>
            </a:r>
            <a:endParaRPr lang="en-US" sz="800" noProof="0" dirty="0">
              <a:solidFill>
                <a:schemeClr val="bg1"/>
              </a:solidFill>
              <a:latin typeface="Arial" panose="020B0604020202020204"/>
              <a:cs typeface="Arial" panose="020B0604020202020204"/>
            </a:endParaRPr>
          </a:p>
        </p:txBody>
      </p:sp>
      <p:sp>
        <p:nvSpPr>
          <p:cNvPr id="70" name="Rectangle 69">
            <a:hlinkClick r:id="rId14"/>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a:hlinkClick r:id="rId15"/>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endParaRPr lang="en-US" sz="1200" b="1" dirty="0">
              <a:solidFill>
                <a:schemeClr val="bg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endParaRPr lang="en-US" sz="1400" dirty="0">
              <a:solidFill>
                <a:schemeClr val="accent1"/>
              </a:solidFill>
            </a:endParaRP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endParaRPr lang="en-US" sz="900" dirty="0">
              <a:solidFill>
                <a:schemeClr val="tx1"/>
              </a:solidFill>
            </a:endParaRPr>
          </a:p>
          <a:p>
            <a:pPr algn="just">
              <a:lnSpc>
                <a:spcPts val="1200"/>
              </a:lnSpc>
            </a:pPr>
            <a:r>
              <a:rPr lang="en-US" sz="1400" dirty="0">
                <a:solidFill>
                  <a:schemeClr val="accent2"/>
                </a:solidFill>
              </a:rPr>
              <a:t>www.capgemini.com</a:t>
            </a:r>
            <a:endParaRPr lang="en-US" sz="1400" dirty="0">
              <a:solidFill>
                <a:schemeClr val="accent2"/>
              </a:solidFill>
            </a:endParaRPr>
          </a:p>
        </p:txBody>
      </p:sp>
      <p:grpSp>
        <p:nvGrpSpPr>
          <p:cNvPr id="3" name="Groupe 2"/>
          <p:cNvGrpSpPr/>
          <p:nvPr userDrawn="1"/>
        </p:nvGrpSpPr>
        <p:grpSpPr>
          <a:xfrm>
            <a:off x="426720" y="4829457"/>
            <a:ext cx="1866702" cy="333195"/>
            <a:chOff x="426720" y="4829457"/>
            <a:chExt cx="1866702" cy="333195"/>
          </a:xfrm>
        </p:grpSpPr>
        <p:pic>
          <p:nvPicPr>
            <p:cNvPr id="50" name="Picture 2" descr="D:\My Work\Template\Icons\Social Media\LinkedIN.png">
              <a:hlinkClick r:id="rId2"/>
            </p:cNvPr>
            <p:cNvPicPr>
              <a:picLocks noChangeAspect="1" noChangeArrowheads="1"/>
            </p:cNvPicPr>
            <p:nvPr userDrawn="1"/>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5"/>
            </p:cNvPr>
            <p:cNvPicPr>
              <a:picLocks noChangeAspect="1" noChangeArrowheads="1"/>
            </p:cNvPicPr>
            <p:nvPr userDrawn="1"/>
          </p:nvPicPr>
          <p:blipFill>
            <a:blip r:embed="rId6" cstate="print">
              <a:duotone>
                <a:schemeClr val="accent2">
                  <a:shade val="45000"/>
                  <a:satMod val="135000"/>
                </a:schemeClr>
                <a:prstClr val="white"/>
              </a:duotone>
              <a:extLst>
                <a:ext uri="{BEBA8EAE-BF5A-486C-A8C5-ECC9F3942E4B}">
                  <a14:imgProps xmlns:a14="http://schemas.microsoft.com/office/drawing/2010/main">
                    <a14:imgLayer r:embed="rId7">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8"/>
            </p:cNvPr>
            <p:cNvPicPr>
              <a:picLocks noChangeAspect="1" noChangeArrowheads="1"/>
            </p:cNvPicPr>
            <p:nvPr userDrawn="1"/>
          </p:nvPicPr>
          <p:blipFill>
            <a:blip r:embed="rId9" cstate="print">
              <a:duotone>
                <a:schemeClr val="accent2">
                  <a:shade val="45000"/>
                  <a:satMod val="135000"/>
                </a:schemeClr>
                <a:prstClr val="white"/>
              </a:duotone>
              <a:extLst>
                <a:ext uri="{BEBA8EAE-BF5A-486C-A8C5-ECC9F3942E4B}">
                  <a14:imgProps xmlns:a14="http://schemas.microsoft.com/office/drawing/2010/main">
                    <a14:imgLayer r:embed="rId10">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1"/>
            </p:cNvPr>
            <p:cNvPicPr>
              <a:picLocks noChangeAspect="1" noChangeArrowheads="1"/>
            </p:cNvPicPr>
            <p:nvPr userDrawn="1"/>
          </p:nvPicPr>
          <p:blipFill>
            <a:blip r:embed="rId12" cstate="print">
              <a:duotone>
                <a:schemeClr val="accent2">
                  <a:shade val="45000"/>
                  <a:satMod val="135000"/>
                </a:schemeClr>
                <a:prstClr val="white"/>
              </a:duotone>
              <a:extLst>
                <a:ext uri="{BEBA8EAE-BF5A-486C-A8C5-ECC9F3942E4B}">
                  <a14:imgProps xmlns:a14="http://schemas.microsoft.com/office/drawing/2010/main">
                    <a14:imgLayer r:embed="rId13">
                      <a14:imgEffect>
                        <a14:brightnessContrast bright="-100000"/>
                      </a14:imgEffect>
                      <a14:imgEffect>
                        <a14:sharpenSoften amount="5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4"/>
            </p:cNvPr>
            <p:cNvPicPr>
              <a:picLocks noChangeAspect="1" noChangeArrowheads="1"/>
            </p:cNvPicPr>
            <p:nvPr userDrawn="1"/>
          </p:nvPicPr>
          <p:blipFill>
            <a:blip r:embed="rId15" cstate="print">
              <a:duotone>
                <a:schemeClr val="accent2">
                  <a:shade val="45000"/>
                  <a:satMod val="135000"/>
                </a:schemeClr>
                <a:prstClr val="white"/>
              </a:duotone>
              <a:extLst>
                <a:ext uri="{BEBA8EAE-BF5A-486C-A8C5-ECC9F3942E4B}">
                  <a14:imgProps xmlns:a14="http://schemas.microsoft.com/office/drawing/2010/main">
                    <a14:imgLayer r:embed="rId16">
                      <a14:imgEffect>
                        <a14:brightnessContrast bright="-100000"/>
                      </a14:imgEffect>
                      <a14:imgEffect>
                        <a14:sharpenSoften amount="-5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panose="020B0604020202020204"/>
              </a:rPr>
              <a:t>This presentation</a:t>
            </a:r>
            <a:r>
              <a:rPr lang="en-US" sz="800" baseline="0" noProof="0" dirty="0">
                <a:latin typeface="+mn-lt"/>
                <a:cs typeface="Arial" panose="020B0604020202020204"/>
              </a:rPr>
              <a:t> </a:t>
            </a:r>
            <a:r>
              <a:rPr lang="en-US" sz="800" noProof="0" dirty="0">
                <a:latin typeface="+mn-lt"/>
                <a:cs typeface="Arial" panose="020B0604020202020204"/>
              </a:rPr>
              <a:t>contains information that may be privileged or confidential and is the property of the Capgemini Group.</a:t>
            </a:r>
            <a:br>
              <a:rPr lang="en-US" sz="800" noProof="0" dirty="0">
                <a:latin typeface="+mn-lt"/>
                <a:cs typeface="Arial" panose="020B0604020202020204"/>
              </a:rPr>
            </a:br>
            <a:r>
              <a:rPr lang="en-US" sz="800" noProof="0" dirty="0">
                <a:latin typeface="Arial" panose="020B0604020202020204"/>
                <a:cs typeface="Arial" panose="020B0604020202020204"/>
              </a:rPr>
              <a:t>Copyright © 2018 Capgemini. All rights reserved.</a:t>
            </a:r>
            <a:endParaRPr lang="en-US" sz="800" noProof="0" dirty="0">
              <a:latin typeface="Arial" panose="020B0604020202020204"/>
              <a:cs typeface="Arial" panose="020B0604020202020204"/>
            </a:endParaRPr>
          </a:p>
        </p:txBody>
      </p:sp>
      <p:sp>
        <p:nvSpPr>
          <p:cNvPr id="60" name="Rectangle 59"/>
          <p:cNvSpPr/>
          <p:nvPr>
            <p:custDataLst>
              <p:tags r:id="rId17"/>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panose="020B0604020202020204"/>
              </a:rPr>
              <a:t>Name, Last Name</a:t>
            </a:r>
            <a:endParaRPr lang="en-US" sz="1200" b="1" dirty="0">
              <a:solidFill>
                <a:schemeClr val="accent1"/>
              </a:solidFill>
              <a:cs typeface="Arial" panose="020B0604020202020204"/>
            </a:endParaRPr>
          </a:p>
          <a:p>
            <a:pPr>
              <a:lnSpc>
                <a:spcPts val="1200"/>
              </a:lnSpc>
            </a:pPr>
            <a:r>
              <a:rPr lang="en-US" sz="1000" dirty="0">
                <a:solidFill>
                  <a:schemeClr val="accent2"/>
                </a:solidFill>
                <a:cs typeface="Arial" panose="020B0604020202020204"/>
              </a:rPr>
              <a:t>Title/Role</a:t>
            </a:r>
            <a:endParaRPr lang="en-US" sz="1000" dirty="0">
              <a:solidFill>
                <a:schemeClr val="accent2"/>
              </a:solidFill>
              <a:cs typeface="Arial" panose="020B0604020202020204"/>
            </a:endParaRPr>
          </a:p>
          <a:p>
            <a:pPr>
              <a:lnSpc>
                <a:spcPts val="1200"/>
              </a:lnSpc>
            </a:pPr>
            <a:r>
              <a:rPr lang="en-US" sz="1000" dirty="0">
                <a:cs typeface="Arial" panose="020B0604020202020204"/>
              </a:rPr>
              <a:t>Capgemini Office (Optional)</a:t>
            </a:r>
            <a:endParaRPr lang="en-US" sz="1000" dirty="0">
              <a:cs typeface="Arial" panose="020B0604020202020204"/>
            </a:endParaRPr>
          </a:p>
          <a:p>
            <a:pPr>
              <a:lnSpc>
                <a:spcPts val="1200"/>
              </a:lnSpc>
            </a:pPr>
            <a:r>
              <a:rPr lang="en-US" sz="1000" dirty="0">
                <a:cs typeface="Arial" panose="020B0604020202020204"/>
              </a:rPr>
              <a:t>Address Line 1</a:t>
            </a:r>
            <a:endParaRPr lang="en-US" sz="1000" dirty="0">
              <a:cs typeface="Arial" panose="020B0604020202020204"/>
            </a:endParaRPr>
          </a:p>
          <a:p>
            <a:pPr>
              <a:lnSpc>
                <a:spcPts val="1200"/>
              </a:lnSpc>
            </a:pPr>
            <a:r>
              <a:rPr lang="en-US" sz="1000" dirty="0">
                <a:cs typeface="Arial" panose="020B0604020202020204"/>
              </a:rPr>
              <a:t>Address Line 2 </a:t>
            </a:r>
            <a:endParaRPr lang="en-US" sz="1000" dirty="0">
              <a:cs typeface="Arial" panose="020B0604020202020204"/>
            </a:endParaRPr>
          </a:p>
          <a:p>
            <a:pPr>
              <a:lnSpc>
                <a:spcPts val="1200"/>
              </a:lnSpc>
            </a:pPr>
            <a:r>
              <a:rPr lang="en-US" sz="1000" dirty="0">
                <a:cs typeface="Arial" panose="020B0604020202020204"/>
              </a:rPr>
              <a:t>Address Line 3</a:t>
            </a:r>
            <a:endParaRPr lang="en-US" sz="1000" dirty="0">
              <a:cs typeface="Arial" panose="020B0604020202020204"/>
            </a:endParaRPr>
          </a:p>
        </p:txBody>
      </p:sp>
      <p:sp>
        <p:nvSpPr>
          <p:cNvPr id="61" name="Rectangle 60"/>
          <p:cNvSpPr/>
          <p:nvPr>
            <p:custDataLst>
              <p:tags r:id="rId18"/>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panose="020B0604020202020204"/>
              </a:rPr>
              <a:t>Name, Last Name</a:t>
            </a:r>
            <a:endParaRPr lang="en-US" sz="1200" b="1" dirty="0">
              <a:solidFill>
                <a:schemeClr val="accent1"/>
              </a:solidFill>
              <a:cs typeface="Arial" panose="020B0604020202020204"/>
            </a:endParaRPr>
          </a:p>
          <a:p>
            <a:pPr>
              <a:lnSpc>
                <a:spcPts val="1200"/>
              </a:lnSpc>
            </a:pPr>
            <a:r>
              <a:rPr lang="en-US" sz="1000" dirty="0">
                <a:solidFill>
                  <a:schemeClr val="accent2"/>
                </a:solidFill>
                <a:cs typeface="Arial" panose="020B0604020202020204"/>
              </a:rPr>
              <a:t>Title/Role</a:t>
            </a:r>
            <a:endParaRPr lang="en-US" sz="1000" dirty="0">
              <a:solidFill>
                <a:schemeClr val="accent2"/>
              </a:solidFill>
              <a:cs typeface="Arial" panose="020B0604020202020204"/>
            </a:endParaRPr>
          </a:p>
          <a:p>
            <a:pPr>
              <a:lnSpc>
                <a:spcPts val="1200"/>
              </a:lnSpc>
            </a:pPr>
            <a:r>
              <a:rPr lang="en-US" sz="1000" dirty="0">
                <a:cs typeface="Arial" panose="020B0604020202020204"/>
              </a:rPr>
              <a:t>Capgemini Office (Optional)</a:t>
            </a:r>
            <a:endParaRPr lang="en-US" sz="1000" dirty="0">
              <a:cs typeface="Arial" panose="020B0604020202020204"/>
            </a:endParaRPr>
          </a:p>
          <a:p>
            <a:pPr>
              <a:lnSpc>
                <a:spcPts val="1200"/>
              </a:lnSpc>
            </a:pPr>
            <a:r>
              <a:rPr lang="en-US" sz="1000" dirty="0">
                <a:cs typeface="Arial" panose="020B0604020202020204"/>
              </a:rPr>
              <a:t>Address Line 1</a:t>
            </a:r>
            <a:endParaRPr lang="en-US" sz="1000" dirty="0">
              <a:cs typeface="Arial" panose="020B0604020202020204"/>
            </a:endParaRPr>
          </a:p>
          <a:p>
            <a:pPr>
              <a:lnSpc>
                <a:spcPts val="1200"/>
              </a:lnSpc>
            </a:pPr>
            <a:r>
              <a:rPr lang="en-US" sz="1000" dirty="0">
                <a:cs typeface="Arial" panose="020B0604020202020204"/>
              </a:rPr>
              <a:t>Address Line 2 </a:t>
            </a:r>
            <a:endParaRPr lang="en-US" sz="1000" dirty="0">
              <a:cs typeface="Arial" panose="020B0604020202020204"/>
            </a:endParaRPr>
          </a:p>
          <a:p>
            <a:pPr>
              <a:lnSpc>
                <a:spcPts val="1200"/>
              </a:lnSpc>
            </a:pPr>
            <a:r>
              <a:rPr lang="en-US" sz="1000" dirty="0">
                <a:cs typeface="Arial" panose="020B0604020202020204"/>
              </a:rPr>
              <a:t>Address Line 3</a:t>
            </a:r>
            <a:endParaRPr lang="en-US" sz="1000" dirty="0">
              <a:cs typeface="Arial" panose="020B0604020202020204"/>
            </a:endParaRPr>
          </a:p>
        </p:txBody>
      </p:sp>
      <p:sp>
        <p:nvSpPr>
          <p:cNvPr id="62" name="Rectangle 61"/>
          <p:cNvSpPr/>
          <p:nvPr>
            <p:custDataLst>
              <p:tags r:id="rId19"/>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panose="020B0604020202020204"/>
              </a:rPr>
              <a:t>Name, Last Name</a:t>
            </a:r>
            <a:endParaRPr lang="en-US" sz="1200" b="1" dirty="0">
              <a:solidFill>
                <a:schemeClr val="accent1"/>
              </a:solidFill>
              <a:cs typeface="Arial" panose="020B0604020202020204"/>
            </a:endParaRPr>
          </a:p>
          <a:p>
            <a:pPr>
              <a:lnSpc>
                <a:spcPts val="1200"/>
              </a:lnSpc>
            </a:pPr>
            <a:r>
              <a:rPr lang="en-US" sz="1000" dirty="0">
                <a:solidFill>
                  <a:schemeClr val="accent2"/>
                </a:solidFill>
                <a:cs typeface="Arial" panose="020B0604020202020204"/>
              </a:rPr>
              <a:t>Title/Role</a:t>
            </a:r>
            <a:endParaRPr lang="en-US" sz="1000" dirty="0">
              <a:solidFill>
                <a:schemeClr val="accent2"/>
              </a:solidFill>
              <a:cs typeface="Arial" panose="020B0604020202020204"/>
            </a:endParaRPr>
          </a:p>
          <a:p>
            <a:pPr>
              <a:lnSpc>
                <a:spcPts val="1200"/>
              </a:lnSpc>
            </a:pPr>
            <a:r>
              <a:rPr lang="en-US" sz="1000" dirty="0">
                <a:cs typeface="Arial" panose="020B0604020202020204"/>
              </a:rPr>
              <a:t>Capgemini Office (Optional)</a:t>
            </a:r>
            <a:endParaRPr lang="en-US" sz="1000" dirty="0">
              <a:cs typeface="Arial" panose="020B0604020202020204"/>
            </a:endParaRPr>
          </a:p>
          <a:p>
            <a:pPr>
              <a:lnSpc>
                <a:spcPts val="1200"/>
              </a:lnSpc>
            </a:pPr>
            <a:r>
              <a:rPr lang="en-US" sz="1000" dirty="0">
                <a:cs typeface="Arial" panose="020B0604020202020204"/>
              </a:rPr>
              <a:t>Address Line 1</a:t>
            </a:r>
            <a:endParaRPr lang="en-US" sz="1000" dirty="0">
              <a:cs typeface="Arial" panose="020B0604020202020204"/>
            </a:endParaRPr>
          </a:p>
          <a:p>
            <a:pPr>
              <a:lnSpc>
                <a:spcPts val="1200"/>
              </a:lnSpc>
            </a:pPr>
            <a:r>
              <a:rPr lang="en-US" sz="1000" dirty="0">
                <a:cs typeface="Arial" panose="020B0604020202020204"/>
              </a:rPr>
              <a:t>Address Line 2 </a:t>
            </a:r>
            <a:endParaRPr lang="en-US" sz="1000" dirty="0">
              <a:cs typeface="Arial" panose="020B0604020202020204"/>
            </a:endParaRPr>
          </a:p>
          <a:p>
            <a:pPr>
              <a:lnSpc>
                <a:spcPts val="1200"/>
              </a:lnSpc>
            </a:pPr>
            <a:r>
              <a:rPr lang="en-US" sz="1000" dirty="0">
                <a:cs typeface="Arial" panose="020B0604020202020204"/>
              </a:rPr>
              <a:t>Address Line 3</a:t>
            </a:r>
            <a:endParaRPr lang="en-US" sz="1000" dirty="0">
              <a:cs typeface="Arial" panose="020B0604020202020204"/>
            </a:endParaRPr>
          </a:p>
        </p:txBody>
      </p:sp>
      <p:sp>
        <p:nvSpPr>
          <p:cNvPr id="63" name="Rectangle 62"/>
          <p:cNvSpPr/>
          <p:nvPr>
            <p:custDataLst>
              <p:tags r:id="rId20"/>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panose="020B0604020202020204"/>
              </a:rPr>
              <a:t>Name, Last Name</a:t>
            </a:r>
            <a:endParaRPr lang="en-US" sz="1200" b="1" dirty="0">
              <a:solidFill>
                <a:schemeClr val="accent1"/>
              </a:solidFill>
              <a:cs typeface="Arial" panose="020B0604020202020204"/>
            </a:endParaRPr>
          </a:p>
          <a:p>
            <a:pPr>
              <a:lnSpc>
                <a:spcPts val="1200"/>
              </a:lnSpc>
            </a:pPr>
            <a:r>
              <a:rPr lang="en-US" sz="1000" dirty="0">
                <a:solidFill>
                  <a:schemeClr val="accent2"/>
                </a:solidFill>
                <a:cs typeface="Arial" panose="020B0604020202020204"/>
              </a:rPr>
              <a:t>Title/Role</a:t>
            </a:r>
            <a:endParaRPr lang="en-US" sz="1000" dirty="0">
              <a:solidFill>
                <a:schemeClr val="accent2"/>
              </a:solidFill>
              <a:cs typeface="Arial" panose="020B0604020202020204"/>
            </a:endParaRPr>
          </a:p>
          <a:p>
            <a:pPr>
              <a:lnSpc>
                <a:spcPts val="1200"/>
              </a:lnSpc>
            </a:pPr>
            <a:r>
              <a:rPr lang="en-US" sz="1000" dirty="0">
                <a:cs typeface="Arial" panose="020B0604020202020204"/>
              </a:rPr>
              <a:t>Capgemini Office (Optional)</a:t>
            </a:r>
            <a:endParaRPr lang="en-US" sz="1000" dirty="0">
              <a:cs typeface="Arial" panose="020B0604020202020204"/>
            </a:endParaRPr>
          </a:p>
          <a:p>
            <a:pPr>
              <a:lnSpc>
                <a:spcPts val="1200"/>
              </a:lnSpc>
            </a:pPr>
            <a:r>
              <a:rPr lang="en-US" sz="1000" dirty="0">
                <a:cs typeface="Arial" panose="020B0604020202020204"/>
              </a:rPr>
              <a:t>Address Line 1</a:t>
            </a:r>
            <a:endParaRPr lang="en-US" sz="1000" dirty="0">
              <a:cs typeface="Arial" panose="020B0604020202020204"/>
            </a:endParaRPr>
          </a:p>
          <a:p>
            <a:pPr>
              <a:lnSpc>
                <a:spcPts val="1200"/>
              </a:lnSpc>
            </a:pPr>
            <a:r>
              <a:rPr lang="en-US" sz="1000" dirty="0">
                <a:cs typeface="Arial" panose="020B0604020202020204"/>
              </a:rPr>
              <a:t>Address Line 2 </a:t>
            </a:r>
            <a:endParaRPr lang="en-US" sz="1000" dirty="0">
              <a:cs typeface="Arial" panose="020B0604020202020204"/>
            </a:endParaRPr>
          </a:p>
          <a:p>
            <a:pPr>
              <a:lnSpc>
                <a:spcPts val="1200"/>
              </a:lnSpc>
            </a:pPr>
            <a:r>
              <a:rPr lang="en-US" sz="1000" dirty="0">
                <a:cs typeface="Arial" panose="020B0604020202020204"/>
              </a:rPr>
              <a:t>Address Line 3</a:t>
            </a:r>
            <a:endParaRPr lang="en-US" sz="1000" dirty="0">
              <a:cs typeface="Arial" panose="020B0604020202020204"/>
            </a:endParaRP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endParaRPr lang="en-US" sz="12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endParaRPr lang="en-US" dirty="0"/>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endParaRPr lang="en-US" dirty="0"/>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a:graphic>
      </p:graphicFrame>
      <p:sp>
        <p:nvSpPr>
          <p:cNvPr id="3079" name="Freeform 7"/>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ln>
        </p:spPr>
        <p:txBody>
          <a:bodyPr vert="horz" wrap="square" lIns="91440" tIns="45720" rIns="91440" bIns="45720" numCol="1" anchor="t" anchorCtr="0" compatLnSpc="1"/>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endParaRPr lang="en-US" dirty="0"/>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lang="en-US" sz="1600" dirty="0">
                <a:solidFill>
                  <a:schemeClr val="accent1"/>
                </a:solidFill>
              </a:defRPr>
            </a:lvl1pPr>
          </a:lstStyle>
          <a:p>
            <a:pPr marL="0" lvl="0"/>
            <a:r>
              <a:rPr lang="en-US" dirty="0"/>
              <a:t>Click to insert presenter, location, and date</a:t>
            </a:r>
            <a:endParaRPr lang="en-US" dirty="0"/>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7"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8"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9"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oleObject" Target="../embeddings/oleObject4.bin"/><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oleObject" Target="../embeddings/oleObject10.bin"/><Relationship Id="rId6" Type="http://schemas.openxmlformats.org/officeDocument/2006/relationships/tags" Target="../tags/tag10.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oleObject" Target="../embeddings/oleObject11.bin"/><Relationship Id="rId3" Type="http://schemas.openxmlformats.org/officeDocument/2006/relationships/tags" Target="../tags/tag1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9"/>
            </p:custDataLst>
          </p:nvPr>
        </p:nvGraphicFramePr>
        <p:xfrm>
          <a:off x="1587" y="1588"/>
          <a:ext cx="1587" cy="1587"/>
        </p:xfrm>
        <a:graphic>
          <a:graphicData uri="http://schemas.openxmlformats.org/presentationml/2006/ole"/>
        </a:graphic>
      </p:graphicFrame>
      <p:grpSp>
        <p:nvGrpSpPr>
          <p:cNvPr id="2" name="Groupe 1"/>
          <p:cNvGrpSpPr/>
          <p:nvPr/>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fld>
            <a:endParaRPr lang="en-US" sz="800" dirty="0">
              <a:solidFill>
                <a:schemeClr val="bg1">
                  <a:lumMod val="65000"/>
                </a:schemeClr>
              </a:solidFill>
              <a:cs typeface="Arial" panose="020B0604020202020204" pitchFamily="34" charset="0"/>
            </a:endParaRPr>
          </a:p>
        </p:txBody>
      </p:sp>
      <p:sp>
        <p:nvSpPr>
          <p:cNvPr id="6" name="Text Placeholder 7"/>
          <p:cNvSpPr txBox="1"/>
          <p:nvPr/>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2019. All rights reserved  </a:t>
            </a:r>
            <a:r>
              <a:rPr lang="en-US" dirty="0">
                <a:solidFill>
                  <a:schemeClr val="accent2"/>
                </a:solidFill>
              </a:rPr>
              <a:t>|</a:t>
            </a:r>
            <a:endParaRPr lang="en-US" dirty="0">
              <a:solidFill>
                <a:schemeClr val="accent2"/>
              </a:solidFill>
            </a:endParaRPr>
          </a:p>
        </p:txBody>
      </p:sp>
      <p:sp>
        <p:nvSpPr>
          <p:cNvPr id="8" name="Text Placeholder 7"/>
          <p:cNvSpPr txBox="1"/>
          <p:nvPr/>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endParaRPr lang="en-US" dirty="0">
              <a:solidFill>
                <a:schemeClr val="bg1">
                  <a:lumMod val="65000"/>
                </a:schemeClr>
              </a:solidFill>
            </a:endParaRPr>
          </a:p>
        </p:txBody>
      </p:sp>
      <p:sp>
        <p:nvSpPr>
          <p:cNvPr id="4" name="Espace réservé du texte 3"/>
          <p:cNvSpPr>
            <a:spLocks noGrp="1"/>
          </p:cNvSpPr>
          <p:nvPr>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endParaRPr lang="fr-FR" dirty="0"/>
          </a:p>
          <a:p>
            <a:pPr lvl="1"/>
            <a:r>
              <a:rPr lang="fr-FR" dirty="0"/>
              <a:t>Deuxième niveau</a:t>
            </a:r>
            <a:endParaRPr lang="fr-FR" dirty="0"/>
          </a:p>
          <a:p>
            <a:pPr lvl="2"/>
            <a:r>
              <a:rPr lang="fr-FR" dirty="0"/>
              <a:t>Troisième niveau</a:t>
            </a:r>
            <a:endParaRPr lang="fr-FR" dirty="0"/>
          </a:p>
          <a:p>
            <a:pPr lvl="3"/>
            <a:r>
              <a:rPr lang="fr-FR" dirty="0"/>
              <a:t>Quatrième niveau</a:t>
            </a:r>
            <a:endParaRPr lang="fr-FR" dirty="0"/>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grpSp>
        <p:nvGrpSpPr>
          <p:cNvPr id="3" name="Groupe 2"/>
          <p:cNvGrpSpPr/>
          <p:nvPr/>
        </p:nvGrpSpPr>
        <p:grpSpPr>
          <a:xfrm>
            <a:off x="12355040" y="33161"/>
            <a:ext cx="360000" cy="1800000"/>
            <a:chOff x="12355040" y="33161"/>
            <a:chExt cx="360000" cy="1800000"/>
          </a:xfrm>
        </p:grpSpPr>
        <p:sp>
          <p:nvSpPr>
            <p:cNvPr id="11" name="Rectangle 10"/>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p:cNvGrpSpPr/>
          <p:nvPr/>
        </p:nvGrpSpPr>
        <p:grpSpPr>
          <a:xfrm>
            <a:off x="12355040" y="1954479"/>
            <a:ext cx="360000" cy="4875772"/>
            <a:chOff x="12355040" y="1954479"/>
            <a:chExt cx="360000" cy="4875772"/>
          </a:xfrm>
        </p:grpSpPr>
        <p:sp>
          <p:nvSpPr>
            <p:cNvPr id="16" name="Rectangle 15"/>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17" name="Rectangle 16"/>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18" name="Rectangle 17"/>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a:graphic>
      </p:graphicFrame>
      <p:grpSp>
        <p:nvGrpSpPr>
          <p:cNvPr id="3" name="Groupe 2"/>
          <p:cNvGrpSpPr/>
          <p:nvPr/>
        </p:nvGrpSpPr>
        <p:grpSpPr>
          <a:xfrm>
            <a:off x="12355040" y="33161"/>
            <a:ext cx="360000" cy="1800000"/>
            <a:chOff x="12355040" y="33161"/>
            <a:chExt cx="360000" cy="1800000"/>
          </a:xfrm>
        </p:grpSpPr>
        <p:sp>
          <p:nvSpPr>
            <p:cNvPr id="4" name="Rectangle 3"/>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705"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430" indent="-179705"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705"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1155" indent="-179705"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
            </p:custDataLst>
          </p:nvPr>
        </p:nvGraphicFramePr>
        <p:xfrm>
          <a:off x="1587" y="1588"/>
          <a:ext cx="1587" cy="1587"/>
        </p:xfrm>
        <a:graphic>
          <a:graphicData uri="http://schemas.openxmlformats.org/presentationml/2006/ole"/>
        </a:graphic>
      </p:graphicFrame>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705"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430" indent="-179705"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705"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1155" indent="-179705"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4400" y="1676400"/>
            <a:ext cx="10287000" cy="3352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Text Placeholder 4"/>
          <p:cNvSpPr txBox="1"/>
          <p:nvPr/>
        </p:nvSpPr>
        <p:spPr>
          <a:xfrm>
            <a:off x="457200" y="1447800"/>
            <a:ext cx="11012948" cy="4528953"/>
          </a:xfrm>
          <a:prstGeom prst="rect">
            <a:avLst/>
          </a:prstGeom>
        </p:spPr>
        <p:txBody>
          <a:bodyPr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ct val="0"/>
              </a:spcBef>
            </a:pPr>
            <a:r>
              <a:rPr lang="en-GB" sz="4400" dirty="0">
                <a:solidFill>
                  <a:schemeClr val="accent1"/>
                </a:solidFill>
                <a:ea typeface="+mj-ea"/>
                <a:cs typeface="+mj-cs"/>
              </a:rPr>
              <a:t>Thank You </a:t>
            </a:r>
            <a:endParaRPr lang="en-GB" sz="4400" dirty="0">
              <a:solidFill>
                <a:schemeClr val="accent1"/>
              </a:solidFill>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pPr algn="ctr"/>
            <a:r>
              <a:rPr lang="en-US" b="1" i="1" dirty="0">
                <a:ln/>
                <a:solidFill>
                  <a:schemeClr val="accent4"/>
                </a:solidFill>
                <a:effectLst>
                  <a:outerShdw blurRad="38100" dist="38100" dir="2700000" algn="tl">
                    <a:srgbClr val="000000">
                      <a:alpha val="43137"/>
                    </a:srgbClr>
                  </a:outerShdw>
                </a:effectLst>
              </a:rPr>
              <a:t>Brief Synopsis</a:t>
            </a:r>
            <a:endParaRPr lang="en-US" b="1" i="1" dirty="0">
              <a:ln/>
              <a:solidFill>
                <a:schemeClr val="accent4"/>
              </a:solidFill>
              <a:effectLst>
                <a:outerShdw blurRad="38100" dist="38100" dir="2700000" algn="tl">
                  <a:srgbClr val="000000">
                    <a:alpha val="43137"/>
                  </a:srgbClr>
                </a:outerShdw>
              </a:effectLst>
            </a:endParaRPr>
          </a:p>
        </p:txBody>
      </p:sp>
      <p:sp>
        <p:nvSpPr>
          <p:cNvPr id="5" name="Text Placeholder 4"/>
          <p:cNvSpPr>
            <a:spLocks noGrp="1"/>
          </p:cNvSpPr>
          <p:nvPr>
            <p:ph type="body" sz="quarter" idx="10"/>
          </p:nvPr>
        </p:nvSpPr>
        <p:spPr>
          <a:xfrm>
            <a:off x="457200" y="1981200"/>
            <a:ext cx="11012805" cy="3992880"/>
          </a:xfrm>
        </p:spPr>
        <p:txBody>
          <a:bodyPr>
            <a:normAutofit/>
          </a:bodyPr>
          <a:lstStyle/>
          <a:p>
            <a:pPr>
              <a:lnSpc>
                <a:spcPct val="120000"/>
              </a:lnSpc>
              <a:spcBef>
                <a:spcPts val="0"/>
              </a:spcBef>
            </a:pPr>
            <a:r>
              <a:rPr lang="en-GB" sz="1800" dirty="0">
                <a:solidFill>
                  <a:schemeClr val="accent1"/>
                </a:solidFill>
                <a:ea typeface="+mj-ea"/>
                <a:cs typeface="+mj-cs"/>
              </a:rPr>
              <a:t>This project was made for the Capgemini Tech Challenge 2021 (Data Science round 2).</a:t>
            </a:r>
            <a:endParaRPr lang="en-GB" sz="1800" dirty="0">
              <a:solidFill>
                <a:schemeClr val="accent1"/>
              </a:solidFill>
              <a:ea typeface="+mj-ea"/>
              <a:cs typeface="+mj-cs"/>
            </a:endParaRPr>
          </a:p>
          <a:p>
            <a:pPr>
              <a:lnSpc>
                <a:spcPct val="120000"/>
              </a:lnSpc>
              <a:spcBef>
                <a:spcPts val="0"/>
              </a:spcBef>
            </a:pPr>
            <a:endParaRPr lang="en-GB" sz="1800" dirty="0">
              <a:solidFill>
                <a:schemeClr val="accent1"/>
              </a:solidFill>
              <a:ea typeface="+mj-ea"/>
              <a:cs typeface="+mj-cs"/>
            </a:endParaRPr>
          </a:p>
          <a:p>
            <a:pPr>
              <a:lnSpc>
                <a:spcPct val="120000"/>
              </a:lnSpc>
              <a:spcBef>
                <a:spcPts val="0"/>
              </a:spcBef>
            </a:pPr>
            <a:r>
              <a:rPr lang="en-GB" sz="1800" dirty="0">
                <a:solidFill>
                  <a:schemeClr val="accent1"/>
                </a:solidFill>
                <a:ea typeface="+mj-ea"/>
                <a:cs typeface="+mj-cs"/>
              </a:rPr>
              <a:t>We were asked to create a recommendation system using 2 datasets (electronics and modcloth) provided to us.</a:t>
            </a:r>
            <a:endParaRPr lang="en-GB" sz="1800" dirty="0">
              <a:solidFill>
                <a:schemeClr val="accent1"/>
              </a:solidFill>
              <a:ea typeface="+mj-ea"/>
              <a:cs typeface="+mj-cs"/>
            </a:endParaRPr>
          </a:p>
          <a:p>
            <a:pPr>
              <a:lnSpc>
                <a:spcPct val="120000"/>
              </a:lnSpc>
              <a:spcBef>
                <a:spcPts val="0"/>
              </a:spcBef>
            </a:pPr>
            <a:endParaRPr lang="en-GB" sz="1800" dirty="0">
              <a:solidFill>
                <a:schemeClr val="accent1"/>
              </a:solidFill>
              <a:ea typeface="+mj-ea"/>
              <a:cs typeface="+mj-cs"/>
            </a:endParaRPr>
          </a:p>
          <a:p>
            <a:pPr>
              <a:lnSpc>
                <a:spcPct val="120000"/>
              </a:lnSpc>
              <a:spcBef>
                <a:spcPts val="0"/>
              </a:spcBef>
            </a:pPr>
            <a:r>
              <a:rPr lang="en-US" altLang="en-GB" sz="1800" dirty="0">
                <a:solidFill>
                  <a:schemeClr val="accent1"/>
                </a:solidFill>
                <a:ea typeface="+mj-ea"/>
                <a:cs typeface="+mj-cs"/>
              </a:rPr>
              <a:t>This project mainly checked our data science knowledge. </a:t>
            </a:r>
            <a:endParaRPr lang="en-GB" sz="1800" dirty="0">
              <a:solidFill>
                <a:schemeClr val="accent1"/>
              </a:solidFill>
              <a:ea typeface="+mj-ea"/>
              <a:cs typeface="+mj-cs"/>
            </a:endParaRPr>
          </a:p>
          <a:p>
            <a:pPr>
              <a:lnSpc>
                <a:spcPct val="120000"/>
              </a:lnSpc>
              <a:spcBef>
                <a:spcPts val="0"/>
              </a:spcBef>
            </a:pPr>
            <a:endParaRPr lang="en-GB" sz="1800" dirty="0">
              <a:solidFill>
                <a:schemeClr val="accent1"/>
              </a:solidFill>
              <a:ea typeface="+mj-ea"/>
              <a:cs typeface="+mj-cs"/>
            </a:endParaRPr>
          </a:p>
          <a:p>
            <a:pPr>
              <a:lnSpc>
                <a:spcPct val="120000"/>
              </a:lnSpc>
              <a:spcBef>
                <a:spcPts val="0"/>
              </a:spcBef>
            </a:pPr>
            <a:r>
              <a:rPr lang="en-US" altLang="en-GB" sz="1800" dirty="0">
                <a:solidFill>
                  <a:schemeClr val="accent1"/>
                </a:solidFill>
                <a:ea typeface="+mj-ea"/>
                <a:cs typeface="+mj-cs"/>
              </a:rPr>
              <a:t>This project is written in python prograamming language and uses pandas module for most of the work.</a:t>
            </a:r>
            <a:endParaRPr lang="en-US" altLang="en-GB" sz="1800" dirty="0">
              <a:solidFill>
                <a:schemeClr val="accent1"/>
              </a:solidFill>
              <a:ea typeface="+mj-ea"/>
              <a:cs typeface="+mj-cs"/>
            </a:endParaRPr>
          </a:p>
          <a:p>
            <a:pPr>
              <a:lnSpc>
                <a:spcPct val="120000"/>
              </a:lnSpc>
              <a:spcBef>
                <a:spcPts val="0"/>
              </a:spcBef>
            </a:pPr>
            <a:endParaRPr lang="en-US" altLang="en-GB" sz="1800" dirty="0">
              <a:solidFill>
                <a:schemeClr val="accent1"/>
              </a:solidFill>
              <a:ea typeface="+mj-ea"/>
              <a:cs typeface="+mj-cs"/>
            </a:endParaRPr>
          </a:p>
          <a:p>
            <a:pPr>
              <a:lnSpc>
                <a:spcPct val="120000"/>
              </a:lnSpc>
              <a:spcBef>
                <a:spcPts val="0"/>
              </a:spcBef>
            </a:pPr>
            <a:r>
              <a:rPr lang="en-US" altLang="en-GB" sz="1800" dirty="0">
                <a:solidFill>
                  <a:schemeClr val="accent1"/>
                </a:solidFill>
                <a:ea typeface="+mj-ea"/>
                <a:cs typeface="+mj-cs"/>
              </a:rPr>
              <a:t>The items are recommended by calculating the closest (most similar) items using euclidean distance.</a:t>
            </a:r>
            <a:endParaRPr lang="en-GB" sz="1800" dirty="0">
              <a:solidFill>
                <a:schemeClr val="accent1"/>
              </a:solidFill>
              <a:ea typeface="+mj-ea"/>
              <a:cs typeface="+mj-cs"/>
            </a:endParaRPr>
          </a:p>
          <a:p>
            <a:pPr>
              <a:lnSpc>
                <a:spcPct val="120000"/>
              </a:lnSpc>
              <a:spcBef>
                <a:spcPts val="0"/>
              </a:spcBef>
            </a:pPr>
            <a:endParaRPr lang="en-GB" sz="1400" dirty="0"/>
          </a:p>
          <a:p>
            <a:pPr>
              <a:lnSpc>
                <a:spcPct val="120000"/>
              </a:lnSpc>
              <a:spcBef>
                <a:spcPts val="0"/>
              </a:spcBef>
            </a:pPr>
            <a:endParaRPr lang="en-GB"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30" y="233045"/>
            <a:ext cx="11125200" cy="1191895"/>
          </a:xfrm>
        </p:spPr>
        <p:txBody>
          <a:bodyPr>
            <a:scene3d>
              <a:camera prst="orthographicFront"/>
              <a:lightRig rig="soft" dir="t">
                <a:rot lat="0" lon="0" rev="15600000"/>
              </a:lightRig>
            </a:scene3d>
            <a:sp3d extrusionH="57150" prstMaterial="softEdge">
              <a:bevelT w="25400" h="38100"/>
            </a:sp3d>
          </a:bodyPr>
          <a:lstStyle/>
          <a:p>
            <a:pPr algn="ctr"/>
            <a:r>
              <a:rPr lang="en-US" b="1" i="1" dirty="0">
                <a:ln/>
                <a:solidFill>
                  <a:schemeClr val="accent4"/>
                </a:solidFill>
                <a:effectLst>
                  <a:outerShdw blurRad="38100" dist="38100" dir="2700000" algn="tl">
                    <a:srgbClr val="000000">
                      <a:alpha val="43137"/>
                    </a:srgbClr>
                  </a:outerShdw>
                </a:effectLst>
              </a:rPr>
              <a:t>Problem Being Solved</a:t>
            </a:r>
            <a:endParaRPr lang="en-US" b="1" i="1" dirty="0">
              <a:ln/>
              <a:solidFill>
                <a:schemeClr val="accent4"/>
              </a:solidFill>
              <a:effectLst>
                <a:outerShdw blurRad="38100" dist="38100" dir="2700000" algn="tl">
                  <a:srgbClr val="000000">
                    <a:alpha val="43137"/>
                  </a:srgbClr>
                </a:outerShdw>
              </a:effectLst>
            </a:endParaRPr>
          </a:p>
        </p:txBody>
      </p:sp>
      <p:sp>
        <p:nvSpPr>
          <p:cNvPr id="6" name="Text Placeholder 5"/>
          <p:cNvSpPr txBox="1"/>
          <p:nvPr/>
        </p:nvSpPr>
        <p:spPr>
          <a:xfrm>
            <a:off x="609600" y="2057400"/>
            <a:ext cx="10482580" cy="381444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2"/>
                </a:solidFill>
              </a:rPr>
              <a:t>This project finds out the best recommendations for the given data of an item using a portion of clustering algorithms, i.e., calculating distance between data points. I have used euclidean distance for the same.</a:t>
            </a:r>
            <a:endParaRPr lang="en-US" dirty="0">
              <a:solidFill>
                <a:schemeClr val="accent2"/>
              </a:solidFill>
            </a:endParaRPr>
          </a:p>
          <a:p>
            <a:endParaRPr lang="en-US" dirty="0">
              <a:solidFill>
                <a:schemeClr val="accent2"/>
              </a:solidFill>
            </a:endParaRPr>
          </a:p>
          <a:p>
            <a:r>
              <a:rPr lang="en-US" dirty="0">
                <a:solidFill>
                  <a:schemeClr val="accent2"/>
                </a:solidFill>
              </a:rPr>
              <a:t>This project can either be used as a stand-alone application which will use the provided datasets. Or it can be implemented as an api for e-commerce or other sites/apps.</a:t>
            </a:r>
            <a:endParaRPr lang="en-US" dirty="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304800" y="2209800"/>
            <a:ext cx="9602470" cy="966470"/>
          </a:xfrm>
        </p:spPr>
        <p:txBody>
          <a:bodyPr/>
          <a:lstStyle/>
          <a:p>
            <a:endParaRPr lang="en-US" b="0" dirty="0"/>
          </a:p>
          <a:p>
            <a:pPr marL="342900" indent="-342900">
              <a:buAutoNum type="arabicPeriod"/>
            </a:pPr>
            <a:r>
              <a:rPr lang="en-US" b="0" dirty="0"/>
              <a:t>Python programming langauge</a:t>
            </a:r>
            <a:endParaRPr lang="en-US" b="0" dirty="0"/>
          </a:p>
          <a:p>
            <a:pPr marL="342900" indent="-342900">
              <a:buAutoNum type="arabicPeriod"/>
            </a:pPr>
            <a:r>
              <a:rPr lang="en-US" b="0" dirty="0"/>
              <a:t>Pandas module</a:t>
            </a:r>
            <a:endParaRPr lang="en-US" b="0" dirty="0"/>
          </a:p>
        </p:txBody>
      </p:sp>
      <p:sp>
        <p:nvSpPr>
          <p:cNvPr id="4" name="Title 3"/>
          <p:cNvSpPr>
            <a:spLocks noGrp="1"/>
          </p:cNvSpPr>
          <p:nvPr>
            <p:ph type="title"/>
          </p:nvPr>
        </p:nvSpPr>
        <p:spPr>
          <a:xfrm>
            <a:off x="304819" y="914400"/>
            <a:ext cx="11125236" cy="1104900"/>
          </a:xfrm>
        </p:spPr>
        <p:txBody>
          <a:bodyPr/>
          <a:lstStyle/>
          <a:p>
            <a:r>
              <a:rPr lang="en-US" dirty="0"/>
              <a:t>Technology/Tool/Stack:</a:t>
            </a:r>
            <a:endParaRPr lang="en-US" dirty="0"/>
          </a:p>
        </p:txBody>
      </p:sp>
      <p:sp>
        <p:nvSpPr>
          <p:cNvPr id="2" name="Text Box 1"/>
          <p:cNvSpPr txBox="1"/>
          <p:nvPr/>
        </p:nvSpPr>
        <p:spPr>
          <a:xfrm>
            <a:off x="304800" y="3962400"/>
            <a:ext cx="7990205" cy="521970"/>
          </a:xfrm>
          <a:prstGeom prst="rect">
            <a:avLst/>
          </a:prstGeom>
          <a:noFill/>
        </p:spPr>
        <p:txBody>
          <a:bodyPr wrap="square" rtlCol="0">
            <a:spAutoFit/>
          </a:bodyPr>
          <a:p>
            <a:r>
              <a:rPr lang="en-US" sz="2800" dirty="0">
                <a:solidFill>
                  <a:schemeClr val="accent1"/>
                </a:solidFill>
                <a:sym typeface="+mn-ea"/>
              </a:rPr>
              <a:t>Techniques/Methods:</a:t>
            </a:r>
            <a:endParaRPr lang="en-US" sz="2800" dirty="0">
              <a:solidFill>
                <a:schemeClr val="accent1"/>
              </a:solidFill>
              <a:sym typeface="+mn-ea"/>
            </a:endParaRPr>
          </a:p>
        </p:txBody>
      </p:sp>
      <p:sp>
        <p:nvSpPr>
          <p:cNvPr id="3" name="Text Box 2"/>
          <p:cNvSpPr txBox="1"/>
          <p:nvPr/>
        </p:nvSpPr>
        <p:spPr>
          <a:xfrm>
            <a:off x="381000" y="5257800"/>
            <a:ext cx="5460365" cy="645160"/>
          </a:xfrm>
          <a:prstGeom prst="rect">
            <a:avLst/>
          </a:prstGeom>
          <a:noFill/>
        </p:spPr>
        <p:txBody>
          <a:bodyPr wrap="square" rtlCol="0">
            <a:spAutoFit/>
          </a:bodyPr>
          <a:p>
            <a:pPr marL="342900" indent="-342900">
              <a:buAutoNum type="arabicPeriod"/>
            </a:pPr>
            <a:r>
              <a:rPr lang="en-US">
                <a:solidFill>
                  <a:schemeClr val="accent2"/>
                </a:solidFill>
              </a:rPr>
              <a:t>Mean</a:t>
            </a:r>
            <a:endParaRPr lang="en-US">
              <a:solidFill>
                <a:schemeClr val="accent2"/>
              </a:solidFill>
            </a:endParaRPr>
          </a:p>
          <a:p>
            <a:pPr marL="342900" indent="-342900">
              <a:buAutoNum type="arabicPeriod"/>
            </a:pPr>
            <a:r>
              <a:rPr lang="en-US">
                <a:solidFill>
                  <a:schemeClr val="accent2"/>
                </a:solidFill>
              </a:rPr>
              <a:t>Euclidean distance</a:t>
            </a:r>
            <a:endParaRPr lang="en-US">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7330" y="1219200"/>
            <a:ext cx="9602470" cy="4850130"/>
          </a:xfrm>
        </p:spPr>
        <p:txBody>
          <a:bodyPr/>
          <a:lstStyle/>
          <a:p>
            <a:endParaRPr lang="en-US" b="0" dirty="0"/>
          </a:p>
          <a:p>
            <a:r>
              <a:rPr lang="en-US" b="0" dirty="0">
                <a:ln/>
                <a:solidFill>
                  <a:schemeClr val="accent1"/>
                </a:solidFill>
                <a:effectLst>
                  <a:outerShdw blurRad="38100" dist="25400" dir="5400000" algn="ctr" rotWithShape="0">
                    <a:srgbClr val="6E747A">
                      <a:alpha val="43000"/>
                    </a:srgbClr>
                  </a:outerShdw>
                </a:effectLst>
              </a:rPr>
              <a:t>Processing the datasets:</a:t>
            </a:r>
            <a:endParaRPr lang="en-US" b="0" dirty="0">
              <a:ln/>
              <a:solidFill>
                <a:schemeClr val="accent1"/>
              </a:solidFill>
              <a:effectLst>
                <a:outerShdw blurRad="38100" dist="25400" dir="5400000" algn="ctr" rotWithShape="0">
                  <a:srgbClr val="6E747A">
                    <a:alpha val="43000"/>
                  </a:srgbClr>
                </a:outerShdw>
              </a:effectLst>
            </a:endParaRPr>
          </a:p>
          <a:p>
            <a:pPr marL="342900" indent="-342900">
              <a:buAutoNum type="arabicPeriod"/>
            </a:pPr>
            <a:r>
              <a:rPr lang="en-US" b="0" dirty="0"/>
              <a:t>Unnecessary columns and columns that were not present in both datsets were removed.</a:t>
            </a:r>
            <a:endParaRPr lang="en-US" b="0" dirty="0"/>
          </a:p>
          <a:p>
            <a:pPr marL="342900" indent="-342900">
              <a:buAutoNum type="arabicPeriod"/>
            </a:pPr>
            <a:r>
              <a:rPr lang="en-US" b="0" dirty="0"/>
              <a:t>Both datasets were concatenated.</a:t>
            </a:r>
            <a:endParaRPr lang="en-US" b="0" dirty="0"/>
          </a:p>
          <a:p>
            <a:pPr marL="342900" indent="-342900">
              <a:buAutoNum type="arabicPeriod"/>
            </a:pPr>
            <a:r>
              <a:rPr lang="en-US" b="0" dirty="0"/>
              <a:t>All the rows having same item id were merged into one and the new merged row was inserted in the dataset while the previous rows were removed.</a:t>
            </a:r>
            <a:endParaRPr lang="en-US" b="0" dirty="0"/>
          </a:p>
          <a:p>
            <a:pPr/>
            <a:endParaRPr lang="en-US" b="0" dirty="0"/>
          </a:p>
          <a:p>
            <a:pPr/>
            <a:r>
              <a:rPr lang="en-US" b="0" dirty="0">
                <a:ln/>
                <a:solidFill>
                  <a:schemeClr val="accent1"/>
                </a:solidFill>
                <a:effectLst>
                  <a:outerShdw blurRad="38100" dist="25400" dir="5400000" algn="ctr" rotWithShape="0">
                    <a:srgbClr val="6E747A">
                      <a:alpha val="43000"/>
                    </a:srgbClr>
                  </a:outerShdw>
                </a:effectLst>
              </a:rPr>
              <a:t>Recommendation system:</a:t>
            </a:r>
            <a:endParaRPr lang="en-US" b="0" dirty="0">
              <a:ln/>
              <a:solidFill>
                <a:schemeClr val="accent1"/>
              </a:solidFill>
              <a:effectLst>
                <a:outerShdw blurRad="38100" dist="25400" dir="5400000" algn="ctr" rotWithShape="0">
                  <a:srgbClr val="6E747A">
                    <a:alpha val="43000"/>
                  </a:srgbClr>
                </a:outerShdw>
              </a:effectLst>
            </a:endParaRPr>
          </a:p>
          <a:p>
            <a:pPr marL="342900" indent="-342900">
              <a:buAutoNum type="arabicPeriod"/>
            </a:pPr>
            <a:r>
              <a:rPr lang="en-US" b="0" dirty="0"/>
              <a:t>Categorical columns were converted to numerical using dictionaries.</a:t>
            </a:r>
            <a:endParaRPr lang="en-US" b="0" dirty="0"/>
          </a:p>
          <a:p>
            <a:pPr marL="342900" indent="-342900">
              <a:buAutoNum type="arabicPeriod"/>
            </a:pPr>
            <a:r>
              <a:rPr lang="en-US" b="0" dirty="0"/>
              <a:t>Data to be tested was input or chosen from the present dataset.</a:t>
            </a:r>
            <a:endParaRPr lang="en-US" b="0" dirty="0"/>
          </a:p>
          <a:p>
            <a:pPr marL="342900" indent="-342900">
              <a:buAutoNum type="arabicPeriod"/>
            </a:pPr>
            <a:r>
              <a:rPr lang="en-US" b="0" dirty="0"/>
              <a:t>Distance of testing data point was calculated from each data point present in the given dataset using euclidean distance. The 5 closest data points were printed as recommended items.</a:t>
            </a:r>
            <a:endParaRPr lang="en-US" b="0" dirty="0"/>
          </a:p>
        </p:txBody>
      </p:sp>
      <p:sp>
        <p:nvSpPr>
          <p:cNvPr id="4" name="Title 3"/>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pPr algn="ctr"/>
            <a:r>
              <a:rPr lang="en-US" b="1" i="1" dirty="0">
                <a:ln/>
                <a:solidFill>
                  <a:schemeClr val="accent4"/>
                </a:solidFill>
                <a:effectLst>
                  <a:outerShdw blurRad="38100" dist="38100" dir="2700000" algn="tl">
                    <a:srgbClr val="000000">
                      <a:alpha val="43137"/>
                    </a:srgbClr>
                  </a:outerShdw>
                </a:effectLst>
              </a:rPr>
              <a:t>Solution Architecture</a:t>
            </a:r>
            <a:endParaRPr lang="en-US" b="1" i="1" dirty="0">
              <a:ln/>
              <a:solidFill>
                <a:schemeClr val="accent4"/>
              </a:solidFill>
              <a:effectLst>
                <a:outerShdw blurRad="38100" dist="38100" dir="2700000" algn="tl">
                  <a:srgbClr val="000000">
                    <a:alpha val="43137"/>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Output Screenshots and bias</a:t>
            </a:r>
            <a:endParaRPr lang="en-US" dirty="0"/>
          </a:p>
        </p:txBody>
      </p:sp>
      <p:pic>
        <p:nvPicPr>
          <p:cNvPr id="5" name="Picture 4" descr="Screenshot (194)"/>
          <p:cNvPicPr>
            <a:picLocks noChangeAspect="1"/>
          </p:cNvPicPr>
          <p:nvPr/>
        </p:nvPicPr>
        <p:blipFill>
          <a:blip r:embed="rId1"/>
          <a:srcRect r="3592"/>
          <a:stretch>
            <a:fillRect/>
          </a:stretch>
        </p:blipFill>
        <p:spPr>
          <a:xfrm>
            <a:off x="227330" y="1219200"/>
            <a:ext cx="11839575" cy="3143885"/>
          </a:xfrm>
          <a:prstGeom prst="rect">
            <a:avLst/>
          </a:prstGeom>
        </p:spPr>
      </p:pic>
      <p:sp>
        <p:nvSpPr>
          <p:cNvPr id="9" name="Text Box 8"/>
          <p:cNvSpPr txBox="1"/>
          <p:nvPr/>
        </p:nvSpPr>
        <p:spPr>
          <a:xfrm>
            <a:off x="762000" y="4800600"/>
            <a:ext cx="10849610" cy="1198880"/>
          </a:xfrm>
          <a:prstGeom prst="rect">
            <a:avLst/>
          </a:prstGeom>
          <a:noFill/>
        </p:spPr>
        <p:txBody>
          <a:bodyPr wrap="square" rtlCol="0">
            <a:spAutoFit/>
          </a:bodyPr>
          <a:p>
            <a:pPr algn="ctr"/>
            <a:r>
              <a:rPr lang="en-US" u="sng">
                <a:solidFill>
                  <a:schemeClr val="accent2"/>
                </a:solidFill>
                <a:sym typeface="+mn-ea"/>
              </a:rPr>
              <a:t>When using item id to calculate distance, the category, brand and year are scattered but are as close as possible. But item id is not a good property to use here as it is randomly assigned.</a:t>
            </a:r>
            <a:endParaRPr lang="en-US" u="sng">
              <a:solidFill>
                <a:schemeClr val="accent2"/>
              </a:solidFill>
            </a:endParaRPr>
          </a:p>
          <a:p>
            <a:pPr algn="ctr"/>
            <a:endParaRPr lang="en-US" u="sng">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838200" y="4495800"/>
            <a:ext cx="10583545" cy="1327785"/>
          </a:xfrm>
        </p:spPr>
        <p:txBody>
          <a:bodyPr/>
          <a:p>
            <a:pPr algn="ctr"/>
            <a:r>
              <a:rPr lang="en-US" sz="2000" u="sng">
                <a:solidFill>
                  <a:schemeClr val="accent2"/>
                </a:solidFill>
              </a:rPr>
              <a:t>When not using item id to calculate distance, the category, brand and year are very close to the original value.</a:t>
            </a:r>
            <a:endParaRPr lang="en-US" sz="2000" u="sng">
              <a:solidFill>
                <a:schemeClr val="accent2"/>
              </a:solidFill>
            </a:endParaRPr>
          </a:p>
        </p:txBody>
      </p:sp>
      <p:pic>
        <p:nvPicPr>
          <p:cNvPr id="7" name="Picture 6" descr="Screenshot (195)"/>
          <p:cNvPicPr>
            <a:picLocks noChangeAspect="1"/>
          </p:cNvPicPr>
          <p:nvPr/>
        </p:nvPicPr>
        <p:blipFill>
          <a:blip r:embed="rId1"/>
          <a:srcRect r="11891" b="21591"/>
          <a:stretch>
            <a:fillRect/>
          </a:stretch>
        </p:blipFill>
        <p:spPr>
          <a:xfrm>
            <a:off x="304800" y="381000"/>
            <a:ext cx="11642725" cy="3371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7330" y="1008380"/>
            <a:ext cx="9602470" cy="5616575"/>
          </a:xfrm>
        </p:spPr>
        <p:txBody>
          <a:bodyPr/>
          <a:lstStyle/>
          <a:p>
            <a:endParaRPr lang="en-US" b="0" dirty="0"/>
          </a:p>
          <a:p>
            <a:pPr marL="285750" indent="-285750">
              <a:buFont typeface="Arial" panose="020B0604020202020204" pitchFamily="34" charset="0"/>
              <a:buChar char="•"/>
            </a:pPr>
            <a:r>
              <a:rPr lang="en-US" b="0" dirty="0"/>
              <a:t>Theoretically all rows with same item id should have same brand and category but after analysing the data the results were different. This problem was solved by taking the most frequently occurring value for that specific item id.</a:t>
            </a:r>
            <a:endParaRPr lang="en-US" b="0" dirty="0"/>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The cleaning and processing of data was taking about 15 minutes to complete. If the recommendation system was kept in the same code then it would waste a lot of our time. So the processing of data and recommendation system are programmed in separate files. </a:t>
            </a:r>
            <a:endParaRPr lang="en-US" b="0" dirty="0"/>
          </a:p>
          <a:p>
            <a:pPr>
              <a:buFont typeface="Arial" panose="020B0604020202020204" pitchFamily="34" charset="0"/>
            </a:pPr>
            <a:endParaRPr lang="en-US" b="0" dirty="0"/>
          </a:p>
          <a:p>
            <a:pPr marL="285750" indent="-285750">
              <a:buFont typeface="Arial" panose="020B0604020202020204" pitchFamily="34" charset="0"/>
              <a:buChar char="•"/>
            </a:pPr>
            <a:r>
              <a:rPr lang="en-US" b="0" dirty="0"/>
              <a:t>Testing the model using inputs from user is problematic as the inputs could have spelling mistakes and there are a lot of inputs of taken so it could annoy the user. Therefore I randomly popped a row from the dataset itself and used it for testing purpose. </a:t>
            </a:r>
            <a:endParaRPr lang="en-US" b="0" dirty="0"/>
          </a:p>
        </p:txBody>
      </p:sp>
      <p:sp>
        <p:nvSpPr>
          <p:cNvPr id="4" name="Title 3"/>
          <p:cNvSpPr>
            <a:spLocks noGrp="1"/>
          </p:cNvSpPr>
          <p:nvPr>
            <p:ph type="title"/>
          </p:nvPr>
        </p:nvSpPr>
        <p:spPr>
          <a:xfrm>
            <a:off x="227330" y="340360"/>
            <a:ext cx="11125200" cy="1099185"/>
          </a:xfrm>
        </p:spPr>
        <p:txBody>
          <a:bodyPr>
            <a:scene3d>
              <a:camera prst="orthographicFront"/>
              <a:lightRig rig="soft" dir="t">
                <a:rot lat="0" lon="0" rev="15600000"/>
              </a:lightRig>
            </a:scene3d>
            <a:sp3d extrusionH="57150" prstMaterial="softEdge">
              <a:bevelT w="25400" h="38100"/>
            </a:sp3d>
          </a:bodyPr>
          <a:lstStyle/>
          <a:p>
            <a:pPr algn="ctr"/>
            <a:r>
              <a:rPr lang="en-US" b="1" i="1" dirty="0">
                <a:ln/>
                <a:solidFill>
                  <a:schemeClr val="accent4"/>
                </a:solidFill>
                <a:effectLst>
                  <a:outerShdw blurRad="38100" dist="38100" dir="2700000" algn="tl">
                    <a:srgbClr val="000000">
                      <a:alpha val="43137"/>
                    </a:srgbClr>
                  </a:outerShdw>
                </a:effectLst>
              </a:rPr>
              <a:t>Challenges Faced</a:t>
            </a:r>
            <a:endParaRPr lang="en-US" b="1" i="1" dirty="0">
              <a:ln/>
              <a:solidFill>
                <a:schemeClr val="accent4"/>
              </a:solidFill>
              <a:effectLst>
                <a:outerShdw blurRad="38100" dist="38100" dir="2700000" algn="tl">
                  <a:srgbClr val="000000">
                    <a:alpha val="43137"/>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scene3d>
              <a:camera prst="orthographicFront"/>
              <a:lightRig rig="soft" dir="t">
                <a:rot lat="0" lon="0" rev="15600000"/>
              </a:lightRig>
            </a:scene3d>
            <a:sp3d extrusionH="57150" prstMaterial="softEdge">
              <a:bevelT w="25400" h="38100"/>
            </a:sp3d>
          </a:bodyPr>
          <a:lstStyle/>
          <a:p>
            <a:pPr algn="ctr"/>
            <a:r>
              <a:rPr lang="en-US" b="1" i="1" dirty="0">
                <a:ln/>
                <a:solidFill>
                  <a:schemeClr val="accent4"/>
                </a:solidFill>
                <a:effectLst>
                  <a:outerShdw blurRad="38100" dist="38100" dir="2700000" algn="tl">
                    <a:srgbClr val="000000">
                      <a:alpha val="43137"/>
                    </a:srgbClr>
                  </a:outerShdw>
                </a:effectLst>
              </a:rPr>
              <a:t>Future enhancements</a:t>
            </a:r>
            <a:endParaRPr lang="en-US" b="1" i="1" dirty="0">
              <a:ln/>
              <a:solidFill>
                <a:schemeClr val="accent4"/>
              </a:solidFill>
              <a:effectLst>
                <a:outerShdw blurRad="38100" dist="38100" dir="2700000" algn="tl">
                  <a:srgbClr val="000000">
                    <a:alpha val="43137"/>
                  </a:srgbClr>
                </a:outerShdw>
              </a:effectLst>
            </a:endParaRPr>
          </a:p>
        </p:txBody>
      </p:sp>
      <p:sp>
        <p:nvSpPr>
          <p:cNvPr id="5" name="Oval 20"/>
          <p:cNvSpPr/>
          <p:nvPr/>
        </p:nvSpPr>
        <p:spPr>
          <a:xfrm>
            <a:off x="1060576" y="4067008"/>
            <a:ext cx="1149224" cy="113635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2</a:t>
            </a:r>
            <a:endParaRPr lang="pt-PT" dirty="0"/>
          </a:p>
        </p:txBody>
      </p:sp>
      <p:sp>
        <p:nvSpPr>
          <p:cNvPr id="7" name="Oval 20"/>
          <p:cNvSpPr/>
          <p:nvPr/>
        </p:nvSpPr>
        <p:spPr>
          <a:xfrm>
            <a:off x="949703" y="1552408"/>
            <a:ext cx="1149224" cy="113635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1</a:t>
            </a:r>
            <a:endParaRPr lang="pt-PT" dirty="0"/>
          </a:p>
        </p:txBody>
      </p:sp>
      <p:sp>
        <p:nvSpPr>
          <p:cNvPr id="8" name="CustomShape 12"/>
          <p:cNvSpPr/>
          <p:nvPr/>
        </p:nvSpPr>
        <p:spPr>
          <a:xfrm>
            <a:off x="2954297" y="1461804"/>
            <a:ext cx="3691440" cy="3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ct val="0"/>
              </a:spcBef>
            </a:pPr>
            <a:r>
              <a:rPr lang="en-US" altLang="en-IN" dirty="0">
                <a:solidFill>
                  <a:schemeClr val="accent1"/>
                </a:solidFill>
                <a:latin typeface="+mj-lt"/>
                <a:ea typeface="+mj-ea"/>
                <a:cs typeface="+mj-cs"/>
              </a:rPr>
              <a:t>Implement with gui</a:t>
            </a:r>
            <a:endParaRPr lang="en-US" altLang="en-IN" dirty="0">
              <a:solidFill>
                <a:schemeClr val="accent1"/>
              </a:solidFill>
              <a:latin typeface="+mj-lt"/>
              <a:ea typeface="+mj-ea"/>
              <a:cs typeface="+mj-cs"/>
            </a:endParaRPr>
          </a:p>
        </p:txBody>
      </p:sp>
      <p:sp>
        <p:nvSpPr>
          <p:cNvPr id="9" name="CustomShape 13"/>
          <p:cNvSpPr/>
          <p:nvPr/>
        </p:nvSpPr>
        <p:spPr>
          <a:xfrm>
            <a:off x="2941955" y="3648710"/>
            <a:ext cx="6440170" cy="6426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ct val="0"/>
              </a:spcBef>
            </a:pPr>
            <a:r>
              <a:rPr lang="en-US" altLang="en-IN" dirty="0">
                <a:solidFill>
                  <a:schemeClr val="accent1"/>
                </a:solidFill>
                <a:latin typeface="+mj-lt"/>
                <a:ea typeface="+mj-ea"/>
                <a:cs typeface="+mj-cs"/>
              </a:rPr>
              <a:t>Convert categorical columns to numerical with more planning</a:t>
            </a:r>
            <a:r>
              <a:rPr lang="en-US" altLang="en-IN" sz="1400" dirty="0">
                <a:solidFill>
                  <a:schemeClr val="accent1"/>
                </a:solidFill>
                <a:latin typeface="+mj-lt"/>
                <a:ea typeface="+mj-ea"/>
                <a:cs typeface="+mj-cs"/>
              </a:rPr>
              <a:t> </a:t>
            </a:r>
            <a:endParaRPr lang="en-US" altLang="en-IN" sz="1400" dirty="0">
              <a:solidFill>
                <a:schemeClr val="accent1"/>
              </a:solidFill>
              <a:latin typeface="+mj-lt"/>
              <a:ea typeface="+mj-ea"/>
              <a:cs typeface="+mj-cs"/>
            </a:endParaRPr>
          </a:p>
        </p:txBody>
      </p:sp>
      <p:sp>
        <p:nvSpPr>
          <p:cNvPr id="3" name="Rectangle 2"/>
          <p:cNvSpPr/>
          <p:nvPr/>
        </p:nvSpPr>
        <p:spPr>
          <a:xfrm>
            <a:off x="2937238" y="1905000"/>
            <a:ext cx="6096000" cy="829945"/>
          </a:xfrm>
          <a:prstGeom prst="rect">
            <a:avLst/>
          </a:prstGeom>
        </p:spPr>
        <p:txBody>
          <a:bodyPr>
            <a:spAutoFit/>
          </a:bodyPr>
          <a:lstStyle/>
          <a:p>
            <a:r>
              <a:rPr lang="en-US" sz="1600">
                <a:solidFill>
                  <a:schemeClr val="accent2"/>
                </a:solidFill>
              </a:rPr>
              <a:t>This project can be implemented using gui so that the user gets a better experience and odes not have to input all the data himself/herself.</a:t>
            </a:r>
            <a:endParaRPr lang="en-US" sz="1600">
              <a:solidFill>
                <a:schemeClr val="accent2"/>
              </a:solidFill>
            </a:endParaRPr>
          </a:p>
        </p:txBody>
      </p:sp>
      <p:sp>
        <p:nvSpPr>
          <p:cNvPr id="10" name="Rectangle 9"/>
          <p:cNvSpPr/>
          <p:nvPr/>
        </p:nvSpPr>
        <p:spPr>
          <a:xfrm>
            <a:off x="2954297" y="4290653"/>
            <a:ext cx="6096000" cy="1814830"/>
          </a:xfrm>
          <a:prstGeom prst="rect">
            <a:avLst/>
          </a:prstGeom>
        </p:spPr>
        <p:txBody>
          <a:bodyPr>
            <a:spAutoFit/>
          </a:bodyPr>
          <a:lstStyle/>
          <a:p>
            <a:r>
              <a:rPr lang="en-US" sz="1600" dirty="0">
                <a:solidFill>
                  <a:schemeClr val="accent2"/>
                </a:solidFill>
              </a:rPr>
              <a:t>In my code the categories/brands that appear first are given a lower number while converting them to numerical from categorical. The numbers assigned to each unique category/brand can be decided more carefully as chances are that recommended items will have same category or the closest category to the category of input data.</a:t>
            </a:r>
            <a:endParaRPr lang="en-US" sz="1600" dirty="0">
              <a:solidFill>
                <a:schemeClr val="accent2"/>
              </a:solidFill>
            </a:endParaRPr>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thinkcellActiveDocDoNotDelete"/>
</p:tagLst>
</file>

<file path=ppt/tags/tag11.xml><?xml version="1.0" encoding="utf-8"?>
<p:tagLst xmlns:p="http://schemas.openxmlformats.org/presentationml/2006/main">
  <p:tag name="THINKCELLSHAPEDONOTDELETE" val="pem44n44YJU.b0ydlTb3OJw"/>
</p:tagLst>
</file>

<file path=ppt/tags/tag12.xml><?xml version="1.0" encoding="utf-8"?>
<p:tagLst xmlns:p="http://schemas.openxmlformats.org/presentationml/2006/main">
  <p:tag name="THINKCELLSHAPEDONOTDELETE" val="pem44n44YJU.b0ydlTb3OJw"/>
</p:tagLst>
</file>

<file path=ppt/tags/tag13.xml><?xml version="1.0" encoding="utf-8"?>
<p:tagLst xmlns:p="http://schemas.openxmlformats.org/presentationml/2006/main">
  <p:tag name="THINKCELLSHAPEDONOTDELETE" val="pem44n44YJU.b0ydlTb3OJw"/>
</p:tagLst>
</file>

<file path=ppt/tags/tag14.xml><?xml version="1.0" encoding="utf-8"?>
<p:tagLst xmlns:p="http://schemas.openxmlformats.org/presentationml/2006/main">
  <p:tag name="THINKCELLSHAPEDONOTDELETE" val="pem44n44YJU.b0ydlTb3OJw"/>
</p:tagLst>
</file>

<file path=ppt/tags/tag15.xml><?xml version="1.0" encoding="utf-8"?>
<p:tagLst xmlns:p="http://schemas.openxmlformats.org/presentationml/2006/main">
  <p:tag name="THINKCELLSHAPEDONOTDELETE" val="thinkcellActiveDocDoNotDelete"/>
</p:tagLst>
</file>

<file path=ppt/tags/tag16.xml><?xml version="1.0" encoding="utf-8"?>
<p:tagLst xmlns:p="http://schemas.openxmlformats.org/presentationml/2006/main">
  <p:tag name="THINKCELLUNDODONOTDELETE" val="0"/>
</p:tagLst>
</file>

<file path=ppt/tags/tag2.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THINKCELLSHAPEDONOTDELETE" val="thinkcellActiveDocDoNotDelete"/>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thinkcellActiveDocDoNotDelete"/>
</p:tagLst>
</file>

<file path=ppt/tags/tag6.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THINKCELLSHAPEDONOTDELETE" val="thinkcellActiveDocDoNotDelete"/>
</p:tagLst>
</file>

<file path=ppt/tags/tag9.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CG New Template (June)">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CG New Template (June)</Template>
  <TotalTime>0</TotalTime>
  <Words>3265</Words>
  <Application>WPS Presentation</Application>
  <PresentationFormat>Widescreen</PresentationFormat>
  <Paragraphs>73</Paragraphs>
  <Slides>11</Slides>
  <Notes>0</Notes>
  <HiddenSlides>0</HiddenSlides>
  <MMClips>0</MMClips>
  <ScaleCrop>false</ScaleCrop>
  <HeadingPairs>
    <vt:vector size="8" baseType="variant">
      <vt:variant>
        <vt:lpstr>已用的字体</vt:lpstr>
      </vt:variant>
      <vt:variant>
        <vt:i4>7</vt:i4>
      </vt:variant>
      <vt:variant>
        <vt:lpstr>主题</vt:lpstr>
      </vt:variant>
      <vt:variant>
        <vt:i4>3</vt:i4>
      </vt:variant>
      <vt:variant>
        <vt:lpstr>嵌入 OLE 服务器</vt:lpstr>
      </vt:variant>
      <vt:variant>
        <vt:i4>11</vt:i4>
      </vt:variant>
      <vt:variant>
        <vt:lpstr>幻灯片标题</vt:lpstr>
      </vt:variant>
      <vt:variant>
        <vt:i4>11</vt:i4>
      </vt:variant>
    </vt:vector>
  </HeadingPairs>
  <TitlesOfParts>
    <vt:vector size="32" baseType="lpstr">
      <vt:lpstr>Arial</vt:lpstr>
      <vt:lpstr>SimSun</vt:lpstr>
      <vt:lpstr>Wingdings</vt:lpstr>
      <vt:lpstr>Verdana</vt:lpstr>
      <vt:lpstr>Arial</vt:lpstr>
      <vt:lpstr>Microsoft YaHei</vt:lpstr>
      <vt:lpstr>Arial Unicode MS</vt:lpstr>
      <vt:lpstr>CG New Template (June)</vt:lpstr>
      <vt:lpstr>Cover options</vt:lpstr>
      <vt:lpstr>Final slides</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PowerPoint 演示文稿</vt:lpstr>
      <vt:lpstr>Brief Synopsis</vt:lpstr>
      <vt:lpstr>Problem Being Solved</vt:lpstr>
      <vt:lpstr>Technology/Tool/Stack</vt:lpstr>
      <vt:lpstr>Solution Architecture</vt:lpstr>
      <vt:lpstr>Prototype/ MVP Demo Video/Screenshots</vt:lpstr>
      <vt:lpstr>PowerPoint 演示文稿</vt:lpstr>
      <vt:lpstr>Challenges Faced</vt:lpstr>
      <vt:lpstr>Future enhancements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[Presentation Topic]</dc:title>
  <dc:creator>E</dc:creator>
  <dc:subject>ppt template</dc:subject>
  <cp:lastModifiedBy>Prashant</cp:lastModifiedBy>
  <cp:revision>21</cp:revision>
  <dcterms:created xsi:type="dcterms:W3CDTF">2018-09-18T10:37:00Z</dcterms:created>
  <dcterms:modified xsi:type="dcterms:W3CDTF">2021-07-17T11:20:26Z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