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18"/>
  </p:notesMasterIdLst>
  <p:handoutMasterIdLst>
    <p:handoutMasterId r:id="rId19"/>
  </p:handoutMasterIdLst>
  <p:sldIdLst>
    <p:sldId id="257" r:id="rId2"/>
    <p:sldId id="280" r:id="rId3"/>
    <p:sldId id="281" r:id="rId4"/>
    <p:sldId id="282" r:id="rId5"/>
    <p:sldId id="284" r:id="rId6"/>
    <p:sldId id="285" r:id="rId7"/>
    <p:sldId id="286" r:id="rId8"/>
    <p:sldId id="289" r:id="rId9"/>
    <p:sldId id="267" r:id="rId10"/>
    <p:sldId id="276" r:id="rId11"/>
    <p:sldId id="277" r:id="rId12"/>
    <p:sldId id="264" r:id="rId13"/>
    <p:sldId id="265" r:id="rId14"/>
    <p:sldId id="278" r:id="rId15"/>
    <p:sldId id="288"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0711E5-91BF-4AC0-A1B9-3F9E5FCF5D40}">
          <p14:sldIdLst>
            <p14:sldId id="257"/>
            <p14:sldId id="280"/>
            <p14:sldId id="281"/>
            <p14:sldId id="282"/>
            <p14:sldId id="284"/>
            <p14:sldId id="285"/>
            <p14:sldId id="286"/>
            <p14:sldId id="289"/>
            <p14:sldId id="267"/>
            <p14:sldId id="276"/>
            <p14:sldId id="277"/>
            <p14:sldId id="264"/>
            <p14:sldId id="265"/>
            <p14:sldId id="278"/>
            <p14:sldId id="288"/>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1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63" d="100"/>
          <a:sy n="63" d="100"/>
        </p:scale>
        <p:origin x="804" y="56"/>
      </p:cViewPr>
      <p:guideLst>
        <p:guide orient="horz" pos="2160"/>
        <p:guide pos="3840"/>
      </p:guideLst>
    </p:cSldViewPr>
  </p:slideViewPr>
  <p:outlineViewPr>
    <p:cViewPr>
      <p:scale>
        <a:sx n="33" d="100"/>
        <a:sy n="33" d="100"/>
      </p:scale>
      <p:origin x="0" y="-333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2326A9-3629-4177-A774-C42B6342AB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AE1C50F-19EF-4EAA-A58C-BA2CF65082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8C567-7458-4B81-AEE9-C7C6D23C0FFB}" type="datetimeFigureOut">
              <a:rPr lang="en-IN" smtClean="0"/>
              <a:t>25-04-2023</a:t>
            </a:fld>
            <a:endParaRPr lang="en-IN"/>
          </a:p>
        </p:txBody>
      </p:sp>
      <p:sp>
        <p:nvSpPr>
          <p:cNvPr id="4" name="Footer Placeholder 3">
            <a:extLst>
              <a:ext uri="{FF2B5EF4-FFF2-40B4-BE49-F238E27FC236}">
                <a16:creationId xmlns:a16="http://schemas.microsoft.com/office/drawing/2014/main" id="{0CA5928B-810E-41BE-8FBB-282A2940B7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BE048D2-1829-462C-90BF-0D312E3C78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9B93F7-1C20-4A8E-8CE0-C32926AF84F1}" type="slidenum">
              <a:rPr lang="en-IN" smtClean="0"/>
              <a:t>‹#›</a:t>
            </a:fld>
            <a:endParaRPr lang="en-IN"/>
          </a:p>
        </p:txBody>
      </p:sp>
    </p:spTree>
    <p:extLst>
      <p:ext uri="{BB962C8B-B14F-4D97-AF65-F5344CB8AC3E}">
        <p14:creationId xmlns:p14="http://schemas.microsoft.com/office/powerpoint/2010/main" val="3464967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62BBA-25AF-4916-BAAF-B962CC17A058}"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79BEB-5E33-4D96-B1BB-E42E9F3F28D1}" type="slidenum">
              <a:rPr lang="en-IN" smtClean="0"/>
              <a:t>‹#›</a:t>
            </a:fld>
            <a:endParaRPr lang="en-IN"/>
          </a:p>
        </p:txBody>
      </p:sp>
    </p:spTree>
    <p:extLst>
      <p:ext uri="{BB962C8B-B14F-4D97-AF65-F5344CB8AC3E}">
        <p14:creationId xmlns:p14="http://schemas.microsoft.com/office/powerpoint/2010/main" val="402806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81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7151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21421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293665444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138566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70693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309759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1602795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138537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3121170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63844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519467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2904486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1848424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362188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800993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1589394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5364F-9DAD-4E36-BEFC-D849A6387B2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60180C4-61F1-4E90-8FC3-BC5AEB51E8FE}"/>
              </a:ext>
            </a:extLst>
          </p:cNvPr>
          <p:cNvSpPr>
            <a:spLocks noGrp="1"/>
          </p:cNvSpPr>
          <p:nvPr>
            <p:ph type="dt" sz="half" idx="10"/>
          </p:nvPr>
        </p:nvSpPr>
        <p:spPr/>
        <p:txBody>
          <a:bodyPr/>
          <a:lstStyle/>
          <a:p>
            <a:fld id="{04DC94F2-DB65-412F-AD16-58F1B0E9F9D4}" type="datetimeFigureOut">
              <a:rPr lang="en-IN" smtClean="0"/>
              <a:t>25-04-2023</a:t>
            </a:fld>
            <a:endParaRPr lang="en-IN"/>
          </a:p>
        </p:txBody>
      </p:sp>
      <p:sp>
        <p:nvSpPr>
          <p:cNvPr id="5" name="Footer Placeholder 4">
            <a:extLst>
              <a:ext uri="{FF2B5EF4-FFF2-40B4-BE49-F238E27FC236}">
                <a16:creationId xmlns:a16="http://schemas.microsoft.com/office/drawing/2014/main" id="{566F194F-F99F-4492-AE2A-A9F86EF31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EE57C-FA93-400A-9C7F-B92A67228693}"/>
              </a:ext>
            </a:extLst>
          </p:cNvPr>
          <p:cNvSpPr>
            <a:spLocks noGrp="1"/>
          </p:cNvSpPr>
          <p:nvPr>
            <p:ph type="sldNum" sz="quarter" idx="12"/>
          </p:nvPr>
        </p:nvSpPr>
        <p:spPr/>
        <p:txBody>
          <a:bodyPr/>
          <a:lstStyle/>
          <a:p>
            <a:fld id="{9985EAF8-9D11-4D58-8BDA-166B6587317D}" type="slidenum">
              <a:rPr lang="en-IN" smtClean="0"/>
              <a:t>‹#›</a:t>
            </a:fld>
            <a:endParaRPr lang="en-IN"/>
          </a:p>
        </p:txBody>
      </p:sp>
    </p:spTree>
    <p:extLst>
      <p:ext uri="{BB962C8B-B14F-4D97-AF65-F5344CB8AC3E}">
        <p14:creationId xmlns:p14="http://schemas.microsoft.com/office/powerpoint/2010/main" val="320338876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2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719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200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4760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21490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5784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1048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96BD8D-EC83-4091-812A-E854E47396FF}" type="datetimeFigureOut">
              <a:rPr lang="en-IN" smtClean="0">
                <a:solidFill>
                  <a:prstClr val="black">
                    <a:tint val="75000"/>
                  </a:prstClr>
                </a:solidFill>
              </a:rPr>
              <a:pPr/>
              <a:t>25-04-2023</a:t>
            </a:fld>
            <a:endParaRPr lang="en-IN">
              <a:solidFill>
                <a:prstClr val="black">
                  <a:tint val="75000"/>
                </a:prstClr>
              </a:solidFill>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67CA8B-0F2B-421B-AE77-B85EE3D5883D}" type="slidenum">
              <a:rPr lang="en-IN" smtClean="0">
                <a:solidFill>
                  <a:prstClr val="black">
                    <a:tint val="75000"/>
                  </a:prstClr>
                </a:solidFill>
              </a:rPr>
              <a:pPr/>
              <a:t>‹#›</a:t>
            </a:fld>
            <a:endParaRPr lang="en-IN">
              <a:solidFill>
                <a:prstClr val="black">
                  <a:tint val="75000"/>
                </a:prstClr>
              </a:solidFill>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33245"/>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4228" r:id="rId25"/>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A8671688-03C2-A253-1E0C-6A68EE850195}"/>
              </a:ext>
            </a:extLst>
          </p:cNvPr>
          <p:cNvSpPr>
            <a:spLocks noGrp="1"/>
          </p:cNvSpPr>
          <p:nvPr/>
        </p:nvSpPr>
        <p:spPr>
          <a:xfrm>
            <a:off x="1633220" y="2211068"/>
            <a:ext cx="9067800" cy="177165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u="sng" dirty="0">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id="{B250D4FF-E100-7153-C986-ABEB929AA2D1}"/>
              </a:ext>
            </a:extLst>
          </p:cNvPr>
          <p:cNvSpPr>
            <a:spLocks noGrp="1"/>
          </p:cNvSpPr>
          <p:nvPr/>
        </p:nvSpPr>
        <p:spPr>
          <a:xfrm>
            <a:off x="2607310" y="5160693"/>
            <a:ext cx="64008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 MCA – B :  2022-2023</a:t>
            </a:r>
          </a:p>
        </p:txBody>
      </p:sp>
      <p:pic>
        <p:nvPicPr>
          <p:cNvPr id="6" name="Picture 5">
            <a:extLst>
              <a:ext uri="{FF2B5EF4-FFF2-40B4-BE49-F238E27FC236}">
                <a16:creationId xmlns:a16="http://schemas.microsoft.com/office/drawing/2014/main" id="{1FDB4F48-D7F2-6258-E942-352644A3D688}"/>
              </a:ext>
            </a:extLst>
          </p:cNvPr>
          <p:cNvPicPr/>
          <p:nvPr/>
        </p:nvPicPr>
        <p:blipFill>
          <a:blip r:embed="rId2">
            <a:extLst>
              <a:ext uri="{28A0092B-C50C-407E-A947-70E740481C1C}">
                <a14:useLocalDpi xmlns:a14="http://schemas.microsoft.com/office/drawing/2010/main" val="0"/>
              </a:ext>
            </a:extLst>
          </a:blip>
          <a:srcRect/>
          <a:stretch/>
        </p:blipFill>
        <p:spPr bwMode="auto">
          <a:xfrm>
            <a:off x="2694940" y="1466928"/>
            <a:ext cx="5900420" cy="1962072"/>
          </a:xfrm>
          <a:prstGeom prst="rect">
            <a:avLst/>
          </a:prstGeom>
          <a:noFill/>
          <a:ln w="9525">
            <a:noFill/>
            <a:miter lim="800000"/>
            <a:headEnd/>
            <a:tailEnd/>
          </a:ln>
        </p:spPr>
      </p:pic>
    </p:spTree>
    <p:extLst>
      <p:ext uri="{BB962C8B-B14F-4D97-AF65-F5344CB8AC3E}">
        <p14:creationId xmlns:p14="http://schemas.microsoft.com/office/powerpoint/2010/main" val="3055155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7BBB-39D0-4729-9BF8-7CDDC2487E9A}"/>
              </a:ext>
            </a:extLst>
          </p:cNvPr>
          <p:cNvSpPr>
            <a:spLocks noGrp="1"/>
          </p:cNvSpPr>
          <p:nvPr>
            <p:ph type="title" idx="4294967295"/>
          </p:nvPr>
        </p:nvSpPr>
        <p:spPr>
          <a:xfrm>
            <a:off x="0" y="22225"/>
            <a:ext cx="12192000" cy="1692275"/>
          </a:xfrm>
        </p:spPr>
        <p:txBody>
          <a:bodyPr>
            <a:normAutofit/>
          </a:bodyPr>
          <a:lstStyle/>
          <a:p>
            <a:pPr algn="ctr"/>
            <a:r>
              <a:rPr lang="en-IN" b="1" dirty="0">
                <a:latin typeface="Times New Roman" panose="02020603050405020304" pitchFamily="18" charset="0"/>
                <a:cs typeface="Times New Roman" panose="02020603050405020304" pitchFamily="18" charset="0"/>
              </a:rPr>
              <a:t>3.2 Hardware Requirements</a:t>
            </a:r>
          </a:p>
        </p:txBody>
      </p:sp>
      <p:graphicFrame>
        <p:nvGraphicFramePr>
          <p:cNvPr id="3" name="Table 2">
            <a:extLst>
              <a:ext uri="{FF2B5EF4-FFF2-40B4-BE49-F238E27FC236}">
                <a16:creationId xmlns:a16="http://schemas.microsoft.com/office/drawing/2014/main" id="{63966326-83DC-CC5F-CA57-3F5653543EE7}"/>
              </a:ext>
            </a:extLst>
          </p:cNvPr>
          <p:cNvGraphicFramePr>
            <a:graphicFrameLocks noGrp="1"/>
          </p:cNvGraphicFramePr>
          <p:nvPr>
            <p:extLst>
              <p:ext uri="{D42A27DB-BD31-4B8C-83A1-F6EECF244321}">
                <p14:modId xmlns:p14="http://schemas.microsoft.com/office/powerpoint/2010/main" val="3376289364"/>
              </p:ext>
            </p:extLst>
          </p:nvPr>
        </p:nvGraphicFramePr>
        <p:xfrm>
          <a:off x="1470025" y="2583181"/>
          <a:ext cx="9251950" cy="2323693"/>
        </p:xfrm>
        <a:graphic>
          <a:graphicData uri="http://schemas.openxmlformats.org/drawingml/2006/table">
            <a:tbl>
              <a:tblPr firstRow="1" firstCol="1" bandRow="1">
                <a:tableStyleId>{5C22544A-7EE6-4342-B048-85BDC9FD1C3A}</a:tableStyleId>
              </a:tblPr>
              <a:tblGrid>
                <a:gridCol w="4673317">
                  <a:extLst>
                    <a:ext uri="{9D8B030D-6E8A-4147-A177-3AD203B41FA5}">
                      <a16:colId xmlns:a16="http://schemas.microsoft.com/office/drawing/2014/main" val="2336124518"/>
                    </a:ext>
                  </a:extLst>
                </a:gridCol>
                <a:gridCol w="4578633">
                  <a:extLst>
                    <a:ext uri="{9D8B030D-6E8A-4147-A177-3AD203B41FA5}">
                      <a16:colId xmlns:a16="http://schemas.microsoft.com/office/drawing/2014/main" val="4138145053"/>
                    </a:ext>
                  </a:extLst>
                </a:gridCol>
              </a:tblGrid>
              <a:tr h="508442">
                <a:tc>
                  <a:txBody>
                    <a:bodyPr/>
                    <a:lstStyle/>
                    <a:p>
                      <a:pPr marL="457200" algn="l">
                        <a:lnSpc>
                          <a:spcPct val="150000"/>
                        </a:lnSpc>
                      </a:pPr>
                      <a:r>
                        <a:rPr lang="en-US" sz="2800" dirty="0">
                          <a:effectLst/>
                        </a:rPr>
                        <a:t>Processor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tc>
                  <a:txBody>
                    <a:bodyPr/>
                    <a:lstStyle/>
                    <a:p>
                      <a:pPr marL="457200" algn="l">
                        <a:lnSpc>
                          <a:spcPct val="150000"/>
                        </a:lnSpc>
                        <a:spcAft>
                          <a:spcPts val="10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RYZEN 3/Inter 3</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extLst>
                  <a:ext uri="{0D108BD9-81ED-4DB2-BD59-A6C34878D82A}">
                    <a16:rowId xmlns:a16="http://schemas.microsoft.com/office/drawing/2014/main" val="2280787522"/>
                  </a:ext>
                </a:extLst>
              </a:tr>
              <a:tr h="584038">
                <a:tc>
                  <a:txBody>
                    <a:bodyPr/>
                    <a:lstStyle/>
                    <a:p>
                      <a:pPr marL="457200" algn="l">
                        <a:lnSpc>
                          <a:spcPct val="150000"/>
                        </a:lnSpc>
                      </a:pPr>
                      <a:r>
                        <a:rPr lang="en-US" sz="2800" dirty="0">
                          <a:effectLst/>
                        </a:rPr>
                        <a:t>RAM</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tc>
                  <a:txBody>
                    <a:bodyPr/>
                    <a:lstStyle/>
                    <a:p>
                      <a:pPr marL="457200" algn="l">
                        <a:lnSpc>
                          <a:spcPct val="150000"/>
                        </a:lnSpc>
                        <a:spcAft>
                          <a:spcPts val="1000"/>
                        </a:spcAft>
                      </a:pPr>
                      <a:r>
                        <a:rPr lang="en-US" sz="2800" dirty="0">
                          <a:effectLst/>
                        </a:rPr>
                        <a:t>4GB</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extLst>
                  <a:ext uri="{0D108BD9-81ED-4DB2-BD59-A6C34878D82A}">
                    <a16:rowId xmlns:a16="http://schemas.microsoft.com/office/drawing/2014/main" val="3885767782"/>
                  </a:ext>
                </a:extLst>
              </a:tr>
              <a:tr h="584038">
                <a:tc>
                  <a:txBody>
                    <a:bodyPr/>
                    <a:lstStyle/>
                    <a:p>
                      <a:pPr marL="457200" marR="0" lvl="0" indent="0" algn="l" defTabSz="914400" rtl="0" eaLnBrk="1" fontAlgn="auto" latinLnBrk="0" hangingPunct="1">
                        <a:lnSpc>
                          <a:spcPct val="150000"/>
                        </a:lnSpc>
                        <a:spcBef>
                          <a:spcPts val="0"/>
                        </a:spcBef>
                        <a:spcAft>
                          <a:spcPts val="0"/>
                        </a:spcAft>
                        <a:buClrTx/>
                        <a:buSzTx/>
                        <a:buFontTx/>
                        <a:buNone/>
                        <a:tabLst/>
                        <a:defRPr/>
                      </a:pPr>
                      <a:r>
                        <a:rPr lang="en-US" sz="2400" dirty="0">
                          <a:effectLst/>
                        </a:rPr>
                        <a:t>Operating System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tc>
                  <a:txBody>
                    <a:bodyPr/>
                    <a:lstStyle/>
                    <a:p>
                      <a:pPr marL="457200" marR="0" lvl="0" indent="0" algn="l" defTabSz="914400" rtl="0" eaLnBrk="1" fontAlgn="auto" latinLnBrk="0" hangingPunct="1">
                        <a:lnSpc>
                          <a:spcPct val="150000"/>
                        </a:lnSpc>
                        <a:spcBef>
                          <a:spcPts val="0"/>
                        </a:spcBef>
                        <a:spcAft>
                          <a:spcPts val="1000"/>
                        </a:spcAft>
                        <a:buClrTx/>
                        <a:buSzTx/>
                        <a:buFontTx/>
                        <a:buNone/>
                        <a:tabLst/>
                        <a:defRPr/>
                      </a:pPr>
                      <a:r>
                        <a:rPr lang="en-US" sz="2400" dirty="0">
                          <a:effectLst/>
                        </a:rPr>
                        <a:t>Windows 11</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extLst>
                  <a:ext uri="{0D108BD9-81ED-4DB2-BD59-A6C34878D82A}">
                    <a16:rowId xmlns:a16="http://schemas.microsoft.com/office/drawing/2014/main" val="1204393534"/>
                  </a:ext>
                </a:extLst>
              </a:tr>
              <a:tr h="581704">
                <a:tc>
                  <a:txBody>
                    <a:bodyPr/>
                    <a:lstStyle/>
                    <a:p>
                      <a:pPr marL="457200" algn="l">
                        <a:lnSpc>
                          <a:spcPct val="150000"/>
                        </a:lnSpc>
                      </a:pPr>
                      <a:r>
                        <a:rPr lang="en-US" sz="2800" dirty="0">
                          <a:effectLst/>
                        </a:rPr>
                        <a:t>HDD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tc>
                  <a:txBody>
                    <a:bodyPr/>
                    <a:lstStyle/>
                    <a:p>
                      <a:pPr marL="457200" algn="l">
                        <a:lnSpc>
                          <a:spcPct val="150000"/>
                        </a:lnSpc>
                        <a:spcAft>
                          <a:spcPts val="1000"/>
                        </a:spcAft>
                      </a:pPr>
                      <a:r>
                        <a:rPr lang="en-US" sz="2800" dirty="0">
                          <a:effectLst/>
                        </a:rPr>
                        <a:t>5GB</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7307" marR="77307" marT="0" marB="0"/>
                </a:tc>
                <a:extLst>
                  <a:ext uri="{0D108BD9-81ED-4DB2-BD59-A6C34878D82A}">
                    <a16:rowId xmlns:a16="http://schemas.microsoft.com/office/drawing/2014/main" val="97108743"/>
                  </a:ext>
                </a:extLst>
              </a:tr>
            </a:tbl>
          </a:graphicData>
        </a:graphic>
      </p:graphicFrame>
    </p:spTree>
    <p:extLst>
      <p:ext uri="{BB962C8B-B14F-4D97-AF65-F5344CB8AC3E}">
        <p14:creationId xmlns:p14="http://schemas.microsoft.com/office/powerpoint/2010/main" val="493161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7ED-9051-4710-BA39-6CCD3574C417}"/>
              </a:ext>
            </a:extLst>
          </p:cNvPr>
          <p:cNvSpPr>
            <a:spLocks noGrp="1"/>
          </p:cNvSpPr>
          <p:nvPr>
            <p:ph type="title" idx="4294967295"/>
          </p:nvPr>
        </p:nvSpPr>
        <p:spPr>
          <a:xfrm>
            <a:off x="528320" y="382905"/>
            <a:ext cx="10326688" cy="1192213"/>
          </a:xfrm>
        </p:spPr>
        <p:txBody>
          <a:bodyPr>
            <a:normAutofit/>
          </a:bodyPr>
          <a:lstStyle/>
          <a:p>
            <a:pPr algn="ct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4 Tables : Students</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D3BED04-5D9C-DD66-C324-4182181B7DBA}"/>
              </a:ext>
            </a:extLst>
          </p:cNvPr>
          <p:cNvGraphicFramePr>
            <a:graphicFrameLocks noGrp="1"/>
          </p:cNvGraphicFramePr>
          <p:nvPr>
            <p:extLst>
              <p:ext uri="{D42A27DB-BD31-4B8C-83A1-F6EECF244321}">
                <p14:modId xmlns:p14="http://schemas.microsoft.com/office/powerpoint/2010/main" val="2058735029"/>
              </p:ext>
            </p:extLst>
          </p:nvPr>
        </p:nvGraphicFramePr>
        <p:xfrm>
          <a:off x="1534160" y="2611120"/>
          <a:ext cx="8853489" cy="2635937"/>
        </p:xfrm>
        <a:graphic>
          <a:graphicData uri="http://schemas.openxmlformats.org/drawingml/2006/table">
            <a:tbl>
              <a:tblPr firstRow="1" firstCol="1" lastRow="1" bandRow="1">
                <a:tableStyleId>{5C22544A-7EE6-4342-B048-85BDC9FD1C3A}</a:tableStyleId>
              </a:tblPr>
              <a:tblGrid>
                <a:gridCol w="3769360">
                  <a:extLst>
                    <a:ext uri="{9D8B030D-6E8A-4147-A177-3AD203B41FA5}">
                      <a16:colId xmlns:a16="http://schemas.microsoft.com/office/drawing/2014/main" val="2230713048"/>
                    </a:ext>
                  </a:extLst>
                </a:gridCol>
                <a:gridCol w="2048833">
                  <a:extLst>
                    <a:ext uri="{9D8B030D-6E8A-4147-A177-3AD203B41FA5}">
                      <a16:colId xmlns:a16="http://schemas.microsoft.com/office/drawing/2014/main" val="1781848048"/>
                    </a:ext>
                  </a:extLst>
                </a:gridCol>
                <a:gridCol w="3035296">
                  <a:extLst>
                    <a:ext uri="{9D8B030D-6E8A-4147-A177-3AD203B41FA5}">
                      <a16:colId xmlns:a16="http://schemas.microsoft.com/office/drawing/2014/main" val="1029316697"/>
                    </a:ext>
                  </a:extLst>
                </a:gridCol>
              </a:tblGrid>
              <a:tr h="833108">
                <a:tc>
                  <a:txBody>
                    <a:bodyPr/>
                    <a:lstStyle/>
                    <a:p>
                      <a:pPr marL="457200" algn="ctr">
                        <a:lnSpc>
                          <a:spcPct val="115000"/>
                        </a:lnSpc>
                      </a:pPr>
                      <a:r>
                        <a:rPr lang="en-IN" sz="2400" dirty="0">
                          <a:effectLst/>
                        </a:rPr>
                        <a:t>FIELD NAME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pPr>
                      <a:r>
                        <a:rPr lang="en-IN" sz="2400" dirty="0">
                          <a:effectLst/>
                        </a:rPr>
                        <a:t>DATA TYPE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KEY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989660230"/>
                  </a:ext>
                </a:extLst>
              </a:tr>
              <a:tr h="397816">
                <a:tc>
                  <a:txBody>
                    <a:bodyPr/>
                    <a:lstStyle/>
                    <a:p>
                      <a:pPr marL="457200">
                        <a:lnSpc>
                          <a:spcPct val="115000"/>
                        </a:lnSpc>
                      </a:pPr>
                      <a:r>
                        <a:rPr lang="en-IN" sz="2400" dirty="0">
                          <a:effectLst/>
                        </a:rPr>
                        <a:t>USN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varchar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PRI</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3463430879"/>
                  </a:ext>
                </a:extLst>
              </a:tr>
              <a:tr h="933296">
                <a:tc>
                  <a:txBody>
                    <a:bodyPr/>
                    <a:lstStyle/>
                    <a:p>
                      <a:pPr marL="457200">
                        <a:lnSpc>
                          <a:spcPct val="115000"/>
                        </a:lnSpc>
                      </a:pPr>
                      <a:r>
                        <a:rPr lang="en-IN" sz="2400" dirty="0">
                          <a:effectLst/>
                        </a:rPr>
                        <a:t>NAME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a:effectLst/>
                        </a:rPr>
                        <a:t>varchar</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a:effectLst/>
                        </a:rPr>
                        <a: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720713339"/>
                  </a:ext>
                </a:extLst>
              </a:tr>
              <a:tr h="471717">
                <a:tc>
                  <a:txBody>
                    <a:bodyPr/>
                    <a:lstStyle/>
                    <a:p>
                      <a:pPr marL="457200">
                        <a:lnSpc>
                          <a:spcPct val="115000"/>
                        </a:lnSpc>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SEC</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rPr>
                        <a:t>varchar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1325434033"/>
                  </a:ext>
                </a:extLst>
              </a:tr>
            </a:tbl>
          </a:graphicData>
        </a:graphic>
      </p:graphicFrame>
    </p:spTree>
    <p:extLst>
      <p:ext uri="{BB962C8B-B14F-4D97-AF65-F5344CB8AC3E}">
        <p14:creationId xmlns:p14="http://schemas.microsoft.com/office/powerpoint/2010/main" val="839500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7ED-9051-4710-BA39-6CCD3574C417}"/>
              </a:ext>
            </a:extLst>
          </p:cNvPr>
          <p:cNvSpPr>
            <a:spLocks noGrp="1"/>
          </p:cNvSpPr>
          <p:nvPr>
            <p:ph type="title" idx="4294967295"/>
          </p:nvPr>
        </p:nvSpPr>
        <p:spPr>
          <a:xfrm>
            <a:off x="1854642" y="423512"/>
            <a:ext cx="7664743" cy="1205391"/>
          </a:xfrm>
        </p:spPr>
        <p:txBody>
          <a:bodyPr>
            <a:normAutofit/>
          </a:bodyPr>
          <a:lstStyle/>
          <a:p>
            <a:pPr algn="ctr"/>
            <a:r>
              <a:rPr lang="en-US" altLang="en-US" b="1" dirty="0">
                <a:latin typeface="Times New Roman" panose="02020603050405020304" pitchFamily="18" charset="0"/>
              </a:rPr>
              <a:t>Attendance</a:t>
            </a:r>
            <a:endParaRPr lang="en-IN" b="1" dirty="0">
              <a:latin typeface="Times New Roman" panose="02020603050405020304" pitchFamily="18" charset="0"/>
            </a:endParaRPr>
          </a:p>
        </p:txBody>
      </p:sp>
      <p:sp>
        <p:nvSpPr>
          <p:cNvPr id="7" name="Rectangle 1">
            <a:extLst>
              <a:ext uri="{FF2B5EF4-FFF2-40B4-BE49-F238E27FC236}">
                <a16:creationId xmlns:a16="http://schemas.microsoft.com/office/drawing/2014/main" id="{0306EC1E-2BA4-4D01-A3FC-C5C281A74B09}"/>
              </a:ext>
            </a:extLst>
          </p:cNvPr>
          <p:cNvSpPr>
            <a:spLocks noChangeArrowheads="1"/>
          </p:cNvSpPr>
          <p:nvPr/>
        </p:nvSpPr>
        <p:spPr bwMode="auto">
          <a:xfrm>
            <a:off x="3775075" y="29892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ECFD86B6-F9F7-219A-3894-AA5FC6D644A7}"/>
              </a:ext>
            </a:extLst>
          </p:cNvPr>
          <p:cNvGraphicFramePr>
            <a:graphicFrameLocks noGrp="1"/>
          </p:cNvGraphicFramePr>
          <p:nvPr>
            <p:extLst>
              <p:ext uri="{D42A27DB-BD31-4B8C-83A1-F6EECF244321}">
                <p14:modId xmlns:p14="http://schemas.microsoft.com/office/powerpoint/2010/main" val="1424073209"/>
              </p:ext>
            </p:extLst>
          </p:nvPr>
        </p:nvGraphicFramePr>
        <p:xfrm>
          <a:off x="1534160" y="2611120"/>
          <a:ext cx="8853489" cy="2164220"/>
        </p:xfrm>
        <a:graphic>
          <a:graphicData uri="http://schemas.openxmlformats.org/drawingml/2006/table">
            <a:tbl>
              <a:tblPr firstRow="1" firstCol="1" lastRow="1" bandRow="1">
                <a:tableStyleId>{5C22544A-7EE6-4342-B048-85BDC9FD1C3A}</a:tableStyleId>
              </a:tblPr>
              <a:tblGrid>
                <a:gridCol w="3769360">
                  <a:extLst>
                    <a:ext uri="{9D8B030D-6E8A-4147-A177-3AD203B41FA5}">
                      <a16:colId xmlns:a16="http://schemas.microsoft.com/office/drawing/2014/main" val="2230713048"/>
                    </a:ext>
                  </a:extLst>
                </a:gridCol>
                <a:gridCol w="2048833">
                  <a:extLst>
                    <a:ext uri="{9D8B030D-6E8A-4147-A177-3AD203B41FA5}">
                      <a16:colId xmlns:a16="http://schemas.microsoft.com/office/drawing/2014/main" val="1781848048"/>
                    </a:ext>
                  </a:extLst>
                </a:gridCol>
                <a:gridCol w="3035296">
                  <a:extLst>
                    <a:ext uri="{9D8B030D-6E8A-4147-A177-3AD203B41FA5}">
                      <a16:colId xmlns:a16="http://schemas.microsoft.com/office/drawing/2014/main" val="1029316697"/>
                    </a:ext>
                  </a:extLst>
                </a:gridCol>
              </a:tblGrid>
              <a:tr h="833108">
                <a:tc>
                  <a:txBody>
                    <a:bodyPr/>
                    <a:lstStyle/>
                    <a:p>
                      <a:pPr marL="457200" algn="ctr">
                        <a:lnSpc>
                          <a:spcPct val="115000"/>
                        </a:lnSpc>
                      </a:pPr>
                      <a:r>
                        <a:rPr lang="en-IN" sz="2400" dirty="0">
                          <a:effectLst/>
                        </a:rPr>
                        <a:t>FIELD NAME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pPr>
                      <a:r>
                        <a:rPr lang="en-IN" sz="2400" dirty="0">
                          <a:effectLst/>
                        </a:rPr>
                        <a:t>DATA TYPE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KEY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989660230"/>
                  </a:ext>
                </a:extLst>
              </a:tr>
              <a:tr h="397816">
                <a:tc>
                  <a:txBody>
                    <a:bodyPr/>
                    <a:lstStyle/>
                    <a:p>
                      <a:pPr marL="457200">
                        <a:lnSpc>
                          <a:spcPct val="115000"/>
                        </a:lnSpc>
                      </a:pPr>
                      <a:r>
                        <a:rPr lang="en-IN" sz="2400" dirty="0">
                          <a:effectLst/>
                        </a:rPr>
                        <a:t>USN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varchar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MUL</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3463430879"/>
                  </a:ext>
                </a:extLst>
              </a:tr>
              <a:tr h="933296">
                <a:tc>
                  <a:txBody>
                    <a:bodyPr/>
                    <a:lstStyle/>
                    <a:p>
                      <a:pPr marL="457200">
                        <a:lnSpc>
                          <a:spcPct val="115000"/>
                        </a:lnSpc>
                      </a:pPr>
                      <a:r>
                        <a:rPr lang="en-IN" sz="2400" dirty="0">
                          <a:effectLst/>
                        </a:rPr>
                        <a:t>date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rPr>
                        <a:t>timestamp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720713339"/>
                  </a:ext>
                </a:extLst>
              </a:tr>
            </a:tbl>
          </a:graphicData>
        </a:graphic>
      </p:graphicFrame>
    </p:spTree>
    <p:extLst>
      <p:ext uri="{BB962C8B-B14F-4D97-AF65-F5344CB8AC3E}">
        <p14:creationId xmlns:p14="http://schemas.microsoft.com/office/powerpoint/2010/main" val="2188194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7ED-9051-4710-BA39-6CCD3574C417}"/>
              </a:ext>
            </a:extLst>
          </p:cNvPr>
          <p:cNvSpPr>
            <a:spLocks noGrp="1"/>
          </p:cNvSpPr>
          <p:nvPr>
            <p:ph type="title" idx="4294967295"/>
          </p:nvPr>
        </p:nvSpPr>
        <p:spPr>
          <a:xfrm>
            <a:off x="127592" y="627320"/>
            <a:ext cx="11065763" cy="904057"/>
          </a:xfrm>
        </p:spPr>
        <p:txBody>
          <a:bodyPr>
            <a:normAutofit/>
          </a:bodyPr>
          <a:lstStyle/>
          <a:p>
            <a:pPr algn="ctr"/>
            <a:r>
              <a:rPr lang="en-IN" sz="4400" b="1" spc="115" dirty="0">
                <a:effectLst/>
                <a:latin typeface="Times New Roman" panose="02020603050405020304" pitchFamily="18" charset="0"/>
                <a:ea typeface="PMingLiU-ExtB" panose="02020500000000000000" pitchFamily="18" charset="-120"/>
                <a:cs typeface="Times New Roman" panose="02020603050405020304" pitchFamily="18" charset="0"/>
              </a:rPr>
              <a:t>Login</a:t>
            </a:r>
            <a:endParaRPr lang="en-IN" sz="600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DA09BD26-30B1-4D38-8CFB-E4C08C4E92AD}"/>
              </a:ext>
            </a:extLst>
          </p:cNvPr>
          <p:cNvSpPr>
            <a:spLocks noChangeArrowheads="1"/>
          </p:cNvSpPr>
          <p:nvPr/>
        </p:nvSpPr>
        <p:spPr bwMode="auto">
          <a:xfrm>
            <a:off x="3686175" y="1949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E32A5592-CC3B-197D-C98B-94680501F70A}"/>
              </a:ext>
            </a:extLst>
          </p:cNvPr>
          <p:cNvGraphicFramePr>
            <a:graphicFrameLocks noGrp="1"/>
          </p:cNvGraphicFramePr>
          <p:nvPr>
            <p:extLst>
              <p:ext uri="{D42A27DB-BD31-4B8C-83A1-F6EECF244321}">
                <p14:modId xmlns:p14="http://schemas.microsoft.com/office/powerpoint/2010/main" val="4249841584"/>
              </p:ext>
            </p:extLst>
          </p:nvPr>
        </p:nvGraphicFramePr>
        <p:xfrm>
          <a:off x="1534160" y="2611120"/>
          <a:ext cx="8853489" cy="2164220"/>
        </p:xfrm>
        <a:graphic>
          <a:graphicData uri="http://schemas.openxmlformats.org/drawingml/2006/table">
            <a:tbl>
              <a:tblPr firstRow="1" firstCol="1" lastRow="1" bandRow="1">
                <a:tableStyleId>{5C22544A-7EE6-4342-B048-85BDC9FD1C3A}</a:tableStyleId>
              </a:tblPr>
              <a:tblGrid>
                <a:gridCol w="3769360">
                  <a:extLst>
                    <a:ext uri="{9D8B030D-6E8A-4147-A177-3AD203B41FA5}">
                      <a16:colId xmlns:a16="http://schemas.microsoft.com/office/drawing/2014/main" val="2230713048"/>
                    </a:ext>
                  </a:extLst>
                </a:gridCol>
                <a:gridCol w="2048833">
                  <a:extLst>
                    <a:ext uri="{9D8B030D-6E8A-4147-A177-3AD203B41FA5}">
                      <a16:colId xmlns:a16="http://schemas.microsoft.com/office/drawing/2014/main" val="1781848048"/>
                    </a:ext>
                  </a:extLst>
                </a:gridCol>
                <a:gridCol w="3035296">
                  <a:extLst>
                    <a:ext uri="{9D8B030D-6E8A-4147-A177-3AD203B41FA5}">
                      <a16:colId xmlns:a16="http://schemas.microsoft.com/office/drawing/2014/main" val="1029316697"/>
                    </a:ext>
                  </a:extLst>
                </a:gridCol>
              </a:tblGrid>
              <a:tr h="833108">
                <a:tc>
                  <a:txBody>
                    <a:bodyPr/>
                    <a:lstStyle/>
                    <a:p>
                      <a:pPr marL="457200" algn="ctr">
                        <a:lnSpc>
                          <a:spcPct val="115000"/>
                        </a:lnSpc>
                      </a:pPr>
                      <a:r>
                        <a:rPr lang="en-IN" sz="2400" dirty="0">
                          <a:effectLst/>
                        </a:rPr>
                        <a:t>FIELD NAME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pPr>
                      <a:r>
                        <a:rPr lang="en-IN" sz="2400" dirty="0">
                          <a:effectLst/>
                        </a:rPr>
                        <a:t>DATA TYPE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KEY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989660230"/>
                  </a:ext>
                </a:extLst>
              </a:tr>
              <a:tr h="397816">
                <a:tc>
                  <a:txBody>
                    <a:bodyPr/>
                    <a:lstStyle/>
                    <a:p>
                      <a:pPr marL="457200">
                        <a:lnSpc>
                          <a:spcPct val="115000"/>
                        </a:lnSpc>
                      </a:pPr>
                      <a:r>
                        <a:rPr lang="en-IN" sz="2400" dirty="0">
                          <a:effectLst/>
                        </a:rPr>
                        <a:t>Id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varchar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PRI</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3463430879"/>
                  </a:ext>
                </a:extLst>
              </a:tr>
              <a:tr h="933296">
                <a:tc>
                  <a:txBody>
                    <a:bodyPr/>
                    <a:lstStyle/>
                    <a:p>
                      <a:pPr marL="457200">
                        <a:lnSpc>
                          <a:spcPct val="115000"/>
                        </a:lnSpc>
                      </a:pPr>
                      <a:r>
                        <a:rPr lang="en-IN" sz="2400" dirty="0">
                          <a:effectLst/>
                          <a:latin typeface="Calibri" panose="020F0502020204030204" pitchFamily="34" charset="0"/>
                          <a:ea typeface="Times New Roman" panose="02020603050405020304" pitchFamily="18" charset="0"/>
                          <a:cs typeface="Times New Roman" panose="02020603050405020304" pitchFamily="18" charset="0"/>
                        </a:rPr>
                        <a:t>Password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nSpc>
                          <a:spcPct val="115000"/>
                        </a:lnSpc>
                      </a:pPr>
                      <a:r>
                        <a:rPr lang="en-IN" sz="2400" dirty="0">
                          <a:effectLst/>
                        </a:rPr>
                        <a:t>varchar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tc>
                  <a:txBody>
                    <a:bodyPr/>
                    <a:lstStyle/>
                    <a:p>
                      <a:pPr marL="457200" algn="ctr">
                        <a:lnSpc>
                          <a:spcPct val="115000"/>
                        </a:lnSpc>
                        <a:spcAft>
                          <a:spcPts val="1000"/>
                        </a:spcAft>
                      </a:pPr>
                      <a:r>
                        <a:rPr lang="en-IN" sz="2400" dirty="0">
                          <a:effectLst/>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1641" marR="41641" marT="0" marB="0"/>
                </a:tc>
                <a:extLst>
                  <a:ext uri="{0D108BD9-81ED-4DB2-BD59-A6C34878D82A}">
                    <a16:rowId xmlns:a16="http://schemas.microsoft.com/office/drawing/2014/main" val="720713339"/>
                  </a:ext>
                </a:extLst>
              </a:tr>
            </a:tbl>
          </a:graphicData>
        </a:graphic>
      </p:graphicFrame>
    </p:spTree>
    <p:extLst>
      <p:ext uri="{BB962C8B-B14F-4D97-AF65-F5344CB8AC3E}">
        <p14:creationId xmlns:p14="http://schemas.microsoft.com/office/powerpoint/2010/main" val="2578146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21BB-0DCE-42F6-8139-CF050EAB192D}"/>
              </a:ext>
            </a:extLst>
          </p:cNvPr>
          <p:cNvSpPr>
            <a:spLocks noGrp="1"/>
          </p:cNvSpPr>
          <p:nvPr>
            <p:ph type="title"/>
          </p:nvPr>
        </p:nvSpPr>
        <p:spPr>
          <a:xfrm>
            <a:off x="629920" y="802005"/>
            <a:ext cx="10561320" cy="800305"/>
          </a:xfrm>
        </p:spPr>
        <p:txBody>
          <a:bodyPr>
            <a:normAutofit/>
          </a:bodyPr>
          <a:lstStyle/>
          <a:p>
            <a:pPr algn="ctr"/>
            <a:r>
              <a:rPr lang="en-IN" b="1" dirty="0">
                <a:latin typeface="Times New Roman" panose="02020603050405020304" pitchFamily="18" charset="0"/>
                <a:cs typeface="Times New Roman" panose="02020603050405020304" pitchFamily="18" charset="0"/>
              </a:rPr>
              <a:t>5.CONCLUSION</a:t>
            </a:r>
          </a:p>
        </p:txBody>
      </p:sp>
      <p:sp>
        <p:nvSpPr>
          <p:cNvPr id="3" name="Content Placeholder 2">
            <a:extLst>
              <a:ext uri="{FF2B5EF4-FFF2-40B4-BE49-F238E27FC236}">
                <a16:creationId xmlns:a16="http://schemas.microsoft.com/office/drawing/2014/main" id="{A4BD7C5A-5BF4-4F16-94FF-2209F016370F}"/>
              </a:ext>
            </a:extLst>
          </p:cNvPr>
          <p:cNvSpPr>
            <a:spLocks noGrp="1"/>
          </p:cNvSpPr>
          <p:nvPr>
            <p:ph idx="1"/>
          </p:nvPr>
        </p:nvSpPr>
        <p:spPr>
          <a:xfrm>
            <a:off x="867249" y="1989372"/>
            <a:ext cx="10457502" cy="3542523"/>
          </a:xfrm>
        </p:spPr>
        <p:txBody>
          <a:bodyPr>
            <a:normAutofit/>
          </a:bodyPr>
          <a:lstStyle/>
          <a:p>
            <a:pPr marL="566928" lvl="3" indent="0">
              <a:buNone/>
            </a:pPr>
            <a:r>
              <a:rPr lang="en-IN" sz="2400" dirty="0">
                <a:latin typeface="Times New Roman" panose="02020603050405020304" pitchFamily="18" charset="0"/>
                <a:cs typeface="Times New Roman" panose="02020603050405020304" pitchFamily="18" charset="0"/>
              </a:rPr>
              <a:t>		The project “Students attendance management system” is developed to replace current attendance manual management system.</a:t>
            </a:r>
          </a:p>
          <a:p>
            <a:pPr marL="566928" lvl="3" indent="0">
              <a:buNone/>
            </a:pPr>
            <a:r>
              <a:rPr lang="en-IN" sz="1800" dirty="0">
                <a:latin typeface="Times New Roman" panose="02020603050405020304" pitchFamily="18" charset="0"/>
                <a:cs typeface="Times New Roman" panose="02020603050405020304" pitchFamily="18" charset="0"/>
              </a:rPr>
              <a:t> </a:t>
            </a:r>
          </a:p>
          <a:p>
            <a:pPr marL="566928" lvl="3" indent="0">
              <a:buNone/>
            </a:pPr>
            <a:r>
              <a:rPr lang="en-IN" sz="2400" dirty="0">
                <a:latin typeface="Times New Roman" panose="02020603050405020304" pitchFamily="18" charset="0"/>
                <a:cs typeface="Times New Roman" panose="02020603050405020304" pitchFamily="18" charset="0"/>
              </a:rPr>
              <a:t>It will be more convenient to the teachers as well as the students to know their attendance records by using this software application.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a:p>
            <a:endParaRPr lang="en-IN" sz="2400" dirty="0">
              <a:latin typeface="Arial Black" panose="020B0A04020102020204" pitchFamily="34" charset="0"/>
            </a:endParaRPr>
          </a:p>
        </p:txBody>
      </p:sp>
    </p:spTree>
    <p:extLst>
      <p:ext uri="{BB962C8B-B14F-4D97-AF65-F5344CB8AC3E}">
        <p14:creationId xmlns:p14="http://schemas.microsoft.com/office/powerpoint/2010/main" val="3434644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0E9B-B249-1F08-0CEF-B04BD9F48051}"/>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6.Future Enhancement</a:t>
            </a:r>
            <a:endParaRPr lang="en-IN" b="1" dirty="0"/>
          </a:p>
        </p:txBody>
      </p:sp>
      <p:sp>
        <p:nvSpPr>
          <p:cNvPr id="3" name="Content Placeholder 2">
            <a:extLst>
              <a:ext uri="{FF2B5EF4-FFF2-40B4-BE49-F238E27FC236}">
                <a16:creationId xmlns:a16="http://schemas.microsoft.com/office/drawing/2014/main" id="{67D521BC-900A-7E1D-3D4E-58F73BE127EA}"/>
              </a:ext>
            </a:extLst>
          </p:cNvPr>
          <p:cNvSpPr>
            <a:spLocks noGrp="1"/>
          </p:cNvSpPr>
          <p:nvPr>
            <p:ph idx="1"/>
          </p:nvPr>
        </p:nvSpPr>
        <p:spPr>
          <a:xfrm>
            <a:off x="1290320" y="2021840"/>
            <a:ext cx="10058400" cy="3847254"/>
          </a:xfrm>
        </p:spPr>
        <p:txBody>
          <a:bodyPr/>
          <a:lstStyle/>
          <a:p>
            <a:pPr>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Created software application will not be the complete software application firstly because there is always something new requirements are  growing day by day.</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We will include more functionalities as per the user requirements. </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We want to include all the departments of a particular college to manage their students    </a:t>
            </a:r>
          </a:p>
          <a:p>
            <a:pPr marL="0" indent="0">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attendances.</a:t>
            </a:r>
          </a:p>
          <a:p>
            <a:pPr marL="0" indent="0">
              <a:buNone/>
            </a:pPr>
            <a:r>
              <a:rPr lang="en-IN" dirty="0">
                <a:latin typeface="Times New Roman" panose="02020603050405020304" pitchFamily="18" charset="0"/>
                <a:cs typeface="Times New Roman" panose="02020603050405020304" pitchFamily="18" charset="0"/>
              </a:rPr>
              <a:t>     like : </a:t>
            </a:r>
          </a:p>
          <a:p>
            <a:pPr marL="0" indent="0">
              <a:buNone/>
            </a:pPr>
            <a:r>
              <a:rPr lang="en-IN" dirty="0">
                <a:latin typeface="Times New Roman" panose="02020603050405020304" pitchFamily="18" charset="0"/>
                <a:cs typeface="Times New Roman" panose="02020603050405020304" pitchFamily="18" charset="0"/>
              </a:rPr>
              <a:t>	Dept    </a:t>
            </a:r>
            <a:r>
              <a:rPr lang="en-IN" dirty="0">
                <a:latin typeface="Times New Roman" panose="02020603050405020304" pitchFamily="18" charset="0"/>
                <a:cs typeface="Times New Roman" panose="02020603050405020304" pitchFamily="18" charset="0"/>
                <a:sym typeface="Wingdings" panose="05000000000000000000" pitchFamily="2" charset="2"/>
              </a:rPr>
              <a:t>     Course          Subject      Attendance system</a:t>
            </a:r>
            <a:endParaRPr lang="en-IN" dirty="0"/>
          </a:p>
        </p:txBody>
      </p:sp>
    </p:spTree>
    <p:extLst>
      <p:ext uri="{BB962C8B-B14F-4D97-AF65-F5344CB8AC3E}">
        <p14:creationId xmlns:p14="http://schemas.microsoft.com/office/powerpoint/2010/main" val="2752338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8154-85A8-3C93-6789-244B5DE94BC5}"/>
              </a:ext>
            </a:extLst>
          </p:cNvPr>
          <p:cNvSpPr>
            <a:spLocks noGrp="1"/>
          </p:cNvSpPr>
          <p:nvPr>
            <p:ph type="title"/>
          </p:nvPr>
        </p:nvSpPr>
        <p:spPr>
          <a:xfrm>
            <a:off x="81280" y="3551045"/>
            <a:ext cx="12192001" cy="1386112"/>
          </a:xfrm>
        </p:spPr>
        <p:txBody>
          <a:bodyPr>
            <a:normAutofit fontScale="90000"/>
          </a:bodyPr>
          <a:lstStyle/>
          <a:p>
            <a:r>
              <a:rPr lang="en-IN" b="1" dirty="0"/>
              <a:t>                </a:t>
            </a:r>
            <a:r>
              <a:rPr lang="en-IN" sz="10700" b="1" dirty="0">
                <a:solidFill>
                  <a:srgbClr val="002060"/>
                </a:solidFill>
                <a:latin typeface="Lucida Handwriting" panose="03010101010101010101" pitchFamily="66" charset="0"/>
              </a:rPr>
              <a:t>Thank You</a:t>
            </a:r>
            <a:br>
              <a:rPr lang="en-IN" sz="10700" b="1" dirty="0">
                <a:solidFill>
                  <a:srgbClr val="002060"/>
                </a:solidFill>
                <a:latin typeface="Lucida Handwriting" panose="03010101010101010101" pitchFamily="66" charset="0"/>
              </a:rPr>
            </a:br>
            <a:endParaRPr lang="en-IN" b="1" dirty="0">
              <a:solidFill>
                <a:srgbClr val="002060"/>
              </a:solidFill>
              <a:latin typeface="Lucida Handwriting" panose="03010101010101010101" pitchFamily="66" charset="0"/>
            </a:endParaRPr>
          </a:p>
        </p:txBody>
      </p:sp>
    </p:spTree>
    <p:extLst>
      <p:ext uri="{BB962C8B-B14F-4D97-AF65-F5344CB8AC3E}">
        <p14:creationId xmlns:p14="http://schemas.microsoft.com/office/powerpoint/2010/main" val="4015544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6A05-63AB-4089-B5EE-BE5CD519FAC5}"/>
              </a:ext>
            </a:extLst>
          </p:cNvPr>
          <p:cNvSpPr>
            <a:spLocks noGrp="1"/>
          </p:cNvSpPr>
          <p:nvPr>
            <p:ph type="title"/>
          </p:nvPr>
        </p:nvSpPr>
        <p:spPr>
          <a:xfrm>
            <a:off x="2081530" y="2036444"/>
            <a:ext cx="7886700" cy="1844674"/>
          </a:xfrm>
        </p:spPr>
        <p:txBody>
          <a:bodyPr>
            <a:normAutofit fontScale="90000"/>
          </a:bodyPr>
          <a:lstStyle/>
          <a:p>
            <a:pPr algn="ctr"/>
            <a:br>
              <a:rPr lang="en-IN" sz="4000" b="1" dirty="0">
                <a:latin typeface="+mn-lt"/>
              </a:rPr>
            </a:br>
            <a:r>
              <a:rPr lang="en-IN" sz="4000" b="1" dirty="0">
                <a:latin typeface="+mn-lt"/>
              </a:rPr>
              <a:t>PROJECT PRESENTATION ON</a:t>
            </a:r>
            <a:br>
              <a:rPr lang="en-IN" sz="4000" b="1" dirty="0">
                <a:latin typeface="+mn-lt"/>
              </a:rPr>
            </a:br>
            <a:br>
              <a:rPr lang="en-IN" b="1" u="sng" dirty="0">
                <a:latin typeface="+mn-lt"/>
              </a:rPr>
            </a:br>
            <a:r>
              <a:rPr lang="en-IN" sz="5300" b="1" u="sng" dirty="0">
                <a:solidFill>
                  <a:srgbClr val="FF0000"/>
                </a:solidFill>
                <a:latin typeface="Algerian" pitchFamily="82" charset="0"/>
              </a:rPr>
              <a:t>Students attendance management system</a:t>
            </a:r>
            <a:br>
              <a:rPr lang="en-IN" sz="5300" b="1" u="sng" dirty="0">
                <a:latin typeface="+mn-lt"/>
              </a:rPr>
            </a:br>
            <a:endParaRPr lang="en-IN" b="1" u="sng" dirty="0">
              <a:latin typeface="+mn-lt"/>
            </a:endParaRPr>
          </a:p>
        </p:txBody>
      </p:sp>
      <p:sp>
        <p:nvSpPr>
          <p:cNvPr id="3" name="Content Placeholder 2">
            <a:extLst>
              <a:ext uri="{FF2B5EF4-FFF2-40B4-BE49-F238E27FC236}">
                <a16:creationId xmlns:a16="http://schemas.microsoft.com/office/drawing/2014/main" id="{3FB896B6-7F68-409F-A336-51EF31C37852}"/>
              </a:ext>
            </a:extLst>
          </p:cNvPr>
          <p:cNvSpPr>
            <a:spLocks noGrp="1"/>
          </p:cNvSpPr>
          <p:nvPr>
            <p:ph idx="1"/>
          </p:nvPr>
        </p:nvSpPr>
        <p:spPr>
          <a:xfrm>
            <a:off x="2152650" y="1851342"/>
            <a:ext cx="7886700" cy="4351338"/>
          </a:xfrm>
        </p:spPr>
        <p:txBody>
          <a:bodyPr>
            <a:normAutofit/>
          </a:bodyPr>
          <a:lstStyle/>
          <a:p>
            <a:pPr marL="0" indent="0">
              <a:buNone/>
            </a:pPr>
            <a:r>
              <a:rPr lang="en-IN" sz="2400" b="1" dirty="0">
                <a:ea typeface="Calibri" panose="020F0502020204030204" pitchFamily="34" charset="0"/>
                <a:cs typeface="Times New Roman" panose="02020603050405020304" pitchFamily="18" charset="0"/>
              </a:rPr>
              <a:t> </a:t>
            </a:r>
          </a:p>
          <a:p>
            <a:pPr marL="0" indent="0">
              <a:buNone/>
            </a:pPr>
            <a:endParaRPr lang="en-IN" dirty="0"/>
          </a:p>
          <a:p>
            <a:pPr marL="0" indent="0" algn="ctr">
              <a:buNone/>
            </a:pPr>
            <a:endParaRPr lang="en-IN" sz="3200" dirty="0"/>
          </a:p>
          <a:p>
            <a:pPr marL="0" indent="0" algn="ctr">
              <a:buNone/>
            </a:pPr>
            <a:endParaRPr lang="en-IN" sz="3200" dirty="0"/>
          </a:p>
          <a:p>
            <a:pPr marL="0" indent="0" algn="ctr">
              <a:buNone/>
            </a:pPr>
            <a:endParaRPr lang="en-IN" sz="3200" dirty="0"/>
          </a:p>
          <a:p>
            <a:pPr marL="0" indent="0" algn="ctr">
              <a:buNone/>
            </a:pPr>
            <a:r>
              <a:rPr lang="en-IN" sz="2400" b="1" dirty="0">
                <a:latin typeface="Times New Roman" pitchFamily="18" charset="0"/>
                <a:cs typeface="Times New Roman" pitchFamily="18" charset="0"/>
              </a:rPr>
              <a:t>PRESENTED BY</a:t>
            </a:r>
            <a:endParaRPr lang="en-IN" sz="3200" dirty="0"/>
          </a:p>
          <a:p>
            <a:pPr marL="0" indent="0">
              <a:buNone/>
            </a:pPr>
            <a:r>
              <a:rPr lang="en-IN" sz="2000" b="1" dirty="0">
                <a:solidFill>
                  <a:srgbClr val="0070C0"/>
                </a:solidFill>
              </a:rPr>
              <a:t>PRASHANT CHAVAN 			             	       SANJAY R</a:t>
            </a:r>
          </a:p>
          <a:p>
            <a:pPr marL="0" indent="0">
              <a:buNone/>
            </a:pPr>
            <a:r>
              <a:rPr lang="en-IN" sz="2000" dirty="0">
                <a:solidFill>
                  <a:srgbClr val="0070C0"/>
                </a:solidFill>
              </a:rPr>
              <a:t>   </a:t>
            </a:r>
            <a:r>
              <a:rPr lang="en-IN" b="1" dirty="0">
                <a:solidFill>
                  <a:srgbClr val="0070C0"/>
                </a:solidFill>
              </a:rPr>
              <a:t>01JST22PMC049                                                                     01JST22PMC054</a:t>
            </a:r>
            <a:r>
              <a:rPr lang="en-IN" sz="2000" b="1" dirty="0"/>
              <a:t>   </a:t>
            </a:r>
            <a:r>
              <a:rPr lang="en-IN" sz="2000" dirty="0"/>
              <a:t>                                                                          </a:t>
            </a:r>
            <a:endParaRPr lang="en-IN" sz="2000" b="1" dirty="0">
              <a:solidFill>
                <a:srgbClr val="0070C0"/>
              </a:solidFill>
            </a:endParaRPr>
          </a:p>
        </p:txBody>
      </p:sp>
    </p:spTree>
    <p:extLst>
      <p:ext uri="{BB962C8B-B14F-4D97-AF65-F5344CB8AC3E}">
        <p14:creationId xmlns:p14="http://schemas.microsoft.com/office/powerpoint/2010/main" val="3193210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70840"/>
            <a:ext cx="8839200" cy="1356360"/>
          </a:xfrm>
        </p:spPr>
        <p:txBody>
          <a:bodyPr/>
          <a:lstStyle/>
          <a:p>
            <a:pPr algn="ctr"/>
            <a:r>
              <a:rPr lang="en-US" sz="6000"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833120" y="2230120"/>
            <a:ext cx="7345680" cy="3416320"/>
          </a:xfrm>
          <a:prstGeom prst="rect">
            <a:avLst/>
          </a:prstGeom>
        </p:spPr>
        <p:txBody>
          <a:bodyPr wrap="square">
            <a:spAutoFit/>
          </a:bodyPr>
          <a:lstStyle/>
          <a:p>
            <a:pPr marL="457200" indent="-457200" defTabSz="914400">
              <a:buFont typeface="+mj-lt"/>
              <a:buAutoNum type="arabicPeriod"/>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INTRODUCTION</a:t>
            </a:r>
          </a:p>
          <a:p>
            <a:pPr marL="1280160" lvl="2" indent="-457200" defTabSz="914400">
              <a:buFont typeface="Arial" panose="020B0604020202020204" pitchFamily="34" charset="0"/>
              <a:buChar char="•"/>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Definition</a:t>
            </a:r>
          </a:p>
          <a:p>
            <a:pPr marL="1280160" lvl="2" indent="-457200" defTabSz="914400">
              <a:buFont typeface="Arial" panose="020B0604020202020204" pitchFamily="34" charset="0"/>
              <a:buChar char="•"/>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Present System</a:t>
            </a:r>
          </a:p>
          <a:p>
            <a:pPr marL="1280160" lvl="2" indent="-457200" defTabSz="914400">
              <a:buFont typeface="Arial" panose="020B0604020202020204" pitchFamily="34" charset="0"/>
              <a:buChar char="•"/>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Proposed System</a:t>
            </a:r>
          </a:p>
          <a:p>
            <a:pPr marL="457200" indent="-457200" defTabSz="914400">
              <a:buFont typeface="+mj-lt"/>
              <a:buAutoNum type="arabicPeriod"/>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MODULES</a:t>
            </a:r>
          </a:p>
          <a:p>
            <a:pPr marL="457200" indent="-457200" defTabSz="914400">
              <a:buFont typeface="+mj-lt"/>
              <a:buAutoNum type="arabicPeriod"/>
            </a:pPr>
            <a:r>
              <a:rPr lang="en-US" sz="24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REQUIREMENTS</a:t>
            </a:r>
          </a:p>
          <a:p>
            <a:pPr marL="457200" indent="-457200" defTabSz="914400">
              <a:buFont typeface="+mj-lt"/>
              <a:buAutoNum type="arabicPeriod"/>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TABLES</a:t>
            </a:r>
          </a:p>
          <a:p>
            <a:pPr marL="457200" indent="-457200" defTabSz="914400">
              <a:buFont typeface="+mj-lt"/>
              <a:buAutoNum type="arabicPeriod"/>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marL="457200" indent="-457200" defTabSz="914400">
              <a:buFont typeface="+mj-lt"/>
              <a:buAutoNum type="arabicPeriod"/>
            </a:pPr>
            <a:r>
              <a:rPr lang="en-IN" sz="2400" dirty="0">
                <a:latin typeface="Times New Roman" panose="02020603050405020304" pitchFamily="18" charset="0"/>
                <a:cs typeface="Times New Roman" panose="02020603050405020304" pitchFamily="18" charset="0"/>
              </a:rPr>
              <a:t>FUTURE ENHANCEMENT</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398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08534"/>
            <a:ext cx="8229600" cy="741680"/>
          </a:xfrm>
        </p:spPr>
        <p:txBody>
          <a:bodyPr>
            <a:normAutofit/>
          </a:bodyPr>
          <a:lstStyle/>
          <a:p>
            <a:pPr algn="ctr"/>
            <a:r>
              <a:rPr lang="en-US" sz="4400" b="1" dirty="0">
                <a:effectLst>
                  <a:glow>
                    <a:schemeClr val="accent1"/>
                  </a:glow>
                  <a:outerShdw sx="1000" sy="1000" algn="ctr" rotWithShape="0">
                    <a:srgbClr val="2F19FF"/>
                  </a:outerShdw>
                  <a:reflection endPos="0" dir="5400000" sy="-100000" algn="bl" rotWithShape="0"/>
                </a:effectLst>
                <a:latin typeface="Times New Roman" pitchFamily="18" charset="0"/>
                <a:cs typeface="Times New Roman" pitchFamily="18" charset="0"/>
              </a:rPr>
              <a:t>1. </a:t>
            </a:r>
            <a:r>
              <a:rPr lang="en-US" b="1" dirty="0">
                <a:effectLst>
                  <a:glow>
                    <a:schemeClr val="accent1"/>
                  </a:glow>
                  <a:outerShdw sx="1000" sy="1000" algn="ctr" rotWithShape="0">
                    <a:srgbClr val="2F19FF"/>
                  </a:outerShdw>
                  <a:reflection endPos="0" dir="5400000" sy="-100000" algn="bl" rotWithShape="0"/>
                </a:effectLst>
                <a:latin typeface="Times New Roman" pitchFamily="18" charset="0"/>
                <a:cs typeface="Times New Roman" pitchFamily="18" charset="0"/>
              </a:rPr>
              <a:t>INTRODUCTION</a:t>
            </a:r>
          </a:p>
        </p:txBody>
      </p:sp>
      <p:sp>
        <p:nvSpPr>
          <p:cNvPr id="3" name="Content Placeholder 2"/>
          <p:cNvSpPr>
            <a:spLocks noGrp="1"/>
          </p:cNvSpPr>
          <p:nvPr>
            <p:ph idx="1"/>
          </p:nvPr>
        </p:nvSpPr>
        <p:spPr>
          <a:xfrm>
            <a:off x="838200" y="1219200"/>
            <a:ext cx="10515600" cy="4931343"/>
          </a:xfrm>
        </p:spPr>
        <p:txBody>
          <a:bodyPr>
            <a:normAutofit fontScale="62500" lnSpcReduction="20000"/>
          </a:bodyPr>
          <a:lstStyle/>
          <a:p>
            <a:pPr marL="82296" indent="0">
              <a:buNone/>
            </a:pPr>
            <a:r>
              <a:rPr lang="en-US" sz="3200" dirty="0"/>
              <a:t> </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374904" lvl="1" indent="0">
              <a:lnSpc>
                <a:spcPct val="150000"/>
              </a:lnSpc>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74904" lvl="1" indent="0">
              <a:lnSpc>
                <a:spcPct val="150000"/>
              </a:lnSpc>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b="0" i="0" dirty="0">
                <a:solidFill>
                  <a:schemeClr val="tx1"/>
                </a:solidFill>
                <a:effectLst/>
                <a:latin typeface="Söhne"/>
              </a:rPr>
              <a:t> A student attendance management system is a software application that helps educational institutions to manage and monitor the attendance of their students. The system is designed to </a:t>
            </a:r>
            <a:r>
              <a:rPr lang="en-US" sz="3200" dirty="0">
                <a:solidFill>
                  <a:schemeClr val="tx1"/>
                </a:solidFill>
                <a:latin typeface="Söhne"/>
              </a:rPr>
              <a:t>simplify</a:t>
            </a:r>
            <a:r>
              <a:rPr lang="en-US" sz="3200" b="0" i="0" dirty="0">
                <a:solidFill>
                  <a:schemeClr val="tx1"/>
                </a:solidFill>
                <a:effectLst/>
                <a:latin typeface="Söhne"/>
              </a:rPr>
              <a:t> the process of taking attendance, which eliminates the need for manual recording, thereby reducing the chances of errors and increasing efficiency. </a:t>
            </a:r>
          </a:p>
          <a:p>
            <a:pPr marL="539496" indent="-457200">
              <a:lnSpc>
                <a:spcPct val="150000"/>
              </a:lnSpc>
              <a:buFont typeface="Wingdings" panose="05000000000000000000" pitchFamily="2" charset="2"/>
              <a:buChar char="q"/>
            </a:pPr>
            <a:r>
              <a:rPr lang="en-US" sz="3200" b="0" i="0" dirty="0">
                <a:solidFill>
                  <a:schemeClr val="tx1"/>
                </a:solidFill>
                <a:effectLst/>
                <a:latin typeface="Söhne"/>
              </a:rPr>
              <a:t>In addition to tracking attendance, the system can generate reports and statistics on the attendance of individual students or groups of students. </a:t>
            </a:r>
          </a:p>
          <a:p>
            <a:pPr marL="539496" indent="-457200">
              <a:lnSpc>
                <a:spcPct val="150000"/>
              </a:lnSpc>
              <a:buFont typeface="Wingdings" panose="05000000000000000000" pitchFamily="2" charset="2"/>
              <a:buChar char="q"/>
            </a:pPr>
            <a:r>
              <a:rPr lang="en-US" sz="3200" b="0" i="0" dirty="0">
                <a:solidFill>
                  <a:schemeClr val="tx1"/>
                </a:solidFill>
                <a:effectLst/>
                <a:latin typeface="Söhne"/>
              </a:rPr>
              <a:t>The benefits of using a student attendance management system are numerous. It eliminates the need for paper-based attendance registers</a:t>
            </a:r>
            <a:endParaRPr lang="en-US" sz="3200" dirty="0">
              <a:solidFill>
                <a:schemeClr val="tx1"/>
              </a:solidFill>
              <a:latin typeface="Söhne"/>
              <a:ea typeface="Calibri" panose="020F0502020204030204" pitchFamily="34" charset="0"/>
            </a:endParaRPr>
          </a:p>
        </p:txBody>
      </p:sp>
    </p:spTree>
    <p:extLst>
      <p:ext uri="{BB962C8B-B14F-4D97-AF65-F5344CB8AC3E}">
        <p14:creationId xmlns:p14="http://schemas.microsoft.com/office/powerpoint/2010/main" val="397546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60234"/>
            <a:ext cx="8641080" cy="1418492"/>
          </a:xfrm>
        </p:spPr>
        <p:txBody>
          <a:bodyPr>
            <a:normAutofit/>
          </a:bodyPr>
          <a:lstStyle/>
          <a:p>
            <a:r>
              <a:rPr lang="en-US" sz="4400" b="1" dirty="0"/>
              <a:t>PRESENT SYSTEM:</a:t>
            </a:r>
          </a:p>
        </p:txBody>
      </p:sp>
      <p:sp>
        <p:nvSpPr>
          <p:cNvPr id="3" name="Content Placeholder 2"/>
          <p:cNvSpPr>
            <a:spLocks noGrp="1"/>
          </p:cNvSpPr>
          <p:nvPr>
            <p:ph idx="1"/>
          </p:nvPr>
        </p:nvSpPr>
        <p:spPr>
          <a:xfrm>
            <a:off x="1041400" y="1703675"/>
            <a:ext cx="9565640" cy="4785360"/>
          </a:xfrm>
        </p:spPr>
        <p:txBody>
          <a:bodyPr>
            <a:normAutofit fontScale="25000" lnSpcReduction="20000"/>
          </a:bodyPr>
          <a:lstStyle/>
          <a:p>
            <a:pPr indent="0" algn="just">
              <a:lnSpc>
                <a:spcPct val="150000"/>
              </a:lnSpc>
              <a:spcAft>
                <a:spcPts val="1000"/>
              </a:spcAft>
              <a:buNone/>
            </a:pPr>
            <a:r>
              <a:rPr lang="en-US" sz="7200" b="0" i="0" dirty="0">
                <a:solidFill>
                  <a:schemeClr val="tx1"/>
                </a:solidFill>
                <a:effectLst/>
                <a:latin typeface="Söhne"/>
              </a:rPr>
              <a:t>	</a:t>
            </a:r>
            <a:r>
              <a:rPr lang="en-US" sz="8000" b="0" i="0" dirty="0">
                <a:solidFill>
                  <a:schemeClr val="tx1"/>
                </a:solidFill>
                <a:effectLst/>
                <a:latin typeface="Times New Roman" panose="02020603050405020304" pitchFamily="18" charset="0"/>
                <a:cs typeface="Times New Roman" panose="02020603050405020304" pitchFamily="18" charset="0"/>
              </a:rPr>
              <a:t>The present system of student attendance management can involves a manual process of taking attendance using pen and paper. The teacher takes attendance at the beginning of each class or session, marking the students present, absent. The attendance record is then compiled into a paper-based register, which is typically kept in the teacher's or institution's office.</a:t>
            </a:r>
            <a:r>
              <a:rPr lang="en-US" sz="8000" b="0" i="0" dirty="0">
                <a:solidFill>
                  <a:srgbClr val="D1D5DB"/>
                </a:solidFill>
                <a:effectLst/>
                <a:latin typeface="Times New Roman" panose="02020603050405020304" pitchFamily="18" charset="0"/>
                <a:cs typeface="Times New Roman" panose="02020603050405020304" pitchFamily="18" charset="0"/>
              </a:rPr>
              <a:t> </a:t>
            </a:r>
          </a:p>
          <a:p>
            <a:pPr indent="0" algn="just">
              <a:lnSpc>
                <a:spcPct val="150000"/>
              </a:lnSpc>
              <a:spcAft>
                <a:spcPts val="1000"/>
              </a:spcAft>
              <a:buNone/>
            </a:pPr>
            <a:r>
              <a:rPr lang="en-US" sz="8000" b="1" dirty="0">
                <a:solidFill>
                  <a:srgbClr val="92D050"/>
                </a:solidFill>
                <a:latin typeface="Times New Roman" panose="02020603050405020304" pitchFamily="18" charset="0"/>
                <a:cs typeface="Times New Roman" panose="02020603050405020304" pitchFamily="18" charset="0"/>
              </a:rPr>
              <a:t>Disadvantages</a:t>
            </a:r>
            <a:endParaRPr lang="en-IN" sz="8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040130" indent="-857250" algn="just">
              <a:lnSpc>
                <a:spcPct val="120000"/>
              </a:lnSpc>
              <a:spcBef>
                <a:spcPts val="600"/>
              </a:spcBef>
              <a:spcAft>
                <a:spcPts val="1000"/>
              </a:spcAft>
              <a:buFont typeface="Wingdings" panose="05000000000000000000" pitchFamily="2" charset="2"/>
              <a:buChar char="v"/>
            </a:pPr>
            <a:r>
              <a:rPr lang="en-US" sz="7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Works are done Manually.</a:t>
            </a:r>
          </a:p>
          <a:p>
            <a:pPr marL="1040130" indent="-857250" algn="just">
              <a:lnSpc>
                <a:spcPct val="120000"/>
              </a:lnSpc>
              <a:spcBef>
                <a:spcPts val="600"/>
              </a:spcBef>
              <a:spcAft>
                <a:spcPts val="1000"/>
              </a:spcAft>
              <a:buFont typeface="Wingdings" panose="05000000000000000000" pitchFamily="2" charset="2"/>
              <a:buChar char="v"/>
            </a:pPr>
            <a:r>
              <a:rPr lang="en-IN" sz="7200" b="0" i="0" dirty="0">
                <a:solidFill>
                  <a:schemeClr val="tx1"/>
                </a:solidFill>
                <a:effectLst/>
                <a:latin typeface="Times New Roman" panose="02020603050405020304" pitchFamily="18" charset="0"/>
                <a:cs typeface="Times New Roman" panose="02020603050405020304" pitchFamily="18" charset="0"/>
              </a:rPr>
              <a:t>Time-consuming </a:t>
            </a:r>
          </a:p>
          <a:p>
            <a:pPr marL="1040130" indent="-857250" algn="just">
              <a:lnSpc>
                <a:spcPct val="120000"/>
              </a:lnSpc>
              <a:spcBef>
                <a:spcPts val="600"/>
              </a:spcBef>
              <a:spcAft>
                <a:spcPts val="1000"/>
              </a:spcAft>
              <a:buFont typeface="Wingdings" panose="05000000000000000000" pitchFamily="2" charset="2"/>
              <a:buChar char="v"/>
            </a:pPr>
            <a:r>
              <a:rPr lang="en-US" sz="7200" b="0" i="0" dirty="0">
                <a:solidFill>
                  <a:schemeClr val="tx1"/>
                </a:solidFill>
                <a:effectLst/>
                <a:latin typeface="Times New Roman" panose="02020603050405020304" pitchFamily="18" charset="0"/>
                <a:cs typeface="Times New Roman" panose="02020603050405020304" pitchFamily="18" charset="0"/>
              </a:rPr>
              <a:t>Difficulty in tracking attendance history</a:t>
            </a:r>
          </a:p>
          <a:p>
            <a:pPr marL="1040130" indent="-857250" algn="just">
              <a:lnSpc>
                <a:spcPct val="120000"/>
              </a:lnSpc>
              <a:spcBef>
                <a:spcPts val="600"/>
              </a:spcBef>
              <a:spcAft>
                <a:spcPts val="1000"/>
              </a:spcAft>
              <a:buFont typeface="Wingdings" panose="05000000000000000000" pitchFamily="2" charset="2"/>
              <a:buChar char="v"/>
            </a:pPr>
            <a:r>
              <a:rPr lang="en-IN" sz="7200" b="0" i="0" dirty="0">
                <a:solidFill>
                  <a:schemeClr val="tx1"/>
                </a:solidFill>
                <a:effectLst/>
                <a:latin typeface="Times New Roman" panose="02020603050405020304" pitchFamily="18" charset="0"/>
                <a:cs typeface="Times New Roman" panose="02020603050405020304" pitchFamily="18" charset="0"/>
              </a:rPr>
              <a:t>Limited reporting</a:t>
            </a:r>
            <a:endParaRPr lang="en-US" sz="7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122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360234"/>
            <a:ext cx="8641080" cy="1418492"/>
          </a:xfrm>
        </p:spPr>
        <p:txBody>
          <a:bodyPr>
            <a:normAutofit/>
          </a:bodyPr>
          <a:lstStyle/>
          <a:p>
            <a:r>
              <a:rPr lang="en-US" sz="4400" b="1" dirty="0"/>
              <a:t>PROPOSED SYSTEM:</a:t>
            </a:r>
          </a:p>
        </p:txBody>
      </p:sp>
      <p:sp>
        <p:nvSpPr>
          <p:cNvPr id="3" name="Content Placeholder 2"/>
          <p:cNvSpPr>
            <a:spLocks noGrp="1"/>
          </p:cNvSpPr>
          <p:nvPr>
            <p:ph idx="1"/>
          </p:nvPr>
        </p:nvSpPr>
        <p:spPr>
          <a:xfrm>
            <a:off x="914400" y="1610360"/>
            <a:ext cx="10281920" cy="4678680"/>
          </a:xfrm>
        </p:spPr>
        <p:txBody>
          <a:bodyPr>
            <a:normAutofit/>
          </a:bodyPr>
          <a:lstStyle/>
          <a:p>
            <a:pPr marL="45720" indent="0">
              <a:lnSpc>
                <a:spcPct val="150000"/>
              </a:lnSpc>
              <a:spcAft>
                <a:spcPts val="600"/>
              </a:spcAft>
              <a:buNone/>
            </a:pPr>
            <a:r>
              <a:rPr lang="en-US" sz="29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proposed system is a </a:t>
            </a:r>
            <a:r>
              <a:rPr lang="en-US" sz="2000" b="0" i="0" dirty="0">
                <a:solidFill>
                  <a:schemeClr val="tx1"/>
                </a:solidFill>
                <a:effectLst/>
                <a:latin typeface="Söhne"/>
              </a:rPr>
              <a:t>software application where students can easily known their </a:t>
            </a:r>
            <a:r>
              <a:rPr lang="en-US" dirty="0">
                <a:solidFill>
                  <a:schemeClr val="tx1"/>
                </a:solidFill>
                <a:latin typeface="Söhne"/>
              </a:rPr>
              <a:t>el</a:t>
            </a:r>
            <a:r>
              <a:rPr lang="en-US" sz="2000" b="0" i="0" dirty="0">
                <a:solidFill>
                  <a:schemeClr val="tx1"/>
                </a:solidFill>
                <a:effectLst/>
                <a:latin typeface="Söhne"/>
              </a:rPr>
              <a:t>igibility status, and total attendance. </a:t>
            </a:r>
            <a:r>
              <a:rPr lang="en-US" dirty="0">
                <a:solidFill>
                  <a:schemeClr val="tx1"/>
                </a:solidFill>
                <a:latin typeface="Söhne"/>
              </a:rPr>
              <a:t>Where as teachers can insert new students, give daily attendance and can access all the records of the students.</a:t>
            </a:r>
            <a:endParaRPr lang="en-IN" dirty="0">
              <a:effectLst/>
              <a:latin typeface="Times New Roman" panose="02020603050405020304" pitchFamily="18" charset="0"/>
              <a:ea typeface="Times New Roman" panose="02020603050405020304" pitchFamily="18" charset="0"/>
            </a:endParaRPr>
          </a:p>
          <a:p>
            <a:pPr marL="182880" indent="0" algn="just">
              <a:lnSpc>
                <a:spcPct val="150000"/>
              </a:lnSpc>
              <a:spcAft>
                <a:spcPts val="1000"/>
              </a:spcAft>
              <a:buNone/>
            </a:pPr>
            <a:r>
              <a:rPr lang="en-US" sz="2400" b="1" dirty="0"/>
              <a:t>Advantages</a:t>
            </a:r>
          </a:p>
          <a:p>
            <a:pPr marL="342900" lvl="0" indent="-342900" algn="just" fontAlgn="base">
              <a:lnSpc>
                <a:spcPct val="120000"/>
              </a:lnSpc>
              <a:buFont typeface="Wingdings" panose="05000000000000000000" pitchFamily="2" charset="2"/>
              <a:buChar char=""/>
            </a:pPr>
            <a:r>
              <a:rPr lang="en-IN" b="0" i="0" dirty="0">
                <a:solidFill>
                  <a:schemeClr val="tx1"/>
                </a:solidFill>
                <a:effectLst/>
                <a:latin typeface="Söhne"/>
              </a:rPr>
              <a:t>Time-saving </a:t>
            </a:r>
          </a:p>
          <a:p>
            <a:pPr marL="342900" lvl="0" indent="-342900" algn="just" fontAlgn="base">
              <a:lnSpc>
                <a:spcPct val="120000"/>
              </a:lnSpc>
              <a:buFont typeface="Wingdings" panose="05000000000000000000" pitchFamily="2" charset="2"/>
              <a:buChar char=""/>
            </a:pPr>
            <a:r>
              <a:rPr lang="en-IN" b="0" i="0" dirty="0">
                <a:solidFill>
                  <a:schemeClr val="tx1"/>
                </a:solidFill>
                <a:effectLst/>
                <a:latin typeface="Söhne"/>
              </a:rPr>
              <a:t>Accurate attendance records </a:t>
            </a:r>
          </a:p>
          <a:p>
            <a:pPr marL="342900" lvl="0" indent="-342900" algn="just" fontAlgn="base">
              <a:lnSpc>
                <a:spcPct val="120000"/>
              </a:lnSpc>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Ease to maintain both, System as well as Database.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640080" indent="-457200" algn="just">
              <a:lnSpc>
                <a:spcPct val="110000"/>
              </a:lnSpc>
              <a:spcAft>
                <a:spcPts val="1000"/>
              </a:spcAf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640080" indent="-457200" algn="just">
              <a:lnSpc>
                <a:spcPct val="150000"/>
              </a:lnSpc>
              <a:spcAft>
                <a:spcPts val="1000"/>
              </a:spcAft>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499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3C23F474-AFAC-475E-84B6-3AE12708F850}"/>
              </a:ext>
            </a:extLst>
          </p:cNvPr>
          <p:cNvSpPr>
            <a:spLocks noChangeArrowheads="1"/>
          </p:cNvSpPr>
          <p:nvPr/>
        </p:nvSpPr>
        <p:spPr bwMode="auto">
          <a:xfrm>
            <a:off x="774669" y="1960880"/>
            <a:ext cx="10195622" cy="39033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a:lnSpc>
                <a:spcPct val="120000"/>
              </a:lnSpc>
              <a:buClr>
                <a:schemeClr val="tx1"/>
              </a:buClr>
              <a:buSzPct val="85000"/>
              <a:buNone/>
            </a:pPr>
            <a:r>
              <a:rPr lang="en-IN" sz="2800" b="1" dirty="0">
                <a:solidFill>
                  <a:schemeClr val="tx2">
                    <a:lumMod val="75000"/>
                  </a:schemeClr>
                </a:solidFill>
                <a:latin typeface="Times New Roman" panose="02020603050405020304" pitchFamily="18" charset="0"/>
                <a:cs typeface="Times New Roman" pitchFamily="18" charset="0"/>
              </a:rPr>
              <a:t>Admin module:</a:t>
            </a:r>
          </a:p>
          <a:p>
            <a:pPr algn="just">
              <a:lnSpc>
                <a:spcPct val="170000"/>
              </a:lnSpc>
              <a:buNone/>
            </a:pPr>
            <a:r>
              <a:rPr lang="en-IN" dirty="0">
                <a:latin typeface="Times New Roman" panose="02020603050405020304" pitchFamily="18" charset="0"/>
                <a:cs typeface="Times New Roman" panose="02020603050405020304" pitchFamily="18" charset="0"/>
              </a:rPr>
              <a:t>          Admin refers to teachers in this case, where the teacher has control to manage the students attendance, moreover teachers can retrieve necessary information from this software application technology.</a:t>
            </a:r>
          </a:p>
          <a:p>
            <a:pPr algn="just">
              <a:buNone/>
            </a:pPr>
            <a:r>
              <a:rPr lang="en-IN" sz="2000" dirty="0">
                <a:latin typeface="Times New Roman" panose="02020603050405020304" pitchFamily="18" charset="0"/>
                <a:cs typeface="Times New Roman" panose="02020603050405020304" pitchFamily="18" charset="0"/>
              </a:rPr>
              <a:t>     </a:t>
            </a:r>
          </a:p>
          <a:p>
            <a:pPr algn="just"/>
            <a:r>
              <a:rPr lang="en-IN" sz="2800" b="1" dirty="0">
                <a:solidFill>
                  <a:schemeClr val="tx2">
                    <a:lumMod val="75000"/>
                  </a:schemeClr>
                </a:solidFill>
                <a:latin typeface="Times New Roman" panose="02020603050405020304" pitchFamily="18" charset="0"/>
                <a:cs typeface="Times New Roman" pitchFamily="18" charset="0"/>
              </a:rPr>
              <a:t>User module:</a:t>
            </a:r>
          </a:p>
          <a:p>
            <a:pPr algn="just">
              <a:lnSpc>
                <a:spcPct val="150000"/>
              </a:lnSpc>
            </a:pPr>
            <a:r>
              <a:rPr lang="en-IN" sz="2800" b="1" dirty="0">
                <a:solidFill>
                  <a:schemeClr val="tx2">
                    <a:lumMod val="75000"/>
                  </a:schemeClr>
                </a:solidFill>
                <a:latin typeface="Times New Roman" panose="02020603050405020304" pitchFamily="18" charset="0"/>
                <a:cs typeface="Times New Roman" pitchFamily="18" charset="0"/>
              </a:rPr>
              <a:t>	</a:t>
            </a:r>
            <a:r>
              <a:rPr lang="en-IN" dirty="0">
                <a:latin typeface="Times New Roman" panose="02020603050405020304" pitchFamily="18" charset="0"/>
                <a:cs typeface="Times New Roman" panose="02020603050405020304" pitchFamily="18" charset="0"/>
              </a:rPr>
              <a:t>User refers to students, where they can get their eligibility status, and can see their attendance records by logging into software application.</a:t>
            </a:r>
          </a:p>
          <a:p>
            <a:pPr algn="just"/>
            <a:endParaRPr lang="en-IN" sz="2800" b="1" dirty="0">
              <a:solidFill>
                <a:schemeClr val="tx2">
                  <a:lumMod val="75000"/>
                </a:schemeClr>
              </a:solidFill>
              <a:latin typeface="Times New Roman" panose="02020603050405020304" pitchFamily="18" charset="0"/>
              <a:cs typeface="Times New Roman"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D4CCA10-B465-19FD-0DAD-41783C851D02}"/>
              </a:ext>
            </a:extLst>
          </p:cNvPr>
          <p:cNvSpPr txBox="1">
            <a:spLocks/>
          </p:cNvSpPr>
          <p:nvPr/>
        </p:nvSpPr>
        <p:spPr>
          <a:xfrm>
            <a:off x="1920240" y="694064"/>
            <a:ext cx="8229600" cy="762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effectLst>
                  <a:glow>
                    <a:schemeClr val="accent1"/>
                  </a:glow>
                  <a:outerShdw sx="1000" sy="1000" algn="ctr" rotWithShape="0">
                    <a:srgbClr val="2F19FF"/>
                  </a:outerShdw>
                  <a:reflection endPos="0" dir="5400000" sy="-100000" algn="bl" rotWithShape="0"/>
                </a:effectLst>
                <a:latin typeface="Times New Roman" pitchFamily="18" charset="0"/>
                <a:cs typeface="Times New Roman" pitchFamily="18" charset="0"/>
              </a:rPr>
              <a:t>2. MODULES</a:t>
            </a:r>
          </a:p>
        </p:txBody>
      </p:sp>
    </p:spTree>
    <p:extLst>
      <p:ext uri="{BB962C8B-B14F-4D97-AF65-F5344CB8AC3E}">
        <p14:creationId xmlns:p14="http://schemas.microsoft.com/office/powerpoint/2010/main" val="232614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D2E8FA-32F1-B48E-6D8C-F7ABD6F045E6}"/>
              </a:ext>
            </a:extLst>
          </p:cNvPr>
          <p:cNvSpPr txBox="1"/>
          <p:nvPr/>
        </p:nvSpPr>
        <p:spPr>
          <a:xfrm flipH="1">
            <a:off x="3959859" y="943116"/>
            <a:ext cx="3357881" cy="707886"/>
          </a:xfrm>
          <a:prstGeom prst="rect">
            <a:avLst/>
          </a:prstGeom>
          <a:noFill/>
        </p:spPr>
        <p:txBody>
          <a:bodyPr wrap="square" rtlCol="0">
            <a:spAutoFit/>
          </a:bodyPr>
          <a:lstStyle/>
          <a:p>
            <a:r>
              <a:rPr lang="en-IN" sz="4000" dirty="0"/>
              <a:t>TOTAL PAGES</a:t>
            </a:r>
            <a:endParaRPr lang="en-IN" dirty="0"/>
          </a:p>
        </p:txBody>
      </p:sp>
      <p:sp>
        <p:nvSpPr>
          <p:cNvPr id="6" name="Content Placeholder 5">
            <a:extLst>
              <a:ext uri="{FF2B5EF4-FFF2-40B4-BE49-F238E27FC236}">
                <a16:creationId xmlns:a16="http://schemas.microsoft.com/office/drawing/2014/main" id="{A60730CC-83E3-88E4-B84B-38D928222D0F}"/>
              </a:ext>
            </a:extLst>
          </p:cNvPr>
          <p:cNvSpPr>
            <a:spLocks noGrp="1"/>
          </p:cNvSpPr>
          <p:nvPr>
            <p:ph idx="1"/>
          </p:nvPr>
        </p:nvSpPr>
        <p:spPr/>
        <p:txBody>
          <a:bodyPr/>
          <a:lstStyle/>
          <a:p>
            <a:r>
              <a:rPr lang="en-IN" dirty="0"/>
              <a:t>There are 7 pages in this software application</a:t>
            </a:r>
          </a:p>
          <a:p>
            <a:r>
              <a:rPr lang="en-IN" dirty="0"/>
              <a:t>1) </a:t>
            </a:r>
            <a:r>
              <a:rPr lang="en-IN" b="1" dirty="0"/>
              <a:t>Login page</a:t>
            </a:r>
            <a:r>
              <a:rPr lang="en-IN" dirty="0"/>
              <a:t> : Where users or admin can login in a single interface</a:t>
            </a:r>
          </a:p>
          <a:p>
            <a:r>
              <a:rPr lang="en-IN" dirty="0"/>
              <a:t>2) </a:t>
            </a:r>
            <a:r>
              <a:rPr lang="en-IN" b="1" dirty="0"/>
              <a:t>User page </a:t>
            </a:r>
            <a:r>
              <a:rPr lang="en-IN" dirty="0"/>
              <a:t>: Where a student can login and check is attendance status.</a:t>
            </a:r>
          </a:p>
          <a:p>
            <a:r>
              <a:rPr lang="en-IN" dirty="0"/>
              <a:t>3) </a:t>
            </a:r>
            <a:r>
              <a:rPr lang="en-IN" b="1" dirty="0"/>
              <a:t>Admin page</a:t>
            </a:r>
            <a:r>
              <a:rPr lang="en-IN" dirty="0"/>
              <a:t>: Here Admin can insert new students, give daily attendance, and retrieve the  information using the options.</a:t>
            </a:r>
          </a:p>
          <a:p>
            <a:r>
              <a:rPr lang="en-IN" dirty="0"/>
              <a:t>4) </a:t>
            </a:r>
            <a:r>
              <a:rPr lang="en-IN" b="1" dirty="0"/>
              <a:t>Student page</a:t>
            </a:r>
            <a:r>
              <a:rPr lang="en-IN" dirty="0"/>
              <a:t> : Students(user) can view the attendance status in this field.</a:t>
            </a:r>
          </a:p>
          <a:p>
            <a:r>
              <a:rPr lang="en-IN" dirty="0"/>
              <a:t>5) </a:t>
            </a:r>
            <a:r>
              <a:rPr lang="en-IN" b="1" dirty="0"/>
              <a:t>Insert page</a:t>
            </a:r>
            <a:r>
              <a:rPr lang="en-IN" dirty="0"/>
              <a:t> :   Where teacher can insert new students.</a:t>
            </a:r>
          </a:p>
          <a:p>
            <a:r>
              <a:rPr lang="en-IN" dirty="0"/>
              <a:t>6) </a:t>
            </a:r>
            <a:r>
              <a:rPr lang="en-IN" b="1" dirty="0"/>
              <a:t>Attendance page</a:t>
            </a:r>
            <a:r>
              <a:rPr lang="en-IN" dirty="0"/>
              <a:t> : where teacher can give daily attendance</a:t>
            </a:r>
          </a:p>
          <a:p>
            <a:r>
              <a:rPr lang="en-IN" dirty="0"/>
              <a:t>7) </a:t>
            </a:r>
            <a:r>
              <a:rPr lang="en-IN" b="1" dirty="0"/>
              <a:t>Retrieve page</a:t>
            </a:r>
            <a:r>
              <a:rPr lang="en-IN" dirty="0"/>
              <a:t> : where teacher can retrieve students attendance history</a:t>
            </a:r>
          </a:p>
          <a:p>
            <a:endParaRPr lang="en-IN" dirty="0"/>
          </a:p>
        </p:txBody>
      </p:sp>
    </p:spTree>
    <p:extLst>
      <p:ext uri="{BB962C8B-B14F-4D97-AF65-F5344CB8AC3E}">
        <p14:creationId xmlns:p14="http://schemas.microsoft.com/office/powerpoint/2010/main" val="8621312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26B1AD1-DF99-42E4-51B5-832F1E1ADCEC}"/>
              </a:ext>
            </a:extLst>
          </p:cNvPr>
          <p:cNvGraphicFramePr>
            <a:graphicFrameLocks noGrp="1"/>
          </p:cNvGraphicFramePr>
          <p:nvPr>
            <p:ph idx="1"/>
            <p:extLst>
              <p:ext uri="{D42A27DB-BD31-4B8C-83A1-F6EECF244321}">
                <p14:modId xmlns:p14="http://schemas.microsoft.com/office/powerpoint/2010/main" val="1941756195"/>
              </p:ext>
            </p:extLst>
          </p:nvPr>
        </p:nvGraphicFramePr>
        <p:xfrm>
          <a:off x="1554480" y="2519336"/>
          <a:ext cx="8788400" cy="2010080"/>
        </p:xfrm>
        <a:graphic>
          <a:graphicData uri="http://schemas.openxmlformats.org/drawingml/2006/table">
            <a:tbl>
              <a:tblPr firstRow="1" firstCol="1" bandRow="1">
                <a:tableStyleId>{5C22544A-7EE6-4342-B048-85BDC9FD1C3A}</a:tableStyleId>
              </a:tblPr>
              <a:tblGrid>
                <a:gridCol w="4342696">
                  <a:extLst>
                    <a:ext uri="{9D8B030D-6E8A-4147-A177-3AD203B41FA5}">
                      <a16:colId xmlns:a16="http://schemas.microsoft.com/office/drawing/2014/main" val="1211805705"/>
                    </a:ext>
                  </a:extLst>
                </a:gridCol>
                <a:gridCol w="4445704">
                  <a:extLst>
                    <a:ext uri="{9D8B030D-6E8A-4147-A177-3AD203B41FA5}">
                      <a16:colId xmlns:a16="http://schemas.microsoft.com/office/drawing/2014/main" val="264361661"/>
                    </a:ext>
                  </a:extLst>
                </a:gridCol>
              </a:tblGrid>
              <a:tr h="638480">
                <a:tc>
                  <a:txBody>
                    <a:bodyPr/>
                    <a:lstStyle/>
                    <a:p>
                      <a:pPr marL="457200" algn="just">
                        <a:lnSpc>
                          <a:spcPct val="150000"/>
                        </a:lnSpc>
                      </a:pPr>
                      <a:r>
                        <a:rPr lang="en-US" sz="2000" dirty="0">
                          <a:effectLst/>
                        </a:rPr>
                        <a:t>Front-End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tc>
                  <a:txBody>
                    <a:bodyPr/>
                    <a:lstStyle/>
                    <a:p>
                      <a:pPr marL="457200" algn="just">
                        <a:lnSpc>
                          <a:spcPct val="150000"/>
                        </a:lnSpc>
                        <a:spcAft>
                          <a:spcPts val="1000"/>
                        </a:spcAft>
                      </a:pPr>
                      <a:r>
                        <a:rPr lang="en-US" sz="2000" dirty="0">
                          <a:effectLst/>
                        </a:rPr>
                        <a:t>Python(</a:t>
                      </a:r>
                      <a:r>
                        <a:rPr lang="en-US" sz="2000" dirty="0" err="1">
                          <a:effectLst/>
                        </a:rPr>
                        <a:t>tkInter</a:t>
                      </a:r>
                      <a:r>
                        <a:rPr lang="en-US" sz="2000" dirty="0">
                          <a:effectLst/>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extLst>
                  <a:ext uri="{0D108BD9-81ED-4DB2-BD59-A6C34878D82A}">
                    <a16:rowId xmlns:a16="http://schemas.microsoft.com/office/drawing/2014/main" val="3321910520"/>
                  </a:ext>
                </a:extLst>
              </a:tr>
              <a:tr h="715685">
                <a:tc>
                  <a:txBody>
                    <a:bodyPr/>
                    <a:lstStyle/>
                    <a:p>
                      <a:pPr marL="457200" algn="just">
                        <a:lnSpc>
                          <a:spcPct val="150000"/>
                        </a:lnSpc>
                      </a:pPr>
                      <a:r>
                        <a:rPr lang="en-US" sz="2000" dirty="0">
                          <a:effectLst/>
                        </a:rPr>
                        <a:t>Back-End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tc>
                  <a:txBody>
                    <a:bodyPr/>
                    <a:lstStyle/>
                    <a:p>
                      <a:pPr marL="457200" algn="just">
                        <a:lnSpc>
                          <a:spcPct val="150000"/>
                        </a:lnSpc>
                        <a:spcAft>
                          <a:spcPts val="10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My </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Sql</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extLst>
                  <a:ext uri="{0D108BD9-81ED-4DB2-BD59-A6C34878D82A}">
                    <a16:rowId xmlns:a16="http://schemas.microsoft.com/office/drawing/2014/main" val="2162028881"/>
                  </a:ext>
                </a:extLst>
              </a:tr>
              <a:tr h="655915">
                <a:tc>
                  <a:txBody>
                    <a:bodyPr/>
                    <a:lstStyle/>
                    <a:p>
                      <a:pPr marL="457200" algn="just">
                        <a:lnSpc>
                          <a:spcPct val="150000"/>
                        </a:lnSpc>
                      </a:pPr>
                      <a:r>
                        <a:rPr lang="en-US" sz="2000" dirty="0">
                          <a:effectLst/>
                        </a:rPr>
                        <a:t>Server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tc>
                  <a:txBody>
                    <a:bodyPr/>
                    <a:lstStyle/>
                    <a:p>
                      <a:pPr marL="457200" algn="just">
                        <a:lnSpc>
                          <a:spcPct val="150000"/>
                        </a:lnSpc>
                        <a:spcAft>
                          <a:spcPts val="1000"/>
                        </a:spcAf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Local server</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5438" marR="75438" marT="0" marB="0"/>
                </a:tc>
                <a:extLst>
                  <a:ext uri="{0D108BD9-81ED-4DB2-BD59-A6C34878D82A}">
                    <a16:rowId xmlns:a16="http://schemas.microsoft.com/office/drawing/2014/main" val="1431485200"/>
                  </a:ext>
                </a:extLst>
              </a:tr>
            </a:tbl>
          </a:graphicData>
        </a:graphic>
      </p:graphicFrame>
      <p:sp>
        <p:nvSpPr>
          <p:cNvPr id="2" name="Title 1">
            <a:extLst>
              <a:ext uri="{FF2B5EF4-FFF2-40B4-BE49-F238E27FC236}">
                <a16:creationId xmlns:a16="http://schemas.microsoft.com/office/drawing/2014/main" id="{3B997BBB-39D0-4729-9BF8-7CDDC2487E9A}"/>
              </a:ext>
            </a:extLst>
          </p:cNvPr>
          <p:cNvSpPr>
            <a:spLocks noGrp="1"/>
          </p:cNvSpPr>
          <p:nvPr>
            <p:ph type="title" idx="4294967295"/>
          </p:nvPr>
        </p:nvSpPr>
        <p:spPr>
          <a:xfrm>
            <a:off x="2070100" y="50800"/>
            <a:ext cx="10121900" cy="1714500"/>
          </a:xfrm>
        </p:spPr>
        <p:txBody>
          <a:bodyPr>
            <a:normAutofit/>
          </a:bodyPr>
          <a:lstStyle/>
          <a:p>
            <a:r>
              <a:rPr lang="en-IN" b="1" dirty="0">
                <a:latin typeface="Times New Roman" panose="02020603050405020304" pitchFamily="18" charset="0"/>
                <a:cs typeface="Times New Roman" panose="02020603050405020304" pitchFamily="18" charset="0"/>
              </a:rPr>
              <a:t>3.1 Software Requirements</a:t>
            </a:r>
          </a:p>
        </p:txBody>
      </p:sp>
    </p:spTree>
    <p:extLst>
      <p:ext uri="{BB962C8B-B14F-4D97-AF65-F5344CB8AC3E}">
        <p14:creationId xmlns:p14="http://schemas.microsoft.com/office/powerpoint/2010/main" val="595532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1161</TotalTime>
  <Words>670</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 Black</vt:lpstr>
      <vt:lpstr>Calibri</vt:lpstr>
      <vt:lpstr>Calibri Light</vt:lpstr>
      <vt:lpstr>Lucida Handwriting</vt:lpstr>
      <vt:lpstr>Söhne</vt:lpstr>
      <vt:lpstr>Times New Roman</vt:lpstr>
      <vt:lpstr>Wingdings</vt:lpstr>
      <vt:lpstr>Retrospect</vt:lpstr>
      <vt:lpstr>PowerPoint Presentation</vt:lpstr>
      <vt:lpstr> PROJECT PRESENTATION ON  Students attendance management system </vt:lpstr>
      <vt:lpstr>CONTENTS</vt:lpstr>
      <vt:lpstr>1. INTRODUCTION</vt:lpstr>
      <vt:lpstr>PRESENT SYSTEM:</vt:lpstr>
      <vt:lpstr>PROPOSED SYSTEM:</vt:lpstr>
      <vt:lpstr>PowerPoint Presentation</vt:lpstr>
      <vt:lpstr>PowerPoint Presentation</vt:lpstr>
      <vt:lpstr>3.1 Software Requirements</vt:lpstr>
      <vt:lpstr>3.2 Hardware Requirements</vt:lpstr>
      <vt:lpstr>4 Tables : Students</vt:lpstr>
      <vt:lpstr>Attendance</vt:lpstr>
      <vt:lpstr>Login</vt:lpstr>
      <vt:lpstr>5.CONCLUSION</vt:lpstr>
      <vt:lpstr>6.Future Enhancement</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Kaveri</dc:creator>
  <cp:lastModifiedBy>prashant chavan</cp:lastModifiedBy>
  <cp:revision>386</cp:revision>
  <dcterms:created xsi:type="dcterms:W3CDTF">2022-08-17T15:48:01Z</dcterms:created>
  <dcterms:modified xsi:type="dcterms:W3CDTF">2023-04-25T05:53:56Z</dcterms:modified>
</cp:coreProperties>
</file>