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FF9B2-132D-493F-BA0A-7052EECA14EE}" v="4" dt="2023-10-10T00:21:29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Baj" userId="b46def55c7471905" providerId="LiveId" clId="{44FFF9B2-132D-493F-BA0A-7052EECA14EE}"/>
    <pc:docChg chg="custSel addSld modSld modSection">
      <pc:chgData name="Prashant Baj" userId="b46def55c7471905" providerId="LiveId" clId="{44FFF9B2-132D-493F-BA0A-7052EECA14EE}" dt="2023-10-10T00:21:29.126" v="293" actId="3626"/>
      <pc:docMkLst>
        <pc:docMk/>
      </pc:docMkLst>
      <pc:sldChg chg="addSp delSp modSp mod">
        <pc:chgData name="Prashant Baj" userId="b46def55c7471905" providerId="LiveId" clId="{44FFF9B2-132D-493F-BA0A-7052EECA14EE}" dt="2023-10-10T00:21:29.126" v="293" actId="3626"/>
        <pc:sldMkLst>
          <pc:docMk/>
          <pc:sldMk cId="2471807738" sldId="256"/>
        </pc:sldMkLst>
        <pc:spChg chg="add mod">
          <ac:chgData name="Prashant Baj" userId="b46def55c7471905" providerId="LiveId" clId="{44FFF9B2-132D-493F-BA0A-7052EECA14EE}" dt="2023-10-10T00:21:29.126" v="293" actId="3626"/>
          <ac:spMkLst>
            <pc:docMk/>
            <pc:sldMk cId="2471807738" sldId="256"/>
            <ac:spMk id="16" creationId="{12C8A8CB-7C65-02E8-93D3-6F6E8C1DB024}"/>
          </ac:spMkLst>
        </pc:spChg>
        <pc:graphicFrameChg chg="add del mod">
          <ac:chgData name="Prashant Baj" userId="b46def55c7471905" providerId="LiveId" clId="{44FFF9B2-132D-493F-BA0A-7052EECA14EE}" dt="2023-10-10T00:20:40.703" v="232" actId="478"/>
          <ac:graphicFrameMkLst>
            <pc:docMk/>
            <pc:sldMk cId="2471807738" sldId="256"/>
            <ac:graphicFrameMk id="5" creationId="{8506DF05-5160-AF8F-4CCF-761A0A65A105}"/>
          </ac:graphicFrameMkLst>
        </pc:graphicFrameChg>
        <pc:graphicFrameChg chg="add del mod">
          <ac:chgData name="Prashant Baj" userId="b46def55c7471905" providerId="LiveId" clId="{44FFF9B2-132D-493F-BA0A-7052EECA14EE}" dt="2023-10-10T00:20:40.703" v="232" actId="478"/>
          <ac:graphicFrameMkLst>
            <pc:docMk/>
            <pc:sldMk cId="2471807738" sldId="256"/>
            <ac:graphicFrameMk id="6" creationId="{A39134C0-5BC7-43FD-5A30-C2CFDA0282EA}"/>
          </ac:graphicFrameMkLst>
        </pc:graphicFrameChg>
        <pc:graphicFrameChg chg="del">
          <ac:chgData name="Prashant Baj" userId="b46def55c7471905" providerId="LiveId" clId="{44FFF9B2-132D-493F-BA0A-7052EECA14EE}" dt="2023-10-10T00:20:40.703" v="232" actId="478"/>
          <ac:graphicFrameMkLst>
            <pc:docMk/>
            <pc:sldMk cId="2471807738" sldId="256"/>
            <ac:graphicFrameMk id="7" creationId="{657B48D5-611C-50A0-1C92-0AC9366AD49A}"/>
          </ac:graphicFrameMkLst>
        </pc:graphicFrameChg>
        <pc:graphicFrameChg chg="del">
          <ac:chgData name="Prashant Baj" userId="b46def55c7471905" providerId="LiveId" clId="{44FFF9B2-132D-493F-BA0A-7052EECA14EE}" dt="2023-10-10T00:20:40.703" v="232" actId="478"/>
          <ac:graphicFrameMkLst>
            <pc:docMk/>
            <pc:sldMk cId="2471807738" sldId="256"/>
            <ac:graphicFrameMk id="8" creationId="{8719351C-37D4-63A4-E827-921F4DE51C48}"/>
          </ac:graphicFrameMkLst>
        </pc:graphicFrameChg>
        <pc:graphicFrameChg chg="del">
          <ac:chgData name="Prashant Baj" userId="b46def55c7471905" providerId="LiveId" clId="{44FFF9B2-132D-493F-BA0A-7052EECA14EE}" dt="2023-10-10T00:20:40.703" v="232" actId="478"/>
          <ac:graphicFrameMkLst>
            <pc:docMk/>
            <pc:sldMk cId="2471807738" sldId="256"/>
            <ac:graphicFrameMk id="9" creationId="{540DC80B-046F-EF74-0E58-8D0E5E0BBCD6}"/>
          </ac:graphicFrameMkLst>
        </pc:graphicFrameChg>
        <pc:graphicFrameChg chg="del">
          <ac:chgData name="Prashant Baj" userId="b46def55c7471905" providerId="LiveId" clId="{44FFF9B2-132D-493F-BA0A-7052EECA14EE}" dt="2023-10-10T00:20:40.703" v="232" actId="478"/>
          <ac:graphicFrameMkLst>
            <pc:docMk/>
            <pc:sldMk cId="2471807738" sldId="256"/>
            <ac:graphicFrameMk id="10" creationId="{75D05104-2F8D-3FA4-B2CD-94458BC890F3}"/>
          </ac:graphicFrameMkLst>
        </pc:graphicFrameChg>
        <pc:graphicFrameChg chg="add del mod">
          <ac:chgData name="Prashant Baj" userId="b46def55c7471905" providerId="LiveId" clId="{44FFF9B2-132D-493F-BA0A-7052EECA14EE}" dt="2023-10-10T00:20:40.703" v="232" actId="478"/>
          <ac:graphicFrameMkLst>
            <pc:docMk/>
            <pc:sldMk cId="2471807738" sldId="256"/>
            <ac:graphicFrameMk id="11" creationId="{6D761BCA-C0B3-7041-B279-68A6572130B0}"/>
          </ac:graphicFrameMkLst>
        </pc:graphicFrameChg>
        <pc:graphicFrameChg chg="add del mod">
          <ac:chgData name="Prashant Baj" userId="b46def55c7471905" providerId="LiveId" clId="{44FFF9B2-132D-493F-BA0A-7052EECA14EE}" dt="2023-10-10T00:20:40.703" v="232" actId="478"/>
          <ac:graphicFrameMkLst>
            <pc:docMk/>
            <pc:sldMk cId="2471807738" sldId="256"/>
            <ac:graphicFrameMk id="12" creationId="{BE9EC461-5587-50B2-B2FA-299A873D7F72}"/>
          </ac:graphicFrameMkLst>
        </pc:graphicFrameChg>
        <pc:graphicFrameChg chg="add del mod">
          <ac:chgData name="Prashant Baj" userId="b46def55c7471905" providerId="LiveId" clId="{44FFF9B2-132D-493F-BA0A-7052EECA14EE}" dt="2023-10-10T00:20:34.661" v="231" actId="478"/>
          <ac:graphicFrameMkLst>
            <pc:docMk/>
            <pc:sldMk cId="2471807738" sldId="256"/>
            <ac:graphicFrameMk id="13" creationId="{FD6801BE-30CE-5B2B-E23E-86E04DA4B7AA}"/>
          </ac:graphicFrameMkLst>
        </pc:graphicFrameChg>
        <pc:graphicFrameChg chg="add del mod">
          <ac:chgData name="Prashant Baj" userId="b46def55c7471905" providerId="LiveId" clId="{44FFF9B2-132D-493F-BA0A-7052EECA14EE}" dt="2023-10-10T00:20:32.433" v="230" actId="478"/>
          <ac:graphicFrameMkLst>
            <pc:docMk/>
            <pc:sldMk cId="2471807738" sldId="256"/>
            <ac:graphicFrameMk id="14" creationId="{0A39B71E-E281-9675-4D7C-BAD067485656}"/>
          </ac:graphicFrameMkLst>
        </pc:graphicFrameChg>
        <pc:graphicFrameChg chg="add del mod">
          <ac:chgData name="Prashant Baj" userId="b46def55c7471905" providerId="LiveId" clId="{44FFF9B2-132D-493F-BA0A-7052EECA14EE}" dt="2023-10-10T00:20:27.759" v="229" actId="478"/>
          <ac:graphicFrameMkLst>
            <pc:docMk/>
            <pc:sldMk cId="2471807738" sldId="256"/>
            <ac:graphicFrameMk id="15" creationId="{C1E61DC3-7476-5EA9-E310-001BA83BD32B}"/>
          </ac:graphicFrameMkLst>
        </pc:graphicFrameChg>
        <pc:picChg chg="del">
          <ac:chgData name="Prashant Baj" userId="b46def55c7471905" providerId="LiveId" clId="{44FFF9B2-132D-493F-BA0A-7052EECA14EE}" dt="2023-10-10T00:20:04.566" v="227" actId="478"/>
          <ac:picMkLst>
            <pc:docMk/>
            <pc:sldMk cId="2471807738" sldId="256"/>
            <ac:picMk id="4" creationId="{00000000-0000-0000-0000-000000000000}"/>
          </ac:picMkLst>
        </pc:picChg>
      </pc:sldChg>
      <pc:sldChg chg="delSp modSp add mod">
        <pc:chgData name="Prashant Baj" userId="b46def55c7471905" providerId="LiveId" clId="{44FFF9B2-132D-493F-BA0A-7052EECA14EE}" dt="2023-10-10T00:19:40.470" v="226" actId="20577"/>
        <pc:sldMkLst>
          <pc:docMk/>
          <pc:sldMk cId="2595501054" sldId="291"/>
        </pc:sldMkLst>
        <pc:spChg chg="mod">
          <ac:chgData name="Prashant Baj" userId="b46def55c7471905" providerId="LiveId" clId="{44FFF9B2-132D-493F-BA0A-7052EECA14EE}" dt="2023-10-10T00:19:40.470" v="226" actId="20577"/>
          <ac:spMkLst>
            <pc:docMk/>
            <pc:sldMk cId="2595501054" sldId="291"/>
            <ac:spMk id="5" creationId="{FB575869-90E5-AFDF-8077-9BAC668C4A51}"/>
          </ac:spMkLst>
        </pc:spChg>
        <pc:spChg chg="mod">
          <ac:chgData name="Prashant Baj" userId="b46def55c7471905" providerId="LiveId" clId="{44FFF9B2-132D-493F-BA0A-7052EECA14EE}" dt="2023-10-10T00:17:53.428" v="11" actId="20577"/>
          <ac:spMkLst>
            <pc:docMk/>
            <pc:sldMk cId="2595501054" sldId="291"/>
            <ac:spMk id="6" creationId="{8DDF30D1-7338-E0D5-E844-0346731868A2}"/>
          </ac:spMkLst>
        </pc:spChg>
        <pc:picChg chg="del">
          <ac:chgData name="Prashant Baj" userId="b46def55c7471905" providerId="LiveId" clId="{44FFF9B2-132D-493F-BA0A-7052EECA14EE}" dt="2023-10-10T00:17:55.838" v="12" actId="478"/>
          <ac:picMkLst>
            <pc:docMk/>
            <pc:sldMk cId="2595501054" sldId="291"/>
            <ac:picMk id="7" creationId="{8A2D896A-F7D9-D9A4-74F8-154F8229634B}"/>
          </ac:picMkLst>
        </pc:picChg>
        <pc:picChg chg="del">
          <ac:chgData name="Prashant Baj" userId="b46def55c7471905" providerId="LiveId" clId="{44FFF9B2-132D-493F-BA0A-7052EECA14EE}" dt="2023-10-10T00:17:57.448" v="13" actId="478"/>
          <ac:picMkLst>
            <pc:docMk/>
            <pc:sldMk cId="2595501054" sldId="291"/>
            <ac:picMk id="9" creationId="{85A44581-9F3B-EAC2-2BFF-3D81587AAA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Verifiable Credentials for Trade Finance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Onyx SSI Hackathon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2C8A8CB-7C65-02E8-93D3-6F6E8C1DB024}"/>
              </a:ext>
            </a:extLst>
          </p:cNvPr>
          <p:cNvSpPr txBox="1">
            <a:spLocks/>
          </p:cNvSpPr>
          <p:nvPr/>
        </p:nvSpPr>
        <p:spPr>
          <a:xfrm>
            <a:off x="855620" y="5320705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+mj-lt"/>
              </a:rPr>
              <a:t>Prashant Baj / prashant.baj@gmail.com / +91 9970160472</a:t>
            </a:r>
          </a:p>
          <a:p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EA6-7543-C875-BE33-478F867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30D1-7338-E0D5-E844-0346731868A2}"/>
              </a:ext>
            </a:extLst>
          </p:cNvPr>
          <p:cNvSpPr txBox="1"/>
          <p:nvPr/>
        </p:nvSpPr>
        <p:spPr>
          <a:xfrm flipH="1">
            <a:off x="1793239" y="688324"/>
            <a:ext cx="90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5869-90E5-AFDF-8077-9BAC668C4A51}"/>
              </a:ext>
            </a:extLst>
          </p:cNvPr>
          <p:cNvSpPr txBox="1"/>
          <p:nvPr/>
        </p:nvSpPr>
        <p:spPr>
          <a:xfrm>
            <a:off x="521206" y="1489948"/>
            <a:ext cx="1105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intend to expand the use </a:t>
            </a:r>
            <a:r>
              <a:rPr lang="en-IN" dirty="0" err="1"/>
              <a:t>use</a:t>
            </a:r>
            <a:r>
              <a:rPr lang="en-IN" dirty="0"/>
              <a:t> and build smart contract based trade finance application on a permissioned blockchain network. We intend to enhance the security by way of exploring privacy feature.</a:t>
            </a:r>
          </a:p>
        </p:txBody>
      </p:sp>
    </p:spTree>
    <p:extLst>
      <p:ext uri="{BB962C8B-B14F-4D97-AF65-F5344CB8AC3E}">
        <p14:creationId xmlns:p14="http://schemas.microsoft.com/office/powerpoint/2010/main" val="259550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6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Use Case – Current Industry practice</a:t>
            </a:r>
          </a:p>
        </p:txBody>
      </p:sp>
      <p:pic>
        <p:nvPicPr>
          <p:cNvPr id="3" name="Graphic 2" descr="Factory with solid fill">
            <a:extLst>
              <a:ext uri="{FF2B5EF4-FFF2-40B4-BE49-F238E27FC236}">
                <a16:creationId xmlns:a16="http://schemas.microsoft.com/office/drawing/2014/main" id="{AE886DE3-9683-5FBB-FE0B-58E9AF463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163" y="1626080"/>
            <a:ext cx="914400" cy="914400"/>
          </a:xfrm>
          <a:prstGeom prst="rect">
            <a:avLst/>
          </a:prstGeom>
        </p:spPr>
      </p:pic>
      <p:pic>
        <p:nvPicPr>
          <p:cNvPr id="6" name="Graphic 5" descr="Building with solid fill">
            <a:extLst>
              <a:ext uri="{FF2B5EF4-FFF2-40B4-BE49-F238E27FC236}">
                <a16:creationId xmlns:a16="http://schemas.microsoft.com/office/drawing/2014/main" id="{5D8871FF-477A-3DC2-10EE-C6C9C5510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5775" y="1626080"/>
            <a:ext cx="914400" cy="914400"/>
          </a:xfrm>
          <a:prstGeom prst="rect">
            <a:avLst/>
          </a:prstGeom>
        </p:spPr>
      </p:pic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8D84A098-3412-1636-FCA4-7BB379BF0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7790" y="4551680"/>
            <a:ext cx="914400" cy="914400"/>
          </a:xfrm>
          <a:prstGeom prst="rect">
            <a:avLst/>
          </a:prstGeom>
        </p:spPr>
      </p:pic>
      <p:pic>
        <p:nvPicPr>
          <p:cNvPr id="10" name="Graphic 9" descr="Bank with solid fill">
            <a:extLst>
              <a:ext uri="{FF2B5EF4-FFF2-40B4-BE49-F238E27FC236}">
                <a16:creationId xmlns:a16="http://schemas.microsoft.com/office/drawing/2014/main" id="{3C72BF03-F966-C1D9-722F-6504192C1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621" y="4543484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870363-871D-1DE2-4EE7-F8550E26FB0A}"/>
              </a:ext>
            </a:extLst>
          </p:cNvPr>
          <p:cNvCxnSpPr>
            <a:cxnSpLocks/>
          </p:cNvCxnSpPr>
          <p:nvPr/>
        </p:nvCxnSpPr>
        <p:spPr>
          <a:xfrm flipH="1">
            <a:off x="2337758" y="1968842"/>
            <a:ext cx="1902990" cy="0"/>
          </a:xfrm>
          <a:prstGeom prst="straightConnector1">
            <a:avLst/>
          </a:prstGeom>
          <a:ln w="793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DEF51-8F90-9CF6-099A-05EAFF1756D1}"/>
              </a:ext>
            </a:extLst>
          </p:cNvPr>
          <p:cNvCxnSpPr>
            <a:cxnSpLocks/>
          </p:cNvCxnSpPr>
          <p:nvPr/>
        </p:nvCxnSpPr>
        <p:spPr>
          <a:xfrm>
            <a:off x="5265373" y="2853810"/>
            <a:ext cx="0" cy="169787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BA65D9-71E3-4BB9-994C-5EF0EE63AB93}"/>
              </a:ext>
            </a:extLst>
          </p:cNvPr>
          <p:cNvSpPr txBox="1"/>
          <p:nvPr/>
        </p:nvSpPr>
        <p:spPr>
          <a:xfrm>
            <a:off x="2489200" y="1626080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1. Sale Agreement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E12E8-275A-0D49-91EE-54F7FF69A981}"/>
              </a:ext>
            </a:extLst>
          </p:cNvPr>
          <p:cNvSpPr txBox="1"/>
          <p:nvPr/>
        </p:nvSpPr>
        <p:spPr>
          <a:xfrm>
            <a:off x="5265373" y="2924535"/>
            <a:ext cx="993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2. Requests LC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B67B4-1D33-A070-6E5B-E7AC059236DE}"/>
              </a:ext>
            </a:extLst>
          </p:cNvPr>
          <p:cNvSpPr txBox="1"/>
          <p:nvPr/>
        </p:nvSpPr>
        <p:spPr>
          <a:xfrm>
            <a:off x="521207" y="2386591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Manufacturer Exporter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8AC27-1B67-9612-B8AD-E4FFED34BEE5}"/>
              </a:ext>
            </a:extLst>
          </p:cNvPr>
          <p:cNvSpPr txBox="1"/>
          <p:nvPr/>
        </p:nvSpPr>
        <p:spPr>
          <a:xfrm>
            <a:off x="4399280" y="2438147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Merchant Importer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9F102-0438-C3BA-FF9D-0DC5E08A8150}"/>
              </a:ext>
            </a:extLst>
          </p:cNvPr>
          <p:cNvSpPr txBox="1"/>
          <p:nvPr/>
        </p:nvSpPr>
        <p:spPr>
          <a:xfrm>
            <a:off x="4551680" y="5367594"/>
            <a:ext cx="126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Issuing Bank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1A291-436D-5874-2DD4-C6E8961CD80B}"/>
              </a:ext>
            </a:extLst>
          </p:cNvPr>
          <p:cNvSpPr txBox="1"/>
          <p:nvPr/>
        </p:nvSpPr>
        <p:spPr>
          <a:xfrm>
            <a:off x="663447" y="5346124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Advising / </a:t>
            </a:r>
          </a:p>
          <a:p>
            <a:r>
              <a:rPr lang="en-IN" sz="1400" dirty="0"/>
              <a:t>Confirming Bank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28C601-B8EE-D071-6193-EAA34680BA01}"/>
              </a:ext>
            </a:extLst>
          </p:cNvPr>
          <p:cNvCxnSpPr>
            <a:cxnSpLocks/>
          </p:cNvCxnSpPr>
          <p:nvPr/>
        </p:nvCxnSpPr>
        <p:spPr>
          <a:xfrm flipH="1">
            <a:off x="2225040" y="5509834"/>
            <a:ext cx="2015708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72FBD4-88EC-9C9A-83B0-18A49A5544B1}"/>
              </a:ext>
            </a:extLst>
          </p:cNvPr>
          <p:cNvSpPr txBox="1"/>
          <p:nvPr/>
        </p:nvSpPr>
        <p:spPr>
          <a:xfrm>
            <a:off x="2746247" y="5572046"/>
            <a:ext cx="126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3. Issue LC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DBAE85-3503-8E5B-DD81-B55870853A8C}"/>
              </a:ext>
            </a:extLst>
          </p:cNvPr>
          <p:cNvCxnSpPr>
            <a:cxnSpLocks/>
          </p:cNvCxnSpPr>
          <p:nvPr/>
        </p:nvCxnSpPr>
        <p:spPr>
          <a:xfrm flipV="1">
            <a:off x="1248624" y="2924535"/>
            <a:ext cx="0" cy="150522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362339-D12B-2183-A8DC-6818CC58EC78}"/>
              </a:ext>
            </a:extLst>
          </p:cNvPr>
          <p:cNvSpPr txBox="1"/>
          <p:nvPr/>
        </p:nvSpPr>
        <p:spPr>
          <a:xfrm>
            <a:off x="184988" y="3429000"/>
            <a:ext cx="126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4. LC Verification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BECE16-C6D2-8808-BF02-FAFC379C76A9}"/>
              </a:ext>
            </a:extLst>
          </p:cNvPr>
          <p:cNvCxnSpPr>
            <a:cxnSpLocks/>
          </p:cNvCxnSpPr>
          <p:nvPr/>
        </p:nvCxnSpPr>
        <p:spPr>
          <a:xfrm>
            <a:off x="2337758" y="2245360"/>
            <a:ext cx="1888229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DEDF20-F681-0F42-F694-5B4EFED270DE}"/>
              </a:ext>
            </a:extLst>
          </p:cNvPr>
          <p:cNvSpPr txBox="1"/>
          <p:nvPr/>
        </p:nvSpPr>
        <p:spPr>
          <a:xfrm>
            <a:off x="2678981" y="2284258"/>
            <a:ext cx="126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5. Shipment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D7F46F-D4EA-4EF1-3DD6-96A9FE9D7C36}"/>
              </a:ext>
            </a:extLst>
          </p:cNvPr>
          <p:cNvSpPr txBox="1"/>
          <p:nvPr/>
        </p:nvSpPr>
        <p:spPr>
          <a:xfrm>
            <a:off x="6836327" y="2438146"/>
            <a:ext cx="4834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Current Pain Point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LC often paper based are hard for verification.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Inefficient Process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Frauds around LCs results in billions of dollars losses annually.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6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 – LCs as verifiable Credentials</a:t>
            </a:r>
          </a:p>
        </p:txBody>
      </p:sp>
      <p:pic>
        <p:nvPicPr>
          <p:cNvPr id="3" name="Graphic 2" descr="Factory with solid fill">
            <a:extLst>
              <a:ext uri="{FF2B5EF4-FFF2-40B4-BE49-F238E27FC236}">
                <a16:creationId xmlns:a16="http://schemas.microsoft.com/office/drawing/2014/main" id="{AE886DE3-9683-5FBB-FE0B-58E9AF463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163" y="1626080"/>
            <a:ext cx="914400" cy="914400"/>
          </a:xfrm>
          <a:prstGeom prst="rect">
            <a:avLst/>
          </a:prstGeom>
        </p:spPr>
      </p:pic>
      <p:pic>
        <p:nvPicPr>
          <p:cNvPr id="6" name="Graphic 5" descr="Building with solid fill">
            <a:extLst>
              <a:ext uri="{FF2B5EF4-FFF2-40B4-BE49-F238E27FC236}">
                <a16:creationId xmlns:a16="http://schemas.microsoft.com/office/drawing/2014/main" id="{5D8871FF-477A-3DC2-10EE-C6C9C5510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5775" y="1626080"/>
            <a:ext cx="914400" cy="914400"/>
          </a:xfrm>
          <a:prstGeom prst="rect">
            <a:avLst/>
          </a:prstGeom>
        </p:spPr>
      </p:pic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8D84A098-3412-1636-FCA4-7BB379BF0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7790" y="4551680"/>
            <a:ext cx="914400" cy="914400"/>
          </a:xfrm>
          <a:prstGeom prst="rect">
            <a:avLst/>
          </a:prstGeom>
        </p:spPr>
      </p:pic>
      <p:pic>
        <p:nvPicPr>
          <p:cNvPr id="10" name="Graphic 9" descr="Bank with solid fill">
            <a:extLst>
              <a:ext uri="{FF2B5EF4-FFF2-40B4-BE49-F238E27FC236}">
                <a16:creationId xmlns:a16="http://schemas.microsoft.com/office/drawing/2014/main" id="{3C72BF03-F966-C1D9-722F-6504192C1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621" y="4543484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870363-871D-1DE2-4EE7-F8550E26FB0A}"/>
              </a:ext>
            </a:extLst>
          </p:cNvPr>
          <p:cNvCxnSpPr>
            <a:cxnSpLocks/>
          </p:cNvCxnSpPr>
          <p:nvPr/>
        </p:nvCxnSpPr>
        <p:spPr>
          <a:xfrm flipH="1">
            <a:off x="2337758" y="1968842"/>
            <a:ext cx="1902990" cy="0"/>
          </a:xfrm>
          <a:prstGeom prst="straightConnector1">
            <a:avLst/>
          </a:prstGeom>
          <a:ln w="793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DEF51-8F90-9CF6-099A-05EAFF1756D1}"/>
              </a:ext>
            </a:extLst>
          </p:cNvPr>
          <p:cNvCxnSpPr>
            <a:cxnSpLocks/>
          </p:cNvCxnSpPr>
          <p:nvPr/>
        </p:nvCxnSpPr>
        <p:spPr>
          <a:xfrm>
            <a:off x="5265373" y="2853810"/>
            <a:ext cx="0" cy="169787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BA65D9-71E3-4BB9-994C-5EF0EE63AB93}"/>
              </a:ext>
            </a:extLst>
          </p:cNvPr>
          <p:cNvSpPr txBox="1"/>
          <p:nvPr/>
        </p:nvSpPr>
        <p:spPr>
          <a:xfrm>
            <a:off x="2489200" y="1626080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1. Sale Agreement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E12E8-275A-0D49-91EE-54F7FF69A981}"/>
              </a:ext>
            </a:extLst>
          </p:cNvPr>
          <p:cNvSpPr txBox="1"/>
          <p:nvPr/>
        </p:nvSpPr>
        <p:spPr>
          <a:xfrm>
            <a:off x="5265373" y="2924535"/>
            <a:ext cx="993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2. Requests LC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B67B4-1D33-A070-6E5B-E7AC059236DE}"/>
              </a:ext>
            </a:extLst>
          </p:cNvPr>
          <p:cNvSpPr txBox="1"/>
          <p:nvPr/>
        </p:nvSpPr>
        <p:spPr>
          <a:xfrm>
            <a:off x="521207" y="2386591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Manufacturer Exporter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8AC27-1B67-9612-B8AD-E4FFED34BEE5}"/>
              </a:ext>
            </a:extLst>
          </p:cNvPr>
          <p:cNvSpPr txBox="1"/>
          <p:nvPr/>
        </p:nvSpPr>
        <p:spPr>
          <a:xfrm>
            <a:off x="4399280" y="2438147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Merchant Importer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9F102-0438-C3BA-FF9D-0DC5E08A8150}"/>
              </a:ext>
            </a:extLst>
          </p:cNvPr>
          <p:cNvSpPr txBox="1"/>
          <p:nvPr/>
        </p:nvSpPr>
        <p:spPr>
          <a:xfrm>
            <a:off x="4551680" y="5367594"/>
            <a:ext cx="126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Issuing Bank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1A291-436D-5874-2DD4-C6E8961CD80B}"/>
              </a:ext>
            </a:extLst>
          </p:cNvPr>
          <p:cNvSpPr txBox="1"/>
          <p:nvPr/>
        </p:nvSpPr>
        <p:spPr>
          <a:xfrm>
            <a:off x="663447" y="5346124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Advising / </a:t>
            </a:r>
          </a:p>
          <a:p>
            <a:r>
              <a:rPr lang="en-IN" sz="1400" dirty="0"/>
              <a:t>Confirming Bank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DBAE85-3503-8E5B-DD81-B55870853A8C}"/>
              </a:ext>
            </a:extLst>
          </p:cNvPr>
          <p:cNvCxnSpPr>
            <a:cxnSpLocks/>
          </p:cNvCxnSpPr>
          <p:nvPr/>
        </p:nvCxnSpPr>
        <p:spPr>
          <a:xfrm flipV="1">
            <a:off x="1248624" y="2924535"/>
            <a:ext cx="0" cy="150522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362339-D12B-2183-A8DC-6818CC58EC78}"/>
              </a:ext>
            </a:extLst>
          </p:cNvPr>
          <p:cNvSpPr txBox="1"/>
          <p:nvPr/>
        </p:nvSpPr>
        <p:spPr>
          <a:xfrm>
            <a:off x="184988" y="3429000"/>
            <a:ext cx="126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4. LC VP Verification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BECE16-C6D2-8808-BF02-FAFC379C76A9}"/>
              </a:ext>
            </a:extLst>
          </p:cNvPr>
          <p:cNvCxnSpPr>
            <a:cxnSpLocks/>
          </p:cNvCxnSpPr>
          <p:nvPr/>
        </p:nvCxnSpPr>
        <p:spPr>
          <a:xfrm>
            <a:off x="2337758" y="2245360"/>
            <a:ext cx="1888229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14E007-93E2-04C7-97B5-F3F2DDBCEEA0}"/>
              </a:ext>
            </a:extLst>
          </p:cNvPr>
          <p:cNvCxnSpPr>
            <a:cxnSpLocks/>
          </p:cNvCxnSpPr>
          <p:nvPr/>
        </p:nvCxnSpPr>
        <p:spPr>
          <a:xfrm flipV="1">
            <a:off x="4977344" y="2914375"/>
            <a:ext cx="0" cy="150522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157E39-1FB4-91E9-E881-31C26C56BE65}"/>
              </a:ext>
            </a:extLst>
          </p:cNvPr>
          <p:cNvSpPr txBox="1"/>
          <p:nvPr/>
        </p:nvSpPr>
        <p:spPr>
          <a:xfrm>
            <a:off x="4221387" y="3376642"/>
            <a:ext cx="93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3. Issue LC VC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D7F46F-D4EA-4EF1-3DD6-96A9FE9D7C36}"/>
              </a:ext>
            </a:extLst>
          </p:cNvPr>
          <p:cNvSpPr txBox="1"/>
          <p:nvPr/>
        </p:nvSpPr>
        <p:spPr>
          <a:xfrm>
            <a:off x="6752568" y="1978749"/>
            <a:ext cx="4834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Letter of Credit issued as Verifiable Credential can solve the trust and verification issue resulting in efficient, transparent and secured process.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Assumption is all parties are members on a blockchain network.</a:t>
            </a:r>
          </a:p>
          <a:p>
            <a:pPr algn="ctr"/>
            <a:r>
              <a:rPr lang="en-IN" dirty="0"/>
              <a:t>In advanced trade finance practices, delegation of digital identities can play a crucial role.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There are extension use cases to leverage DID and VC infrastructure</a:t>
            </a:r>
          </a:p>
          <a:p>
            <a:pPr algn="ctr"/>
            <a:r>
              <a:rPr lang="en-IN" dirty="0"/>
              <a:t>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EF98A40-D2FC-A440-3466-B68DF6846ACA}"/>
              </a:ext>
            </a:extLst>
          </p:cNvPr>
          <p:cNvCxnSpPr>
            <a:cxnSpLocks/>
          </p:cNvCxnSpPr>
          <p:nvPr/>
        </p:nvCxnSpPr>
        <p:spPr>
          <a:xfrm flipH="1">
            <a:off x="2480092" y="3069920"/>
            <a:ext cx="1553522" cy="114648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A3D78F-C5E7-509D-FA2A-D922EA82AEAD}"/>
              </a:ext>
            </a:extLst>
          </p:cNvPr>
          <p:cNvSpPr txBox="1"/>
          <p:nvPr/>
        </p:nvSpPr>
        <p:spPr>
          <a:xfrm>
            <a:off x="2859947" y="3092162"/>
            <a:ext cx="93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3. LC VP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6A3AB-9599-CE51-9135-1DC12E545108}"/>
              </a:ext>
            </a:extLst>
          </p:cNvPr>
          <p:cNvSpPr txBox="1"/>
          <p:nvPr/>
        </p:nvSpPr>
        <p:spPr>
          <a:xfrm>
            <a:off x="2678981" y="2284258"/>
            <a:ext cx="126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5. Shipment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73F835-7EBF-C381-24A2-5E220E34E1CB}"/>
              </a:ext>
            </a:extLst>
          </p:cNvPr>
          <p:cNvCxnSpPr>
            <a:cxnSpLocks/>
          </p:cNvCxnSpPr>
          <p:nvPr/>
        </p:nvCxnSpPr>
        <p:spPr>
          <a:xfrm flipH="1" flipV="1">
            <a:off x="2337758" y="2663109"/>
            <a:ext cx="1681625" cy="424752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853D17-131C-3457-DD81-C00860D54F49}"/>
              </a:ext>
            </a:extLst>
          </p:cNvPr>
          <p:cNvSpPr txBox="1"/>
          <p:nvPr/>
        </p:nvSpPr>
        <p:spPr>
          <a:xfrm>
            <a:off x="21673" y="1792756"/>
            <a:ext cx="126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4. LC VP Verification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C86B5-13E6-4716-93A3-98AF7EB9906B}"/>
              </a:ext>
            </a:extLst>
          </p:cNvPr>
          <p:cNvSpPr txBox="1"/>
          <p:nvPr/>
        </p:nvSpPr>
        <p:spPr>
          <a:xfrm>
            <a:off x="977642" y="6015489"/>
            <a:ext cx="474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Verification of VP by Advising Bank can be optional depending upon transaction</a:t>
            </a:r>
          </a:p>
        </p:txBody>
      </p:sp>
    </p:spTree>
    <p:extLst>
      <p:ext uri="{BB962C8B-B14F-4D97-AF65-F5344CB8AC3E}">
        <p14:creationId xmlns:p14="http://schemas.microsoft.com/office/powerpoint/2010/main" val="117061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EA6-7543-C875-BE33-478F867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C5672-1ECF-7D06-C97B-74A51B0D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9" y="2174240"/>
            <a:ext cx="11722702" cy="4602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F30D1-7338-E0D5-E844-0346731868A2}"/>
              </a:ext>
            </a:extLst>
          </p:cNvPr>
          <p:cNvSpPr txBox="1"/>
          <p:nvPr/>
        </p:nvSpPr>
        <p:spPr>
          <a:xfrm flipH="1">
            <a:off x="350519" y="1503680"/>
            <a:ext cx="90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Deployed a Hyperledger </a:t>
            </a:r>
            <a:r>
              <a:rPr lang="en-IN" dirty="0" err="1"/>
              <a:t>Besu</a:t>
            </a:r>
            <a:r>
              <a:rPr lang="en-IN" dirty="0"/>
              <a:t> network private permissioned network in Azure Cloud</a:t>
            </a:r>
          </a:p>
        </p:txBody>
      </p:sp>
    </p:spTree>
    <p:extLst>
      <p:ext uri="{BB962C8B-B14F-4D97-AF65-F5344CB8AC3E}">
        <p14:creationId xmlns:p14="http://schemas.microsoft.com/office/powerpoint/2010/main" val="322496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EA6-7543-C875-BE33-478F867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30D1-7338-E0D5-E844-0346731868A2}"/>
              </a:ext>
            </a:extLst>
          </p:cNvPr>
          <p:cNvSpPr txBox="1"/>
          <p:nvPr/>
        </p:nvSpPr>
        <p:spPr>
          <a:xfrm flipH="1">
            <a:off x="350519" y="1503680"/>
            <a:ext cx="90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Deployed Registry Contract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3D539-2E02-D819-58AC-3B8EC6B5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0" y="2109226"/>
            <a:ext cx="11494091" cy="4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EA6-7543-C875-BE33-478F867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30D1-7338-E0D5-E844-0346731868A2}"/>
              </a:ext>
            </a:extLst>
          </p:cNvPr>
          <p:cNvSpPr txBox="1"/>
          <p:nvPr/>
        </p:nvSpPr>
        <p:spPr>
          <a:xfrm flipH="1">
            <a:off x="1793239" y="688324"/>
            <a:ext cx="90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Issuance of 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28266-8CD7-7524-17D7-5E726BDF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28404"/>
            <a:ext cx="8033513" cy="5265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280E4-46F8-88D5-AE69-5D140F6811B6}"/>
              </a:ext>
            </a:extLst>
          </p:cNvPr>
          <p:cNvSpPr txBox="1"/>
          <p:nvPr/>
        </p:nvSpPr>
        <p:spPr>
          <a:xfrm>
            <a:off x="8869680" y="1818640"/>
            <a:ext cx="2801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JWT VC of LC created in favour of Importer or merchant.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98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EA6-7543-C875-BE33-478F867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30D1-7338-E0D5-E844-0346731868A2}"/>
              </a:ext>
            </a:extLst>
          </p:cNvPr>
          <p:cNvSpPr txBox="1"/>
          <p:nvPr/>
        </p:nvSpPr>
        <p:spPr>
          <a:xfrm flipH="1">
            <a:off x="1793239" y="688324"/>
            <a:ext cx="90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 of LC (VP)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280E4-46F8-88D5-AE69-5D140F6811B6}"/>
              </a:ext>
            </a:extLst>
          </p:cNvPr>
          <p:cNvSpPr txBox="1"/>
          <p:nvPr/>
        </p:nvSpPr>
        <p:spPr>
          <a:xfrm>
            <a:off x="565658" y="4214469"/>
            <a:ext cx="983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Importer created VP and expected to share with Exporter and/or Advising Bank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F61B7-8AE2-BE6D-E907-593B02DD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8" y="1385048"/>
            <a:ext cx="9741401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5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EA6-7543-C875-BE33-478F867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30D1-7338-E0D5-E844-0346731868A2}"/>
              </a:ext>
            </a:extLst>
          </p:cNvPr>
          <p:cNvSpPr txBox="1"/>
          <p:nvPr/>
        </p:nvSpPr>
        <p:spPr>
          <a:xfrm flipH="1">
            <a:off x="1793239" y="688324"/>
            <a:ext cx="90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 of LC (VP)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892BC-2EBB-DD17-0094-37A25834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28404"/>
            <a:ext cx="5315712" cy="5315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75869-90E5-AFDF-8077-9BAC668C4A51}"/>
              </a:ext>
            </a:extLst>
          </p:cNvPr>
          <p:cNvSpPr txBox="1"/>
          <p:nvPr/>
        </p:nvSpPr>
        <p:spPr>
          <a:xfrm>
            <a:off x="7823200" y="2509520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LC is digitally verified</a:t>
            </a:r>
          </a:p>
        </p:txBody>
      </p:sp>
    </p:spTree>
    <p:extLst>
      <p:ext uri="{BB962C8B-B14F-4D97-AF65-F5344CB8AC3E}">
        <p14:creationId xmlns:p14="http://schemas.microsoft.com/office/powerpoint/2010/main" val="427611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EA6-7543-C875-BE33-478F867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F30D1-7338-E0D5-E844-0346731868A2}"/>
              </a:ext>
            </a:extLst>
          </p:cNvPr>
          <p:cNvSpPr txBox="1"/>
          <p:nvPr/>
        </p:nvSpPr>
        <p:spPr>
          <a:xfrm flipH="1">
            <a:off x="1793239" y="688324"/>
            <a:ext cx="908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Attribute and Add Delegate method added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5869-90E5-AFDF-8077-9BAC668C4A51}"/>
              </a:ext>
            </a:extLst>
          </p:cNvPr>
          <p:cNvSpPr txBox="1"/>
          <p:nvPr/>
        </p:nvSpPr>
        <p:spPr>
          <a:xfrm>
            <a:off x="3490346" y="6488668"/>
            <a:ext cx="66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Method added but use case to be expanded to use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D896A-F7D9-D9A4-74F8-154F8229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1" y="1359788"/>
            <a:ext cx="5211307" cy="5128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44581-9F3B-EAC2-2BFF-3D81587A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99" y="1399282"/>
            <a:ext cx="5089386" cy="50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39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{4B9DAC41-AB1D-4FF4-B54F-3C8399E62BC1}tf10001108_win32</Template>
  <TotalTime>99</TotalTime>
  <Words>327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Custom</vt:lpstr>
      <vt:lpstr>Verifiable Credentials for Trade Finance</vt:lpstr>
      <vt:lpstr>Introduction to Use Case – Current Industry practice</vt:lpstr>
      <vt:lpstr>Solution – LCs as verifiable Credentials</vt:lpstr>
      <vt:lpstr>Demo</vt:lpstr>
      <vt:lpstr>Demo</vt:lpstr>
      <vt:lpstr>Demo</vt:lpstr>
      <vt:lpstr>Demo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Verifiable Credentials for Trade Finance</dc:title>
  <dc:creator>Prashant Baj</dc:creator>
  <cp:keywords/>
  <cp:lastModifiedBy>Prashant Baj</cp:lastModifiedBy>
  <cp:revision>1</cp:revision>
  <dcterms:created xsi:type="dcterms:W3CDTF">2023-10-09T22:41:44Z</dcterms:created>
  <dcterms:modified xsi:type="dcterms:W3CDTF">2023-10-10T00:21:34Z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