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71" r:id="rId5"/>
    <p:sldMasterId id="2147483683" r:id="rId6"/>
    <p:sldMasterId id="2147483695" r:id="rId7"/>
  </p:sldMasterIdLst>
  <p:notesMasterIdLst>
    <p:notesMasterId r:id="rId8"/>
  </p:notesMasterIdLst>
  <p:sldIdLst>
    <p:sldId id="271" r:id="rId9"/>
    <p:sldId id="288" r:id="rId10"/>
    <p:sldId id="289" r:id="rId11"/>
    <p:sldId id="291" r:id="rId12"/>
    <p:sldId id="292" r:id="rId13"/>
    <p:sldId id="294" r:id="rId14"/>
    <p:sldId id="295" r:id="rId15"/>
    <p:sldId id="296" r:id="rId16"/>
    <p:sldId id="293" r:id="rId17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5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2170661" val="1218" revOS="4"/>
      <pr:smFileRevision xmlns:pr="smNativeData" xmlns="smNativeData" dt="1732170661" val="101"/>
      <pr:guideOptions xmlns:pr="smNativeData" xmlns="smNativeData" dt="1732170661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>
        <p:scale>
          <a:sx n="64" d="100"/>
          <a:sy n="64" d="100"/>
        </p:scale>
        <p:origin x="2940" y="592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>
      <p:cViewPr>
        <p:scale>
          <a:sx n="64" d="100"/>
          <a:sy n="64" d="100"/>
        </p:scale>
        <p:origin x="2940" y="592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Area1"/>
          <p:cNvSpPr>
            <a:spLocks noGrp="1" noChangeArrowheads="1"/>
            <a:extLst>
              <a:ext uri="smNativeData">
                <pr:smNativeData xmlns:pr="smNativeData" xmlns="smNativeData" val="SMDATA_15_pdM+Zx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IEgAA0AIAABAAAAAmAAAACAAAAP//////////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1200" cap="none"/>
              <a:t/>
            </a:r>
            <a:endParaRPr sz="1200" cap="none"/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AAAAAAuKgAA0AIAABAAAAAmAAAACAAAAP//////////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r">
              <a:spcBef>
                <a:spcPts val="0"/>
              </a:spcBef>
            </a:pPr>
            <a:fld id="{1B35EEFF-B1F6-6018-B88D-474DA0C34E12}" type="datetime1">
              <a:rPr sz="1200" cap="none"/>
              <a:t/>
            </a:fld>
            <a:endParaRPr sz="1200" cap="none"/>
          </a:p>
        </p:txBody>
      </p:sp>
      <p:sp>
        <p:nvSpPr>
          <p:cNvPr id="4" name="SlidePicture1"/>
          <p:cNvSpPr>
            <a:spLocks noGrp="1" noChangeArrowheads="1"/>
            <a:extLst>
              <a:ext uri="smNativeData">
                <pr:smNativeData xmlns:pr="smNativeData" xmlns="smNativeData" val="SMDATA_15_pdM+ZxMAAAAlAAAAZAAAAA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AcAADgEAAAoIwAAUBkAABAAAAAmAAAACAAAAP//////////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//////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G41AABIEgAAPjgAABAAAAAmAAAACAAAAP//////////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1200" cap="none"/>
              <a:t/>
            </a:r>
            <a:endParaRPr sz="1200" cap="none"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PjgAABAAAAAmAAAACAAAAP//////////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r">
              <a:spcBef>
                <a:spcPts val="0"/>
              </a:spcBef>
            </a:pPr>
            <a:fld id="{1B35FC13-5DF6-600A-B88D-AB5FB2C34EFE}" type="slidenum">
              <a:rPr sz="1200" cap="none"/>
              <a:t/>
            </a:fld>
            <a:endParaRPr sz="1200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5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UAABoNAABgRQAAJhYAABAAAAAmAAAACAAAAAEAAAAD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  <a:noFill/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QAsAAOgXAADAPwAAsCIAABAAAAAmAAAACAAAAAGAAAAD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A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BBC2-8CF6-604D-B88D-7A18F5C34E2F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Y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k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0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CFC1-8FF6-6039-B88D-796C81C34E2C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Ag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C05A-14F6-6036-B88D-E2638EC34EB7}" type="slidenum">
              <a:t>{Nr.}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UAABoNAABgRQAAJhYAABAAAAAmAAAACAAAAAEAAAAD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  <a:noFill/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QAsAAOgXAADAPwAAsCIAABAAAAAmAAAACAAAAAGAAAAD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A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91F1-BFF6-6067-B88D-4932DFC34E1C}" type="slidenum">
              <a:t>{Nr.}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B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95B0-FEF6-6063-B88D-0836DBC34E5D}" type="slidenum">
              <a:t>{Nr.}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+N/4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0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8CF8-B6F6-607A-B88D-402FC2C34E15}" type="slidenum">
              <a:t>{Nr.}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0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Dg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M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CYAANgJAABARwAAsCUAABAAAAAmAAAACAAAAAGAAAAAAAAA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4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U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8F73-3DF6-6079-B88D-CB2CC1C34E9E}" type="slidenum">
              <a:t>{Nr.}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HEJAADi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GENAADi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Y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c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F930-7EF6-600F-B88D-885AB7C34EDD}" type="slidenum">
              <a:t>{Nr.}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8648-06F6-6070-B88D-F025C8C34EA5}" type="slidenum">
              <a:t/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A4D8-96F6-6052-B88D-6007EAC34E35}" type="slidenum">
              <a:t>{Nr.}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I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h0AAK4BAABARwAAsCUAABAAAAAmAAAACAAAAAGAAAAAAAAA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I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4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c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F3D9-97F6-6005-B88D-6150BDC34E34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B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8B00-4EF6-607D-B88D-B828C5C34EED}" type="slidenum">
              <a:t/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IgdAACyOwAABCEAABAAAAAmAAAACAAAAIGAAAAAAAAA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MYDAACyOwAAFh0AABAAAAAmAAAACAAAAAGAAAAAAAAA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w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AQhAACyOwAA+CUAABAAAAAmAAAACAAAAAGAAAAAAAAA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U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FB55-1BF6-600D-B88D-ED58B5C34EB8}" type="slidenum">
              <a:t>{Nr.}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Y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k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0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CD0A-44F6-603B-B88D-B26E83C34EE7}" type="slidenum">
              <a:t>{Nr.}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Ag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A733-7DF6-6051-B88D-8B04E9C34EDE}" type="slidenum">
              <a:t>{Nr.}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UAABoNAABgRQAAJhYAABAAAAAmAAAACAAAAAEAAAAD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  <a:noFill/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QAsAAOgXAADAPwAAsCIAABAAAAAmAAAACAAAAAGAAAAD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A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B4E7-A9F6-6042-B88D-5F17FAC34E0A}" type="slidenum">
              <a:t>{Nr.}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B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F0C6-88F6-6006-B88D-7E53BEC34E2B}" type="slidenum">
              <a:t/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+N/4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0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EA4B-05F6-601C-B88D-F349A4C34EA6}" type="slidenum">
              <a:t>{Nr.}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0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Dg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M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CYAANgJAABARwAAsCUAABAAAAAmAAAACAAAAAGAAAAAAAAA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4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U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FD07-49F6-600B-B88D-BF5EB3C34EEA}" type="slidenum">
              <a:t>{Nr.}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HEJAADi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GENAADi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Y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c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C70D-43F6-6031-B88D-B56489C34EE0}" type="slidenum">
              <a:t>{Nr.}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AD8F-C1F6-605B-B88D-370EE3C34E62}" type="slidenum">
              <a:t>{Nr.}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DEB1-FFF6-6028-B88D-097D90C34E5C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+N/4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0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D648-06F6-6020-B88D-F07598C34EA5}" type="slidenum">
              <a:t>{Nr.}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I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h0AAK4BAABARwAAsCUAABAAAAAmAAAACAAAAAGAAAAAAAAA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I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4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c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D2B9-F7F6-6024-B88D-01719CC34E54}" type="slidenum">
              <a:t>{Nr.}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IgdAACyOwAABCEAABAAAAAmAAAACAAAAIGAAAAAAAAA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MYDAACyOwAAFh0AABAAAAAmAAAACAAAAAGAAAAAAAAA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w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AQhAACyOwAA+CUAABAAAAAmAAAACAAAAAGAAAAAAAAA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U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8FD9-97F6-6079-B88D-612CC1C34E34}" type="slidenum">
              <a:t>{Nr.}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Y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k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0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A076-38F6-6056-B88D-CE03EEC34E9B}" type="slidenum">
              <a:t>{Nr.}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Ag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AE5A-14F6-6058-B88D-E20DE0C34EB7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0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Dg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M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CYAANgJAABARwAAsCUAABAAAAAmAAAACAAAAAGAAAAAAAAA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4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U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839D-D3F6-6075-B88D-2520CDC34E70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HEJAADi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GENAADi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Y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c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B342-0CF6-6045-B88D-FA10FDC34EAF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FC3A-74F6-600A-B88D-825FB2C34ED7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D6BA-F4F6-6020-B88D-027598C34E57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I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h0AAK4BAABARwAAsCUAABAAAAAmAAAACAAAAAGAAAAAAAAA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I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4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c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8A3F-71F6-607C-B88D-8729C4C34ED2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IgdAACyOwAABCEAABAAAAAmAAAACAAAAIGAAAAAAAAA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MYDAACyOwAAFh0AABAAAAAmAAAACAAAAAGAAAAAAAAA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w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AQhAACyOwAA+CUAABAAAAAmAAAACAAAAAGAAAAAAAAA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U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{Date/Time}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359458-16F6-6062-B88D-E037DAC34EB5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theme" Target="../theme/theme3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theme" Target="../theme/theme4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Blue sky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1B35DED7-99F6-6028-B88D-6F7D90C34E3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1B35B954-1AF6-604F-B88D-EC1AF7C34EB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Blue sky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1B35B565-2BF6-6043-B88D-DD16FBC34E8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1B35FF22-6CF6-6009-B88D-9A5CB1C34EC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Masters/slideMaster3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Blue sky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1B358529-67F6-6073-B88D-9126CBC34EC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1B358935-7BF6-607F-B88D-8D2AC7C34ED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UAABoNAADwLQAAJhYAAAAAAAAmAAAACAAAAIEAAAAAAAAA"/>
              </a:ext>
            </a:extLst>
          </p:cNvSpPr>
          <p:nvPr>
            <p:ph type="dt" sz="half" idx="2"/>
          </p:nvPr>
        </p:nvSpPr>
        <p:spPr>
          <a:xfrm>
            <a:off x="914400" y="2129790"/>
            <a:ext cx="6553200" cy="1470660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UAABoNAADwLQAACBYAAAAAAAAmAAAACAAAAIEAAAAAAAAA"/>
              </a:ext>
            </a:extLst>
          </p:cNvSpPr>
          <p:nvPr>
            <p:ph type="ftr" sz="quarter" idx="3"/>
          </p:nvPr>
        </p:nvSpPr>
        <p:spPr>
          <a:xfrm>
            <a:off x="914400" y="2129790"/>
            <a:ext cx="6553200" cy="1451610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/>
            </a: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0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UAABoNAADwLQAAJhYAAA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6553200" cy="1470660"/>
          </a:xfrm>
        </p:spPr>
        <p:txBody>
          <a:bodyPr/>
          <a:lstStyle/>
          <a:p>
            <a:pPr/>
            <a:r>
              <a:t>Singleton Design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CYKwAAuAgAAB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6477000" cy="1143000"/>
          </a:xfrm>
        </p:spPr>
        <p:txBody>
          <a:bodyPr/>
          <a:lstStyle/>
          <a:p>
            <a:pPr/>
            <a:r>
              <a:t>Singleton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0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IAAFAKAAAINAAAISgAABAAAAAmAAAACAAAAAEAAAAAAAAA"/>
              </a:ext>
            </a:extLst>
          </p:cNvSpPr>
          <p:nvPr>
            <p:ph type="body" idx="1"/>
          </p:nvPr>
        </p:nvSpPr>
        <p:spPr>
          <a:xfrm>
            <a:off x="381000" y="1676400"/>
            <a:ext cx="8077200" cy="484695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sz="2600" cap="none"/>
              <a:t>Intent</a:t>
            </a:r>
            <a:endParaRPr sz="2600" cap="none"/>
          </a:p>
          <a:p>
            <a:pPr lvl="1">
              <a:lnSpc>
                <a:spcPct val="90000"/>
              </a:lnSpc>
            </a:pPr>
            <a:r>
              <a:rPr sz="2200" cap="none"/>
              <a:t>Ensure a class has only one instance, and provide a global point of access to it</a:t>
            </a:r>
            <a:endParaRPr sz="2200" cap="none"/>
          </a:p>
          <a:p>
            <a:pPr>
              <a:lnSpc>
                <a:spcPct val="90000"/>
              </a:lnSpc>
            </a:pPr>
            <a:r>
              <a:rPr sz="2600" cap="none"/>
              <a:t>Motivation</a:t>
            </a:r>
            <a:endParaRPr sz="2600" cap="none"/>
          </a:p>
          <a:p>
            <a:pPr lvl="1">
              <a:lnSpc>
                <a:spcPct val="90000"/>
              </a:lnSpc>
            </a:pPr>
            <a:r>
              <a:rPr sz="2200" cap="none"/>
              <a:t>Important for some classes to have exactly one instance. E.g., although there are many printers, should just have one print spooler</a:t>
            </a:r>
            <a:endParaRPr sz="2200" cap="none"/>
          </a:p>
          <a:p>
            <a:pPr lvl="1">
              <a:lnSpc>
                <a:spcPct val="90000"/>
              </a:lnSpc>
            </a:pPr>
            <a:r>
              <a:rPr sz="2200" cap="none"/>
              <a:t>Ensure only one instance available and easily accessible</a:t>
            </a:r>
            <a:endParaRPr sz="2200" cap="none"/>
          </a:p>
          <a:p>
            <a:pPr lvl="2">
              <a:lnSpc>
                <a:spcPct val="90000"/>
              </a:lnSpc>
            </a:pPr>
            <a:r>
              <a:rPr sz="2100" cap="none"/>
              <a:t>global variables gives access, but doesn’t keep you from instantiating many objects</a:t>
            </a:r>
            <a:endParaRPr sz="2100" cap="none"/>
          </a:p>
          <a:p>
            <a:pPr lvl="1">
              <a:lnSpc>
                <a:spcPct val="90000"/>
              </a:lnSpc>
            </a:pPr>
            <a:r>
              <a:rPr sz="2200" cap="none"/>
              <a:t>Give class responsibility for keeping track of its sole instance</a:t>
            </a:r>
            <a:endParaRPr sz="22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AAAAAAmAAAACAAAAIEAAAAAAAAA"/>
              </a:ext>
            </a:extLst>
          </p:cNvSpPr>
          <p:nvPr>
            <p:ph type="dt" sz="quarter" idx="10"/>
          </p:nvPr>
        </p:nvSpPr>
        <p:spPr>
          <a:xfrm>
            <a:off x="609600" y="6356985"/>
            <a:ext cx="2844800" cy="364490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pdM+Zx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AAAAAAmAAAACAAAAIEAAAAAAAAA"/>
              </a:ext>
            </a:extLst>
          </p:cNvSpPr>
          <p:nvPr>
            <p:ph type="ftr" sz="quarter" idx="11"/>
          </p:nvPr>
        </p:nvSpPr>
        <p:spPr>
          <a:xfrm>
            <a:off x="4165600" y="6356985"/>
            <a:ext cx="3860800" cy="364490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/>
            </a: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Design Solution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0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Defines a getInstance() operation that lets clients access its unique instance</a:t>
            </a:r>
          </a:p>
          <a:p>
            <a:pPr/>
            <a:r>
              <a:t>May be responsible for creating its own unique instance</a:t>
            </a:r>
          </a:p>
        </p:txBody>
      </p:sp>
      <p:sp>
        <p:nvSpPr>
          <p:cNvPr id="6" name="Rectangle1"/>
          <p:cNvSpPr>
            <a:extLst>
              <a:ext uri="smNativeData">
                <pr:smNativeData xmlns:pr="smNativeData" xmlns="smNativeData" val="SMDATA_15_pdM+Zx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BAAAAAAAAAAZJjAkUAAAAAQAAACMAAAAjAAAAIwAAAB4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CQAAGAYAACANAAAUCgAABAgAAAmAAAACAAAAP//////////"/>
              </a:ext>
            </a:extLst>
          </p:cNvSpPr>
          <p:nvPr/>
        </p:nvSpPr>
        <p:spPr>
          <a:xfrm>
            <a:off x="5867400" y="3962400"/>
            <a:ext cx="2667000" cy="2590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spcBef>
                <a:spcPts val="0"/>
              </a:spcBef>
            </a:pPr>
            <a:r>
              <a:rPr sz="2000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Singleton</a:t>
            </a:r>
            <a:endParaRPr sz="2000" cap="none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algn="ctr">
              <a:defRPr sz="2000" cap="none">
                <a:latin typeface="Times New Roman" pitchFamily="1" charset="0"/>
                <a:ea typeface="Arial" pitchFamily="2" charset="0"/>
                <a:cs typeface="Arial" pitchFamily="2" charset="0"/>
              </a:defRPr>
            </a:pPr>
          </a:p>
          <a:p>
            <a:pPr algn="ctr"/>
            <a:r>
              <a:rPr sz="2000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-static uniqueinstance</a:t>
            </a:r>
            <a:endParaRPr sz="2000" cap="none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algn="ctr"/>
            <a:r>
              <a:rPr sz="2000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Singleton data</a:t>
            </a:r>
            <a:endParaRPr sz="2000" cap="none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algn="ctr"/>
            <a:r>
              <a:rPr sz="2000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-Singleton()</a:t>
            </a:r>
            <a:endParaRPr sz="2000" cap="none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algn="ctr"/>
            <a:r>
              <a:rPr sz="2000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+static getInstance()</a:t>
            </a:r>
            <a:endParaRPr sz="2000" cap="none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algn="ctr"/>
            <a:r>
              <a:rPr sz="2000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Singleton methods…</a:t>
            </a:r>
            <a:endParaRPr sz="2000" cap="none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7" name="Line1"/>
          <p:cNvSpPr>
            <a:extLst>
              <a:ext uri="smNativeData">
                <pr:smNativeData xmlns:pr="smNativeData" xmlns="smNativeData" val="SMDATA_15_pdM+ZxMAAAAlAAAACg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BAAAAAAAAAAZJjAkUAAAAAQAAACMAAAAjAAAAIwAAAB4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MDB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CQAAEghAACANAAASyEAABAAAAAmAAAACAAAAP//////////"/>
              </a:ext>
            </a:extLst>
          </p:cNvSpPr>
          <p:nvPr/>
        </p:nvSpPr>
        <p:spPr>
          <a:xfrm>
            <a:off x="5867400" y="5410200"/>
            <a:ext cx="2667000" cy="190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Line3"/>
          <p:cNvSpPr>
            <a:extLst>
              <a:ext uri="smNativeData">
                <pr:smNativeData xmlns:pr="smNativeData" xmlns="smNativeData" val="SMDATA_15_pdM+ZxMAAAAlAAAACg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BAAAAAAAAAAZJjAkUAAAAAQAAACMAAAAjAAAAIwAAAB4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CQAAKgbAACANAAAqxsAABAAAAAmAAAACAAAAP//////////"/>
              </a:ext>
            </a:extLst>
          </p:cNvSpPr>
          <p:nvPr/>
        </p:nvSpPr>
        <p:spPr>
          <a:xfrm>
            <a:off x="5867400" y="4495800"/>
            <a:ext cx="2667000" cy="190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Textbox1"/>
          <p:cNvSpPr txBox="1">
            <a:extLst>
              <a:ext uri="smNativeData">
                <pr:smNativeData xmlns:pr="smNativeData" xmlns="smNativeData" val="SMDATA_15_pdM+ZxMAAAAlAAAAEgAAAE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BAAAAAAAAADNm/wAPAAAAAQAAACMAAAAjAAAAIwAAAB4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DNm/wB/f38AlpaWA8zMzADAwP8Af39/AAAAAAAAAAAAAAAAAAAAAAAAAAAAIQAAABgAAAAUAAAAEA4AAEghAACeGwAA6iQAABAgAAAmAAAACAAAAP//////////"/>
              </a:ext>
            </a:extLst>
          </p:cNvSpPr>
          <p:nvPr/>
        </p:nvSpPr>
        <p:spPr>
          <a:xfrm>
            <a:off x="2286000" y="5410200"/>
            <a:ext cx="2203450" cy="590550"/>
          </a:xfrm>
          <a:prstGeom prst="rect">
            <a:avLst/>
          </a:prstGeom>
          <a:noFill/>
          <a:ln w="9525" cap="flat" cmpd="sng" algn="ctr">
            <a:solidFill>
              <a:srgbClr val="3366F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spcBef>
                <a:spcPts val="0"/>
              </a:spcBef>
            </a:pPr>
            <a:r>
              <a:rPr sz="1600" cap="none"/>
              <a:t>…</a:t>
            </a:r>
            <a:endParaRPr sz="1600" cap="none"/>
          </a:p>
          <a:p>
            <a:pPr/>
            <a:r>
              <a:rPr sz="1600" cap="none"/>
              <a:t>return uniqueinstance;</a:t>
            </a:r>
            <a:endParaRPr sz="1600" cap="none"/>
          </a:p>
        </p:txBody>
      </p:sp>
      <p:sp>
        <p:nvSpPr>
          <p:cNvPr id="10" name="Line2"/>
          <p:cNvSpPr>
            <a:extLst>
              <a:ext uri="smNativeData">
                <pr:smNativeData xmlns:pr="smNativeData" xmlns="smNativeData" val="SMDATA_15_pdM+ZxMAAAAlAAAACgAAAA0AAAAAkAAAAEgAAACQAAAASAAAAAAAAAAAAAAAAg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BAAAAAQAAAAAA/wAPAAAAAQAAACMAAAAjAAAAIwAAAB4AAAAE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TNx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AA/wB/f38AlpaWA8zMzADAwP8Af39/AAAAAAAAAAAAAAAAAAAAAAAAAAAAIQAAABgAAAAUAAAAmBwAABgkAAAIJQAAGCQAABAAAAAmAAAACAAAAP//////////"/>
              </a:ext>
            </a:extLst>
          </p:cNvSpPr>
          <p:nvPr/>
        </p:nvSpPr>
        <p:spPr>
          <a:xfrm flipH="1" flipV="1">
            <a:off x="4648200" y="5867400"/>
            <a:ext cx="1371600" cy="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ysDot"/>
            <a:headEnd type="oval" w="med" len="med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AoMgAAuAgAAB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7543800" cy="1143000"/>
          </a:xfrm>
        </p:spPr>
        <p:txBody>
          <a:bodyPr/>
          <a:lstStyle/>
          <a:p>
            <a:pPr/>
            <a:r>
              <a:t>Singleton Example (C++)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xmlns="smNativeData" val="SMDATA_15_pdM+ZxMAAAAlAAAAEgAAAE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BAAAAAAAAAAZJjAk8AAAAAQAAACMAAAAjAAAAIwAAAB4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QAAEALAAB4HgAAZSUAABAgAAAmAAAACAAAAP//////////"/>
              </a:ext>
            </a:extLst>
          </p:cNvSpPr>
          <p:nvPr/>
        </p:nvSpPr>
        <p:spPr>
          <a:xfrm>
            <a:off x="685800" y="1828800"/>
            <a:ext cx="4267200" cy="425005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</a:pPr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class Database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  <a:p>
            <a:pPr/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{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  <a:p>
            <a:pPr/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private: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  <a:p>
            <a:pPr/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   static Database *DB;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  <a:p>
            <a:pPr/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   ...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  <a:p>
            <a:pPr/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   private Database() { ... }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  <a:p>
            <a:pPr/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public: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  <a:p>
            <a:pPr/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   static Database *getDB()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  <a:p>
            <a:pPr/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   { if (DB == NULL) 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  <a:p>
            <a:pPr/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       DB = new Database());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  <a:p>
            <a:pPr/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     return DB;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  <a:p>
            <a:pPr/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   }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  <a:p>
            <a:pPr/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   ...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  <a:p>
            <a:pPr/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}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  <a:p>
            <a:pPr/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Database *Database::DB=NULL;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xmlns="smNativeData" val="SMDATA_15_pdM+ZxMAAAAlAAAAEgAAAE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BAAAAAQAAAAZJjAkUAAAAAQAAACMAAAAjAAAAIwAAAB4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aB8AAEgSAADvMwAA3xkAABAgAAAmAAAACAAAAP//////////"/>
              </a:ext>
            </a:extLst>
          </p:cNvSpPr>
          <p:nvPr/>
        </p:nvSpPr>
        <p:spPr>
          <a:xfrm>
            <a:off x="5105400" y="2971800"/>
            <a:ext cx="3336925" cy="123380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ot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spcBef>
                <a:spcPts val="0"/>
              </a:spcBef>
            </a:pPr>
            <a:r>
              <a:rPr sz="2000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 application code…</a:t>
            </a:r>
            <a:endParaRPr sz="2000" cap="none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/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Database *db =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  <a:p>
            <a:pPr/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      Database.getDB();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  <a:p>
            <a:pPr/>
            <a:r>
              <a:rPr cap="none">
                <a:latin typeface="Courier New" pitchFamily="3" charset="0"/>
                <a:ea typeface="Courier New" pitchFamily="3" charset="0"/>
                <a:cs typeface="Courier New" pitchFamily="3" charset="0"/>
              </a:rPr>
              <a:t>Db-&gt;someMethod();</a:t>
            </a:r>
            <a:endParaRPr cap="none">
              <a:latin typeface="Courier New" pitchFamily="3" charset="0"/>
              <a:ea typeface="Courier New" pitchFamily="3" charset="0"/>
              <a:cs typeface="Courier New" pitchFamily="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D4NAAAuAgAAB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8001000" cy="1143000"/>
          </a:xfr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0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IAAFAKAAD4NAAApSQAABAAAAAmAAAACAAAAAEAAAAAAAAA"/>
              </a:ext>
            </a:extLst>
          </p:cNvSpPr>
          <p:nvPr>
            <p:ph type="body" idx="1"/>
          </p:nvPr>
        </p:nvSpPr>
        <p:spPr>
          <a:xfrm>
            <a:off x="381000" y="1676400"/>
            <a:ext cx="8229600" cy="428053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sz="2600" cap="none"/>
              <a:t>Declare all of class’s constructors private</a:t>
            </a:r>
            <a:endParaRPr sz="2600" cap="none"/>
          </a:p>
          <a:p>
            <a:pPr lvl="1">
              <a:lnSpc>
                <a:spcPct val="90000"/>
              </a:lnSpc>
            </a:pPr>
            <a:r>
              <a:rPr sz="2200" cap="none"/>
              <a:t>prevent other classes from directly creating an instance of this class</a:t>
            </a:r>
            <a:endParaRPr sz="2200" cap="none"/>
          </a:p>
          <a:p>
            <a:pPr>
              <a:lnSpc>
                <a:spcPct val="90000"/>
              </a:lnSpc>
            </a:pPr>
            <a:r>
              <a:rPr sz="2600" cap="none"/>
              <a:t>Hide the operation that creates the instance behind a class operation (getInstance)</a:t>
            </a:r>
            <a:endParaRPr sz="2600" cap="none"/>
          </a:p>
          <a:p>
            <a:pPr>
              <a:lnSpc>
                <a:spcPct val="90000"/>
              </a:lnSpc>
            </a:pPr>
            <a:r>
              <a:rPr sz="2600" cap="none"/>
              <a:t>Variation: Since creation policy is encapsulated in getInstance, it is possible to vary the creation policy</a:t>
            </a:r>
            <a:endParaRPr sz="26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CQMwAAuAgAABAAAAAmAAAACAAAAH1w////////"/>
              </a:ext>
            </a:extLst>
          </p:cNvSpPr>
          <p:nvPr>
            <p:ph type="title"/>
          </p:nvPr>
        </p:nvSpPr>
        <p:spPr>
          <a:xfrm>
            <a:off x="609600" y="274320"/>
            <a:ext cx="7772400" cy="1143000"/>
          </a:xfr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Singleton Consequences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0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CQMwAAsCUAABAAAAAmAAAACAAAAH1w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7772400" cy="4526280"/>
          </a:xfr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sz="2600" cap="none"/>
              <a:t>Ensures only one (e.g., Database) instance exists in the system</a:t>
            </a:r>
            <a:endParaRPr sz="2600" cap="none"/>
          </a:p>
          <a:p>
            <a:pPr>
              <a:lnSpc>
                <a:spcPct val="90000"/>
              </a:lnSpc>
            </a:pPr>
            <a:r>
              <a:rPr sz="2600" cap="none"/>
              <a:t>Can maintain a pointer (need to create object on first get call) or an actual object</a:t>
            </a:r>
            <a:endParaRPr sz="2600" cap="none"/>
          </a:p>
          <a:p>
            <a:pPr>
              <a:lnSpc>
                <a:spcPct val="90000"/>
              </a:lnSpc>
            </a:pPr>
            <a:r>
              <a:rPr sz="2600" cap="none"/>
              <a:t>Can also use this pattern to control fixed multiple instances</a:t>
            </a:r>
            <a:endParaRPr sz="2600" cap="none"/>
          </a:p>
          <a:p>
            <a:pPr>
              <a:lnSpc>
                <a:spcPct val="90000"/>
              </a:lnSpc>
            </a:pPr>
            <a:r>
              <a:rPr sz="2600" cap="none"/>
              <a:t>Much better than the alternative:  global variables</a:t>
            </a:r>
            <a:endParaRPr sz="26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CQMwAAuAgAAAAAAAAmAAAACAAAAH1w////////"/>
              </a:ext>
            </a:extLst>
          </p:cNvSpPr>
          <p:nvPr>
            <p:ph type="title"/>
          </p:nvPr>
        </p:nvSpPr>
        <p:spPr>
          <a:xfrm>
            <a:off x="609600" y="274320"/>
            <a:ext cx="7772400" cy="1143000"/>
          </a:xfr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Singleton Pros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0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CQMwAAsCUAAAAAAAAmAAAACAAAAH1w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7772400" cy="4526280"/>
          </a:xfr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2600" cap="none"/>
            </a:pPr>
            <a:r>
              <a:t>Ensures only one (e.g., Database) instance exists in the system</a:t>
            </a:r>
          </a:p>
          <a:p>
            <a:pPr>
              <a:lnSpc>
                <a:spcPct val="90000"/>
              </a:lnSpc>
              <a:defRPr sz="2600" cap="none"/>
            </a:pPr>
            <a:r>
              <a:t>Can maintain a pointer (need to create object on first get call) or an actual object</a:t>
            </a:r>
          </a:p>
          <a:p>
            <a:pPr>
              <a:lnSpc>
                <a:spcPct val="90000"/>
              </a:lnSpc>
              <a:defRPr sz="2600" cap="none"/>
            </a:pPr>
            <a:r>
              <a:t>Advantages:</a:t>
            </a:r>
          </a:p>
          <a:p>
            <a:pPr>
              <a:lnSpc>
                <a:spcPct val="90000"/>
              </a:lnSpc>
              <a:defRPr sz="2600" cap="none"/>
            </a:pPr>
            <a:r>
              <a:t>Resource Efficiency: By reusing objects rather than creating new ones, object pooling lowers memory overhead and boosts performance </a:t>
            </a:r>
          </a:p>
          <a:p>
            <a:pPr>
              <a:lnSpc>
                <a:spcPct val="90000"/>
              </a:lnSpc>
              <a:defRPr sz="2600" cap="none"/>
            </a:pPr>
            <a:r>
              <a:t>Reduced memory usage</a:t>
            </a:r>
          </a:p>
          <a:p>
            <a:pPr>
              <a:lnSpc>
                <a:spcPct val="90000"/>
              </a:lnSpc>
              <a:defRPr sz="2600" cap="none"/>
            </a:pPr>
            <a:r>
              <a:t>Since only one instance is created.So, it reduces the chances of unintentional memory leaks and improving garbage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CQMwAAuAgAAAAAAAAmAAAACAAAAH1w////////"/>
              </a:ext>
            </a:extLst>
          </p:cNvSpPr>
          <p:nvPr>
            <p:ph type="title"/>
          </p:nvPr>
        </p:nvSpPr>
        <p:spPr>
          <a:xfrm>
            <a:off x="609600" y="274320"/>
            <a:ext cx="7772400" cy="1143000"/>
          </a:xfr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Singleton Pros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0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CQMwAAsCUAABAAAAAmAAAACAAAAH1w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7772400" cy="4526280"/>
          </a:xfr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sz="2600" cap="none"/>
              <a:t>implified access and control</a:t>
            </a:r>
            <a:endParaRPr sz="2600" cap="none"/>
          </a:p>
          <a:p>
            <a:pPr>
              <a:lnSpc>
                <a:spcPct val="90000"/>
              </a:lnSpc>
              <a:defRPr sz="2600" cap="none"/>
            </a:pPr>
            <a:r>
              <a:t>Simplified access ensures easy management of shared resources, enhancing efficiency.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sz="2600" cap="none"/>
            </a:pPr>
            <a:r>
              <a:t>For instance, In a point-of-sale (POS) application, a singleton pattern can simplify access to a centralized inventory manager, ensuring efficient tracking and updating of product stock levels across various checkout terminals using a single point of access theory.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dM+Zx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CQM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7772400" cy="1143000"/>
          </a:xfrm>
        </p:spPr>
        <p:txBody>
          <a:bodyPr/>
          <a:lstStyle/>
          <a:p>
            <a:pPr/>
            <a:r>
              <a:t>Singleton Cons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dM+ZxMAAAAlAAAAZAAAAA0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CQM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7772400" cy="452628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defRPr sz="2600" cap="none"/>
            </a:pPr>
            <a:r>
              <a:t>Reduced scalability and testability</a:t>
            </a:r>
          </a:p>
          <a:p>
            <a:pPr>
              <a:lnSpc>
                <a:spcPct val="90000"/>
              </a:lnSpc>
              <a:spcBef>
                <a:spcPts val="0"/>
              </a:spcBef>
              <a:defRPr sz="2600" cap="none"/>
            </a:pPr>
            <a:r>
              <a:t>Increased complexity and risk</a:t>
            </a:r>
          </a:p>
          <a:p>
            <a:pPr>
              <a:lnSpc>
                <a:spcPct val="90000"/>
              </a:lnSpc>
              <a:spcBef>
                <a:spcPts val="0"/>
              </a:spcBef>
              <a:defRPr sz="2600" cap="none"/>
            </a:pPr>
            <a:r>
              <a:t>Doesn’t follow SOLID Principles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sz="2600" cap="none"/>
            </a:pPr>
            <a:r>
              <a:t>Thread safety is needed using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6498C"/>
      </a:dk1>
      <a:lt1>
        <a:srgbClr val="FFFFFF"/>
      </a:lt1>
      <a:dk2>
        <a:srgbClr val="06498C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4B3523"/>
        </a:dk1>
        <a:lt1>
          <a:srgbClr val="FFFFD9"/>
        </a:lt1>
        <a:dk2>
          <a:srgbClr val="4B3523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569CA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6498C"/>
      </a:dk1>
      <a:lt1>
        <a:srgbClr val="FFFFFF"/>
      </a:lt1>
      <a:dk2>
        <a:srgbClr val="06498C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4B3523"/>
        </a:dk1>
        <a:lt1>
          <a:srgbClr val="FFFFD9"/>
        </a:lt1>
        <a:dk2>
          <a:srgbClr val="4B3523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569CA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6498C"/>
      </a:dk1>
      <a:lt1>
        <a:srgbClr val="FFFFFF"/>
      </a:lt1>
      <a:dk2>
        <a:srgbClr val="06498C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4B3523"/>
        </a:dk1>
        <a:lt1>
          <a:srgbClr val="FFFFD9"/>
        </a:lt1>
        <a:dk2>
          <a:srgbClr val="4B3523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569CA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amarp</cp:lastModifiedBy>
  <cp:revision>0</cp:revision>
  <dcterms:created xsi:type="dcterms:W3CDTF">2019-09-04T15:21:20Z</dcterms:created>
  <dcterms:modified xsi:type="dcterms:W3CDTF">2024-11-21T06:31:01Z</dcterms:modified>
</cp:coreProperties>
</file>