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conomica"/>
      <p:regular r:id="rId16"/>
      <p:bold r:id="rId17"/>
      <p:italic r:id="rId18"/>
      <p:boldItalic r:id="rId19"/>
    </p:embeddedFon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  <p:embeddedFont>
      <p:font typeface="Oswald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regular.fntdata"/><Relationship Id="rId25" Type="http://schemas.openxmlformats.org/officeDocument/2006/relationships/font" Target="fonts/MavenPro-bold.fntdata"/><Relationship Id="rId28" Type="http://schemas.openxmlformats.org/officeDocument/2006/relationships/font" Target="fonts/OpenSans-regular.fntdata"/><Relationship Id="rId27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conomica-bold.fntdata"/><Relationship Id="rId16" Type="http://schemas.openxmlformats.org/officeDocument/2006/relationships/font" Target="fonts/Economica-regular.fntdata"/><Relationship Id="rId19" Type="http://schemas.openxmlformats.org/officeDocument/2006/relationships/font" Target="fonts/Economica-boldItalic.fntdata"/><Relationship Id="rId18" Type="http://schemas.openxmlformats.org/officeDocument/2006/relationships/font" Target="fonts/Economica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358edc3a61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358edc3a6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40c820a47a_0_1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40c820a47a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358edc3a6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358edc3a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40c820a47a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40c820a47a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2deaa411c0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2deaa411c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40c820a47a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40c820a47a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358edc3a61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358edc3a6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40c820a47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40c820a47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358edc3a61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358edc3a6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4294967295" type="ctrTitle"/>
          </p:nvPr>
        </p:nvSpPr>
        <p:spPr>
          <a:xfrm>
            <a:off x="2121625" y="1865675"/>
            <a:ext cx="48435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00000"/>
                </a:solidFill>
              </a:rPr>
              <a:t>Breast Cancer Detection</a:t>
            </a:r>
            <a:endParaRPr sz="3400">
              <a:solidFill>
                <a:srgbClr val="000000"/>
              </a:solidFill>
            </a:endParaRPr>
          </a:p>
        </p:txBody>
      </p:sp>
      <p:sp>
        <p:nvSpPr>
          <p:cNvPr id="278" name="Google Shape;278;p13"/>
          <p:cNvSpPr txBox="1"/>
          <p:nvPr>
            <p:ph idx="4294967295" type="subTitle"/>
          </p:nvPr>
        </p:nvSpPr>
        <p:spPr>
          <a:xfrm>
            <a:off x="3141454" y="2464475"/>
            <a:ext cx="2861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840">
                <a:solidFill>
                  <a:srgbClr val="000000"/>
                </a:solidFill>
              </a:rPr>
              <a:t>Using Machine Learning</a:t>
            </a:r>
            <a:endParaRPr sz="1840">
              <a:solidFill>
                <a:srgbClr val="000000"/>
              </a:solidFill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1088450" y="3386225"/>
            <a:ext cx="2052900" cy="11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swald"/>
                <a:ea typeface="Oswald"/>
                <a:cs typeface="Oswald"/>
                <a:sym typeface="Oswald"/>
              </a:rPr>
              <a:t>Presented by</a:t>
            </a:r>
            <a:endParaRPr b="1"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Prashant Gupta (B-17)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SOE23201010438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80" name="Google Shape;2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8276" y="76275"/>
            <a:ext cx="1039124" cy="103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150" y="129038"/>
            <a:ext cx="955296" cy="9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3"/>
          <p:cNvSpPr txBox="1"/>
          <p:nvPr/>
        </p:nvSpPr>
        <p:spPr>
          <a:xfrm>
            <a:off x="1443150" y="286325"/>
            <a:ext cx="62577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PCET’s Pimpri Chinchwad University, Pune</a:t>
            </a:r>
            <a:endParaRPr b="1"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13"/>
          <p:cNvSpPr txBox="1"/>
          <p:nvPr/>
        </p:nvSpPr>
        <p:spPr>
          <a:xfrm>
            <a:off x="1711363" y="738475"/>
            <a:ext cx="5664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Impact"/>
                <a:ea typeface="Impact"/>
                <a:cs typeface="Impact"/>
                <a:sym typeface="Impact"/>
              </a:rPr>
              <a:t>Department of Computer Science and Engineering</a:t>
            </a:r>
            <a:endParaRPr sz="2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84" name="Google Shape;284;p13"/>
          <p:cNvSpPr txBox="1"/>
          <p:nvPr/>
        </p:nvSpPr>
        <p:spPr>
          <a:xfrm>
            <a:off x="3910650" y="1141550"/>
            <a:ext cx="13227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202124"/>
                </a:solidFill>
                <a:latin typeface="Economica"/>
                <a:ea typeface="Economica"/>
                <a:cs typeface="Economica"/>
                <a:sym typeface="Economica"/>
              </a:rPr>
              <a:t> SY B Tech (B)</a:t>
            </a:r>
            <a:endParaRPr sz="1300">
              <a:solidFill>
                <a:srgbClr val="202124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3"/>
          <p:cNvSpPr txBox="1"/>
          <p:nvPr/>
        </p:nvSpPr>
        <p:spPr>
          <a:xfrm>
            <a:off x="6265775" y="3511175"/>
            <a:ext cx="17325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swald"/>
                <a:ea typeface="Oswald"/>
                <a:cs typeface="Oswald"/>
                <a:sym typeface="Oswald"/>
              </a:rPr>
              <a:t>Guided by</a:t>
            </a:r>
            <a:endParaRPr b="1"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Dr. Sachin Jadhav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"/>
          <p:cNvSpPr txBox="1"/>
          <p:nvPr>
            <p:ph type="title"/>
          </p:nvPr>
        </p:nvSpPr>
        <p:spPr>
          <a:xfrm>
            <a:off x="2533200" y="819825"/>
            <a:ext cx="4077600" cy="96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  <a:endParaRPr sz="42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22"/>
          <p:cNvSpPr txBox="1"/>
          <p:nvPr/>
        </p:nvSpPr>
        <p:spPr>
          <a:xfrm>
            <a:off x="780150" y="1651825"/>
            <a:ext cx="75837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Nunito"/>
                <a:ea typeface="Nunito"/>
                <a:cs typeface="Nunito"/>
                <a:sym typeface="Nunito"/>
              </a:rPr>
              <a:t>A Breast Cancer Detection model and web application using ML</a:t>
            </a:r>
            <a:endParaRPr sz="20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3" name="Google Shape;343;p22"/>
          <p:cNvSpPr txBox="1"/>
          <p:nvPr/>
        </p:nvSpPr>
        <p:spPr>
          <a:xfrm>
            <a:off x="459950" y="3422100"/>
            <a:ext cx="3000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swald"/>
                <a:ea typeface="Oswald"/>
                <a:cs typeface="Oswald"/>
                <a:sym typeface="Oswald"/>
              </a:rPr>
              <a:t>Presented by</a:t>
            </a:r>
            <a:endParaRPr b="1"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Prashant Gupta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CSSB017</a:t>
            </a:r>
            <a:endParaRPr sz="2000"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344" name="Google Shape;344;p22"/>
          <p:cNvSpPr txBox="1"/>
          <p:nvPr/>
        </p:nvSpPr>
        <p:spPr>
          <a:xfrm>
            <a:off x="6329050" y="3422100"/>
            <a:ext cx="2064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Oswald"/>
                <a:ea typeface="Oswald"/>
                <a:cs typeface="Oswald"/>
                <a:sym typeface="Oswald"/>
              </a:rPr>
              <a:t>Guided by</a:t>
            </a:r>
            <a:endParaRPr b="1"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Economica"/>
                <a:ea typeface="Economica"/>
                <a:cs typeface="Economica"/>
                <a:sym typeface="Economica"/>
              </a:rPr>
              <a:t>Dr. Sachin Jadhav</a:t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5" name="Google Shape;345;p22" title="pcu logo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25" y="134775"/>
            <a:ext cx="986009" cy="9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22" title="pcet-trust-logo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59100" y="134775"/>
            <a:ext cx="1108201" cy="1108201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2"/>
          <p:cNvSpPr txBox="1"/>
          <p:nvPr/>
        </p:nvSpPr>
        <p:spPr>
          <a:xfrm>
            <a:off x="1619100" y="134775"/>
            <a:ext cx="5905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PCET’s Pimpri Chinchwad University, Pune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"/>
          <p:cNvSpPr txBox="1"/>
          <p:nvPr>
            <p:ph type="title"/>
          </p:nvPr>
        </p:nvSpPr>
        <p:spPr>
          <a:xfrm>
            <a:off x="219650" y="82875"/>
            <a:ext cx="3901800" cy="5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sz="3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1" name="Google Shape;291;p14"/>
          <p:cNvSpPr txBox="1"/>
          <p:nvPr/>
        </p:nvSpPr>
        <p:spPr>
          <a:xfrm>
            <a:off x="219650" y="900300"/>
            <a:ext cx="7927200" cy="30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Breast Cancer Overview: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Breast cancer is one of the most common cancers affecting mens and womens worldwide.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Early detection is crucial for improving survival rates and treatment outcomes.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Challenges in Detection: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Traditional diagnostic methods, such as mammography, have limitations, including false positives and negatives.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Manual analysis of medical images is time-consuming and subject to human error.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5"/>
          <p:cNvSpPr txBox="1"/>
          <p:nvPr/>
        </p:nvSpPr>
        <p:spPr>
          <a:xfrm>
            <a:off x="226350" y="515475"/>
            <a:ext cx="7927200" cy="39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Data Utilized: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Medical data, including 29 features of 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tumor for identification of cancer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 .</a:t>
            </a:r>
            <a:endParaRPr b="1" sz="2700">
              <a:highlight>
                <a:srgbClr val="FFFFFF"/>
              </a:highlight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Breast Cancer Wisconsin 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data from biopsy samples (Kaggle).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Objectives of ML Model: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Classify tumors as benign or malignant.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Assist radiologists in interpreting medical reports.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Benefits: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Improved diagnostic accuracy and reduced human error.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Ability to process and analyze large volumes of data efficiently.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Support personalized treatment plans based on predictive analytics.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16"/>
          <p:cNvSpPr txBox="1"/>
          <p:nvPr/>
        </p:nvSpPr>
        <p:spPr>
          <a:xfrm>
            <a:off x="108750" y="65250"/>
            <a:ext cx="36342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Open Sans"/>
                <a:ea typeface="Open Sans"/>
                <a:cs typeface="Open Sans"/>
                <a:sym typeface="Open Sans"/>
              </a:rPr>
              <a:t>LITERATURE REVIEW</a:t>
            </a:r>
            <a:endParaRPr b="1" sz="25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3" name="Google Shape;303;p16"/>
          <p:cNvSpPr txBox="1"/>
          <p:nvPr/>
        </p:nvSpPr>
        <p:spPr>
          <a:xfrm>
            <a:off x="491525" y="689425"/>
            <a:ext cx="8481900" cy="4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Overview: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Breast cancer is a significant global health concern.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Mammograms are widely used but have limitations (false positives/negatives).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Machine Learning (ML) improves accuracy in detection.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ML Techniques Used: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Logistic Regression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Decision Trees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Random Forest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Identified Gaps: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Heavy reliance on imaging datasets.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Lack of accessible, user-friendly detection systems.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 txBox="1"/>
          <p:nvPr>
            <p:ph type="title"/>
          </p:nvPr>
        </p:nvSpPr>
        <p:spPr>
          <a:xfrm>
            <a:off x="113000" y="64475"/>
            <a:ext cx="3901800" cy="5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METHODOLOGY</a:t>
            </a:r>
            <a:endParaRPr sz="3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17"/>
          <p:cNvSpPr txBox="1"/>
          <p:nvPr/>
        </p:nvSpPr>
        <p:spPr>
          <a:xfrm>
            <a:off x="278575" y="761100"/>
            <a:ext cx="7927200" cy="43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MODEL DEVELOPMENT: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Developed a breast cancer detection model using python and trained it on the dataset.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The model was serialized into a .pkl file to save its state.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Integrated this model into the backend of a Flask based 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web app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 for easy interaction.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Flask Based Web Application: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The web app allows for manual entry of 29 features or the upload of a PDF file to extract these features.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Based on the 29 features, the model predicts whether the cancer is malignant or benign.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8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43500" y="76125"/>
            <a:ext cx="5341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pen Sans"/>
                <a:ea typeface="Open Sans"/>
                <a:cs typeface="Open Sans"/>
                <a:sym typeface="Open Sans"/>
              </a:rPr>
              <a:t>DESIGN &amp; IMPLEMENTATION</a:t>
            </a:r>
            <a:endParaRPr b="1" sz="2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382775" y="819925"/>
            <a:ext cx="6872400" cy="4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ML Algorithms Implemented: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Open Sans"/>
              <a:buChar char="○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Logistic Regression (98% accuracy)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Decision Tree Classifier (100% accuracy, risk of overfitting)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Random Forest Classifier (99% accuracy)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Data Processing: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Open Sans"/>
              <a:buChar char="○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Exploratory Data Analysis (EDA)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Encoding &amp; Scaling (StandardScaler applied)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Train-Test Split (80-20% division)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System Implementation: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Open Sans"/>
              <a:buChar char="○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Flask-based web application for interactive use.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○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Supports manual feature input and PDF upload for automated processing.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9"/>
          <p:cNvSpPr txBox="1"/>
          <p:nvPr>
            <p:ph type="title"/>
          </p:nvPr>
        </p:nvSpPr>
        <p:spPr>
          <a:xfrm>
            <a:off x="80375" y="227600"/>
            <a:ext cx="4891200" cy="5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RESULT &amp; PERFORMANCE</a:t>
            </a:r>
            <a:endParaRPr sz="3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496050" y="956825"/>
            <a:ext cx="3660000" cy="17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ALGORITHMS &amp; ACCURACY: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Logistic Regression: 98.90%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Decision Tree: 100%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Random Forest: 99.78%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3" name="Google Shape;323;p19" title="diagnostic_grap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806150" y="727900"/>
            <a:ext cx="42788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/>
          <p:nvPr>
            <p:ph type="title"/>
          </p:nvPr>
        </p:nvSpPr>
        <p:spPr>
          <a:xfrm>
            <a:off x="954475" y="17552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0"/>
          <p:cNvSpPr txBox="1"/>
          <p:nvPr/>
        </p:nvSpPr>
        <p:spPr>
          <a:xfrm>
            <a:off x="130475" y="141375"/>
            <a:ext cx="6755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Open Sans"/>
                <a:ea typeface="Open Sans"/>
                <a:cs typeface="Open Sans"/>
                <a:sym typeface="Open Sans"/>
              </a:rPr>
              <a:t>IMPACT, BENEFITS &amp; CHALLENGES</a:t>
            </a:r>
            <a:endParaRPr b="1" sz="2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0" name="Google Shape;330;p20"/>
          <p:cNvSpPr txBox="1"/>
          <p:nvPr/>
        </p:nvSpPr>
        <p:spPr>
          <a:xfrm>
            <a:off x="393625" y="896050"/>
            <a:ext cx="7851300" cy="3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Impact &amp; Benefits: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Enhanced Accuracy: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 ML reduces human error in cancer diagnosis.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Timely Interventions: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 Faster and more reliable screening process.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Resource Optimization: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 Helps medical professionals focus on complex cases.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Challenges: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Data Extraction Issues: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 Variability in PDF formats can lead to misinterpretation.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Overfitting Concerns: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 High training accuracy may not generalize well.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Integration Complexity:</a:t>
            </a: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 Seamless backend-frontend communication needs optimization.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1"/>
          <p:cNvSpPr txBox="1"/>
          <p:nvPr>
            <p:ph type="title"/>
          </p:nvPr>
        </p:nvSpPr>
        <p:spPr>
          <a:xfrm>
            <a:off x="113000" y="64475"/>
            <a:ext cx="6422100" cy="58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Conclusion</a:t>
            </a:r>
            <a:endParaRPr sz="31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6" name="Google Shape;336;p21"/>
          <p:cNvSpPr txBox="1"/>
          <p:nvPr/>
        </p:nvSpPr>
        <p:spPr>
          <a:xfrm>
            <a:off x="278575" y="761100"/>
            <a:ext cx="7927200" cy="43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Machine Learning significantly improves breast cancer detection.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Implementation of a web-based ML tool enhances accessibility.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User friendly web application for early detection of cancer.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Addressing existing challenges can further refine model effectiveness.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Future work</a:t>
            </a: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Open Sans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Plan to introduce an image upload feature for automatic cancer detection from images (eg. mammogram images).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References</a:t>
            </a:r>
            <a:r>
              <a:rPr b="1" lang="en" sz="1500"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Udemy: Breast Cancer Detection Using Machine Learning.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Research works from Research Gate, IEEE Xplore, SciHub.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500">
                <a:latin typeface="Open Sans"/>
                <a:ea typeface="Open Sans"/>
                <a:cs typeface="Open Sans"/>
                <a:sym typeface="Open Sans"/>
              </a:rPr>
              <a:t>Various online resources and datasets.</a:t>
            </a:r>
            <a:endParaRPr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5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