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177"/>
  </p:normalViewPr>
  <p:slideViewPr>
    <p:cSldViewPr snapToGrid="0" snapToObjects="1">
      <p:cViewPr varScale="1">
        <p:scale>
          <a:sx n="104" d="100"/>
          <a:sy n="104" d="100"/>
        </p:scale>
        <p:origin x="2424"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DAFAD-C9A4-D74B-932B-DC2B068C28C7}" type="datetimeFigureOut">
              <a:rPr lang="en-US" smtClean="0"/>
              <a:t>4/18/25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A4C832-6D5C-604B-B471-48D39CDDE14B}" type="slidenum">
              <a:rPr lang="en-US" smtClean="0"/>
              <a:t>‹#›</a:t>
            </a:fld>
            <a:endParaRPr lang="en-US"/>
          </a:p>
        </p:txBody>
      </p:sp>
    </p:spTree>
    <p:extLst>
      <p:ext uri="{BB962C8B-B14F-4D97-AF65-F5344CB8AC3E}">
        <p14:creationId xmlns:p14="http://schemas.microsoft.com/office/powerpoint/2010/main" val="4236006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Hi, my name is Prashant Khatiwada. Today, I’ll be presenting my final project titled </a:t>
            </a:r>
            <a:r>
              <a:rPr lang="en-US" b="0" i="1" u="none" strike="noStrike" dirty="0">
                <a:solidFill>
                  <a:srgbClr val="000000"/>
                </a:solidFill>
                <a:effectLst/>
              </a:rPr>
              <a:t>The Role of Emotions in Decision-Making Among Healthcare Providers</a:t>
            </a:r>
            <a:r>
              <a:rPr lang="en-US" b="0" i="0" u="none" strike="noStrike" dirty="0">
                <a:solidFill>
                  <a:srgbClr val="000000"/>
                </a:solidFill>
                <a:effectLst/>
                <a:latin typeface="-webkit-standard"/>
              </a:rPr>
              <a:t>. This project is a systematic literature review I completed as part of the CS 6795 course on Cognitive Science at Georgia Tech.</a:t>
            </a:r>
            <a:endParaRPr lang="en-US" dirty="0"/>
          </a:p>
        </p:txBody>
      </p:sp>
      <p:sp>
        <p:nvSpPr>
          <p:cNvPr id="4" name="Slide Number Placeholder 3"/>
          <p:cNvSpPr>
            <a:spLocks noGrp="1"/>
          </p:cNvSpPr>
          <p:nvPr>
            <p:ph type="sldNum" sz="quarter" idx="5"/>
          </p:nvPr>
        </p:nvSpPr>
        <p:spPr/>
        <p:txBody>
          <a:bodyPr/>
          <a:lstStyle/>
          <a:p>
            <a:fld id="{19A4C832-6D5C-604B-B471-48D39CDDE14B}" type="slidenum">
              <a:rPr lang="en-US" smtClean="0"/>
              <a:t>1</a:t>
            </a:fld>
            <a:endParaRPr lang="en-US"/>
          </a:p>
        </p:txBody>
      </p:sp>
    </p:spTree>
    <p:extLst>
      <p:ext uri="{BB962C8B-B14F-4D97-AF65-F5344CB8AC3E}">
        <p14:creationId xmlns:p14="http://schemas.microsoft.com/office/powerpoint/2010/main" val="6356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Thank you for listening. I’m happy to answer any questions. Feel free to contact me </a:t>
            </a:r>
            <a:r>
              <a:rPr lang="en-US" b="0" i="0" u="none" strike="noStrike">
                <a:solidFill>
                  <a:srgbClr val="000000"/>
                </a:solidFill>
                <a:effectLst/>
                <a:latin typeface="-webkit-standard"/>
              </a:rPr>
              <a:t>at </a:t>
            </a:r>
            <a:r>
              <a:rPr lang="en-US" b="0" i="0" u="none" strike="noStrike">
                <a:solidFill>
                  <a:srgbClr val="000000"/>
                </a:solidFill>
                <a:effectLst/>
              </a:rPr>
              <a:t>********* </a:t>
            </a:r>
            <a:r>
              <a:rPr lang="en-US" b="0" i="0" u="none" strike="noStrike">
                <a:solidFill>
                  <a:srgbClr val="000000"/>
                </a:solidFill>
                <a:effectLst/>
                <a:latin typeface="-webkit-standard"/>
              </a:rPr>
              <a:t>for </a:t>
            </a:r>
            <a:r>
              <a:rPr lang="en-US" b="0" i="0" u="none" strike="noStrike" dirty="0">
                <a:solidFill>
                  <a:srgbClr val="000000"/>
                </a:solidFill>
                <a:effectLst/>
                <a:latin typeface="-webkit-standard"/>
              </a:rPr>
              <a:t>further discussion.</a:t>
            </a:r>
            <a:endParaRPr lang="en-US" dirty="0"/>
          </a:p>
        </p:txBody>
      </p:sp>
      <p:sp>
        <p:nvSpPr>
          <p:cNvPr id="4" name="Slide Number Placeholder 3"/>
          <p:cNvSpPr>
            <a:spLocks noGrp="1"/>
          </p:cNvSpPr>
          <p:nvPr>
            <p:ph type="sldNum" sz="quarter" idx="5"/>
          </p:nvPr>
        </p:nvSpPr>
        <p:spPr/>
        <p:txBody>
          <a:bodyPr/>
          <a:lstStyle/>
          <a:p>
            <a:fld id="{19A4C832-6D5C-604B-B471-48D39CDDE14B}" type="slidenum">
              <a:rPr lang="en-US" smtClean="0"/>
              <a:t>10</a:t>
            </a:fld>
            <a:endParaRPr lang="en-US"/>
          </a:p>
        </p:txBody>
      </p:sp>
    </p:spTree>
    <p:extLst>
      <p:ext uri="{BB962C8B-B14F-4D97-AF65-F5344CB8AC3E}">
        <p14:creationId xmlns:p14="http://schemas.microsoft.com/office/powerpoint/2010/main" val="594290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Emotions play a significant role in clinical environments. They affect how healthcare providers interact with patients and make decisions. Under emotional pressure—like stress, fatigue, or even empathy—clinicians often default to cognitive shortcuts. My research explores how these emotional influences lead to biases, and what can be done to mitigate them.</a:t>
            </a:r>
            <a:endParaRPr lang="en-US" dirty="0"/>
          </a:p>
        </p:txBody>
      </p:sp>
      <p:sp>
        <p:nvSpPr>
          <p:cNvPr id="4" name="Slide Number Placeholder 3"/>
          <p:cNvSpPr>
            <a:spLocks noGrp="1"/>
          </p:cNvSpPr>
          <p:nvPr>
            <p:ph type="sldNum" sz="quarter" idx="5"/>
          </p:nvPr>
        </p:nvSpPr>
        <p:spPr/>
        <p:txBody>
          <a:bodyPr/>
          <a:lstStyle/>
          <a:p>
            <a:fld id="{19A4C832-6D5C-604B-B471-48D39CDDE14B}" type="slidenum">
              <a:rPr lang="en-US" smtClean="0"/>
              <a:t>2</a:t>
            </a:fld>
            <a:endParaRPr lang="en-US"/>
          </a:p>
        </p:txBody>
      </p:sp>
    </p:spTree>
    <p:extLst>
      <p:ext uri="{BB962C8B-B14F-4D97-AF65-F5344CB8AC3E}">
        <p14:creationId xmlns:p14="http://schemas.microsoft.com/office/powerpoint/2010/main" val="934973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This project is grounded in four key theories. Dual-Process Theory distinguishes between intuitive and analytical thinking. Under stress, clinicians tend to use the faster, intuitive route. Cognitive Load Theory shows how overloaded working memory leads to heuristic use. Thagard’s CRUM model links emotional states to cognitive processing. Finally, Affective Neuroscience explains how stress impacts the brain’s executive function, especially in the prefrontal cortex.</a:t>
            </a:r>
            <a:endParaRPr lang="en-US" dirty="0"/>
          </a:p>
        </p:txBody>
      </p:sp>
      <p:sp>
        <p:nvSpPr>
          <p:cNvPr id="4" name="Slide Number Placeholder 3"/>
          <p:cNvSpPr>
            <a:spLocks noGrp="1"/>
          </p:cNvSpPr>
          <p:nvPr>
            <p:ph type="sldNum" sz="quarter" idx="5"/>
          </p:nvPr>
        </p:nvSpPr>
        <p:spPr/>
        <p:txBody>
          <a:bodyPr/>
          <a:lstStyle/>
          <a:p>
            <a:fld id="{19A4C832-6D5C-604B-B471-48D39CDDE14B}" type="slidenum">
              <a:rPr lang="en-US" smtClean="0"/>
              <a:t>3</a:t>
            </a:fld>
            <a:endParaRPr lang="en-US"/>
          </a:p>
        </p:txBody>
      </p:sp>
    </p:spTree>
    <p:extLst>
      <p:ext uri="{BB962C8B-B14F-4D97-AF65-F5344CB8AC3E}">
        <p14:creationId xmlns:p14="http://schemas.microsoft.com/office/powerpoint/2010/main" val="697844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I conducted a systematic literature review spanning 2015 to 2025, pulling from medical, cognitive science, and AI literature. I focused on emotional influences, bias mechanisms, and interventions. This review also addresses contradictions in the literature, such as whether heuristics help or hurt decision quality.</a:t>
            </a:r>
            <a:endParaRPr lang="en-US" dirty="0"/>
          </a:p>
        </p:txBody>
      </p:sp>
      <p:sp>
        <p:nvSpPr>
          <p:cNvPr id="4" name="Slide Number Placeholder 3"/>
          <p:cNvSpPr>
            <a:spLocks noGrp="1"/>
          </p:cNvSpPr>
          <p:nvPr>
            <p:ph type="sldNum" sz="quarter" idx="5"/>
          </p:nvPr>
        </p:nvSpPr>
        <p:spPr/>
        <p:txBody>
          <a:bodyPr/>
          <a:lstStyle/>
          <a:p>
            <a:fld id="{19A4C832-6D5C-604B-B471-48D39CDDE14B}" type="slidenum">
              <a:rPr lang="en-US" smtClean="0"/>
              <a:t>4</a:t>
            </a:fld>
            <a:endParaRPr lang="en-US"/>
          </a:p>
        </p:txBody>
      </p:sp>
    </p:spTree>
    <p:extLst>
      <p:ext uri="{BB962C8B-B14F-4D97-AF65-F5344CB8AC3E}">
        <p14:creationId xmlns:p14="http://schemas.microsoft.com/office/powerpoint/2010/main" val="2034943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I identified four primary biases. Anchoring bias leads clinicians to stick to initial impressions. Confirmation bias results in selective data gathering. The availability heuristic makes recent, emotionally-charged cases feel more likely. And affect heuristic causes risk to be judged emotionally rather than rationally. All of these are magnified by stress.</a:t>
            </a:r>
            <a:endParaRPr lang="en-US" dirty="0"/>
          </a:p>
        </p:txBody>
      </p:sp>
      <p:sp>
        <p:nvSpPr>
          <p:cNvPr id="4" name="Slide Number Placeholder 3"/>
          <p:cNvSpPr>
            <a:spLocks noGrp="1"/>
          </p:cNvSpPr>
          <p:nvPr>
            <p:ph type="sldNum" sz="quarter" idx="5"/>
          </p:nvPr>
        </p:nvSpPr>
        <p:spPr/>
        <p:txBody>
          <a:bodyPr/>
          <a:lstStyle/>
          <a:p>
            <a:fld id="{19A4C832-6D5C-604B-B471-48D39CDDE14B}" type="slidenum">
              <a:rPr lang="en-US" smtClean="0"/>
              <a:t>5</a:t>
            </a:fld>
            <a:endParaRPr lang="en-US"/>
          </a:p>
        </p:txBody>
      </p:sp>
    </p:spTree>
    <p:extLst>
      <p:ext uri="{BB962C8B-B14F-4D97-AF65-F5344CB8AC3E}">
        <p14:creationId xmlns:p14="http://schemas.microsoft.com/office/powerpoint/2010/main" val="2493372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Three strategies show promise. Emotional intelligence training helps clinicians recognize and manage their own emotions. Mindfulness-based strategies enhance focus and self-awareness. AI decision-support tools provide an objective check, though they can lead to automation bias if overused.</a:t>
            </a:r>
            <a:endParaRPr lang="en-US" dirty="0"/>
          </a:p>
        </p:txBody>
      </p:sp>
      <p:sp>
        <p:nvSpPr>
          <p:cNvPr id="4" name="Slide Number Placeholder 3"/>
          <p:cNvSpPr>
            <a:spLocks noGrp="1"/>
          </p:cNvSpPr>
          <p:nvPr>
            <p:ph type="sldNum" sz="quarter" idx="5"/>
          </p:nvPr>
        </p:nvSpPr>
        <p:spPr/>
        <p:txBody>
          <a:bodyPr/>
          <a:lstStyle/>
          <a:p>
            <a:fld id="{19A4C832-6D5C-604B-B471-48D39CDDE14B}" type="slidenum">
              <a:rPr lang="en-US" smtClean="0"/>
              <a:t>6</a:t>
            </a:fld>
            <a:endParaRPr lang="en-US"/>
          </a:p>
        </p:txBody>
      </p:sp>
    </p:spTree>
    <p:extLst>
      <p:ext uri="{BB962C8B-B14F-4D97-AF65-F5344CB8AC3E}">
        <p14:creationId xmlns:p14="http://schemas.microsoft.com/office/powerpoint/2010/main" val="4284704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It’s important to understand that emotions aren’t always bad. In some cases, 'gut feelings' help experienced clinicians make faster decisions. The key is knowing when emotion helps and when it harms. Cognitive interventions can help manage this. Emotional awareness should be part of medical training.</a:t>
            </a:r>
            <a:endParaRPr lang="en-US" dirty="0"/>
          </a:p>
        </p:txBody>
      </p:sp>
      <p:sp>
        <p:nvSpPr>
          <p:cNvPr id="4" name="Slide Number Placeholder 3"/>
          <p:cNvSpPr>
            <a:spLocks noGrp="1"/>
          </p:cNvSpPr>
          <p:nvPr>
            <p:ph type="sldNum" sz="quarter" idx="5"/>
          </p:nvPr>
        </p:nvSpPr>
        <p:spPr/>
        <p:txBody>
          <a:bodyPr/>
          <a:lstStyle/>
          <a:p>
            <a:fld id="{19A4C832-6D5C-604B-B471-48D39CDDE14B}" type="slidenum">
              <a:rPr lang="en-US" smtClean="0"/>
              <a:t>7</a:t>
            </a:fld>
            <a:endParaRPr lang="en-US"/>
          </a:p>
        </p:txBody>
      </p:sp>
    </p:spTree>
    <p:extLst>
      <p:ext uri="{BB962C8B-B14F-4D97-AF65-F5344CB8AC3E}">
        <p14:creationId xmlns:p14="http://schemas.microsoft.com/office/powerpoint/2010/main" val="350916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My review found that emotions affect every phase of clinical reasoning. Left unmanaged, they introduce bias. But structured interventions—emotional intelligence, mindfulness, AI—can reduce error and improve outcomes. Future healthcare systems should integrate emotionally adaptive models.</a:t>
            </a:r>
            <a:endParaRPr lang="en-US" dirty="0"/>
          </a:p>
        </p:txBody>
      </p:sp>
      <p:sp>
        <p:nvSpPr>
          <p:cNvPr id="4" name="Slide Number Placeholder 3"/>
          <p:cNvSpPr>
            <a:spLocks noGrp="1"/>
          </p:cNvSpPr>
          <p:nvPr>
            <p:ph type="sldNum" sz="quarter" idx="5"/>
          </p:nvPr>
        </p:nvSpPr>
        <p:spPr/>
        <p:txBody>
          <a:bodyPr/>
          <a:lstStyle/>
          <a:p>
            <a:fld id="{19A4C832-6D5C-604B-B471-48D39CDDE14B}" type="slidenum">
              <a:rPr lang="en-US" smtClean="0"/>
              <a:t>8</a:t>
            </a:fld>
            <a:endParaRPr lang="en-US"/>
          </a:p>
        </p:txBody>
      </p:sp>
    </p:spTree>
    <p:extLst>
      <p:ext uri="{BB962C8B-B14F-4D97-AF65-F5344CB8AC3E}">
        <p14:creationId xmlns:p14="http://schemas.microsoft.com/office/powerpoint/2010/main" val="1085897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These are some of the core sources I used, cited in IEEE format. The full list is available in my final paper, which I can share if anyone is interested.</a:t>
            </a:r>
            <a:endParaRPr lang="en-US" dirty="0"/>
          </a:p>
        </p:txBody>
      </p:sp>
      <p:sp>
        <p:nvSpPr>
          <p:cNvPr id="4" name="Slide Number Placeholder 3"/>
          <p:cNvSpPr>
            <a:spLocks noGrp="1"/>
          </p:cNvSpPr>
          <p:nvPr>
            <p:ph type="sldNum" sz="quarter" idx="5"/>
          </p:nvPr>
        </p:nvSpPr>
        <p:spPr/>
        <p:txBody>
          <a:bodyPr/>
          <a:lstStyle/>
          <a:p>
            <a:fld id="{19A4C832-6D5C-604B-B471-48D39CDDE14B}" type="slidenum">
              <a:rPr lang="en-US" smtClean="0"/>
              <a:t>9</a:t>
            </a:fld>
            <a:endParaRPr lang="en-US"/>
          </a:p>
        </p:txBody>
      </p:sp>
    </p:spTree>
    <p:extLst>
      <p:ext uri="{BB962C8B-B14F-4D97-AF65-F5344CB8AC3E}">
        <p14:creationId xmlns:p14="http://schemas.microsoft.com/office/powerpoint/2010/main" val="15738720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4/18/25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5" y="609597"/>
            <a:ext cx="7044316" cy="1330841"/>
          </a:xfrm>
        </p:spPr>
        <p:txBody>
          <a:bodyPr>
            <a:normAutofit fontScale="90000"/>
          </a:bodyPr>
          <a:lstStyle/>
          <a:p>
            <a:pPr>
              <a:lnSpc>
                <a:spcPct val="90000"/>
              </a:lnSpc>
            </a:pPr>
            <a:r>
              <a:rPr lang="en-US" sz="3400" dirty="0"/>
              <a:t>The Role of Emotions in Decision-Making </a:t>
            </a:r>
            <a:br>
              <a:rPr lang="en-US" sz="3400" dirty="0"/>
            </a:br>
            <a:r>
              <a:rPr lang="en-US" sz="3400" dirty="0"/>
              <a:t>Among Healthcare Providers</a:t>
            </a:r>
          </a:p>
        </p:txBody>
      </p:sp>
      <p:sp>
        <p:nvSpPr>
          <p:cNvPr id="3" name="Content Placeholder 2"/>
          <p:cNvSpPr>
            <a:spLocks noGrp="1"/>
          </p:cNvSpPr>
          <p:nvPr>
            <p:ph idx="1"/>
          </p:nvPr>
        </p:nvSpPr>
        <p:spPr>
          <a:xfrm>
            <a:off x="852775" y="2198362"/>
            <a:ext cx="3719225" cy="3917773"/>
          </a:xfrm>
        </p:spPr>
        <p:txBody>
          <a:bodyPr>
            <a:normAutofit/>
          </a:bodyPr>
          <a:lstStyle/>
          <a:p>
            <a:endParaRPr lang="en-US" sz="1700" dirty="0"/>
          </a:p>
          <a:p>
            <a:r>
              <a:rPr lang="en-US" sz="1700" dirty="0"/>
              <a:t>Presenter: Prashant Khatiwada</a:t>
            </a:r>
          </a:p>
          <a:p>
            <a:r>
              <a:rPr lang="en-US" sz="1700" dirty="0"/>
              <a:t>Course: CS 6795 – Cognitive Science (Spring 2025)</a:t>
            </a:r>
          </a:p>
          <a:p>
            <a:r>
              <a:rPr lang="en-US" sz="1700" dirty="0"/>
              <a:t>Date: April 20, 2025</a:t>
            </a:r>
          </a:p>
        </p:txBody>
      </p:sp>
      <p:sp>
        <p:nvSpPr>
          <p:cNvPr id="24" name="Freeform: Shape 2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266800D4-4005-8E13-EC1B-817D87C4F71B}"/>
              </a:ext>
            </a:extLst>
          </p:cNvPr>
          <p:cNvGrpSpPr/>
          <p:nvPr/>
        </p:nvGrpSpPr>
        <p:grpSpPr>
          <a:xfrm>
            <a:off x="5039531" y="3650535"/>
            <a:ext cx="3591381" cy="824672"/>
            <a:chOff x="8828176" y="147453"/>
            <a:chExt cx="3181741" cy="730609"/>
          </a:xfrm>
        </p:grpSpPr>
        <p:pic>
          <p:nvPicPr>
            <p:cNvPr id="4" name="Graphic 3" descr="Chemicals with solid fill">
              <a:extLst>
                <a:ext uri="{FF2B5EF4-FFF2-40B4-BE49-F238E27FC236}">
                  <a16:creationId xmlns:a16="http://schemas.microsoft.com/office/drawing/2014/main" id="{02793A87-3922-3718-47D3-E04B8425CE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28176" y="158366"/>
              <a:ext cx="722649" cy="719696"/>
            </a:xfrm>
            <a:prstGeom prst="rect">
              <a:avLst/>
            </a:prstGeom>
          </p:spPr>
        </p:pic>
        <p:pic>
          <p:nvPicPr>
            <p:cNvPr id="5" name="Graphic 4" descr="Bar chart with solid fill">
              <a:extLst>
                <a:ext uri="{FF2B5EF4-FFF2-40B4-BE49-F238E27FC236}">
                  <a16:creationId xmlns:a16="http://schemas.microsoft.com/office/drawing/2014/main" id="{F5A95AAE-C043-9330-A588-63D554CF26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88645" y="147453"/>
              <a:ext cx="722648" cy="719695"/>
            </a:xfrm>
            <a:prstGeom prst="rect">
              <a:avLst/>
            </a:prstGeom>
          </p:spPr>
        </p:pic>
        <p:pic>
          <p:nvPicPr>
            <p:cNvPr id="6" name="Graphic 5" descr="Chemicals with solid fill">
              <a:extLst>
                <a:ext uri="{FF2B5EF4-FFF2-40B4-BE49-F238E27FC236}">
                  <a16:creationId xmlns:a16="http://schemas.microsoft.com/office/drawing/2014/main" id="{5F478F13-DA5D-C46E-2464-516EDC32DA3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03244" y="153653"/>
              <a:ext cx="722648" cy="719695"/>
            </a:xfrm>
            <a:prstGeom prst="rect">
              <a:avLst/>
            </a:prstGeom>
          </p:spPr>
        </p:pic>
        <p:pic>
          <p:nvPicPr>
            <p:cNvPr id="7" name="Graphic 6" descr="Clipboard Checked with solid fill">
              <a:extLst>
                <a:ext uri="{FF2B5EF4-FFF2-40B4-BE49-F238E27FC236}">
                  <a16:creationId xmlns:a16="http://schemas.microsoft.com/office/drawing/2014/main" id="{20F10325-0EDC-9474-D600-FCF256CCA3F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87270" y="158366"/>
              <a:ext cx="722647" cy="719694"/>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7" y="548640"/>
            <a:ext cx="7157553" cy="1188720"/>
          </a:xfrm>
        </p:spPr>
        <p:txBody>
          <a:bodyPr>
            <a:normAutofit/>
          </a:bodyPr>
          <a:lstStyle/>
          <a:p>
            <a:r>
              <a:rPr lang="en-US">
                <a:solidFill>
                  <a:schemeClr val="tx1">
                    <a:lumMod val="85000"/>
                    <a:lumOff val="15000"/>
                  </a:schemeClr>
                </a:solidFill>
              </a:rPr>
              <a:t>Thank You</a:t>
            </a:r>
          </a:p>
        </p:txBody>
      </p:sp>
      <p:sp>
        <p:nvSpPr>
          <p:cNvPr id="3" name="Content Placeholder 2"/>
          <p:cNvSpPr>
            <a:spLocks noGrp="1"/>
          </p:cNvSpPr>
          <p:nvPr>
            <p:ph idx="1"/>
          </p:nvPr>
        </p:nvSpPr>
        <p:spPr>
          <a:xfrm>
            <a:off x="1468490" y="2431765"/>
            <a:ext cx="6207019" cy="3320031"/>
          </a:xfrm>
        </p:spPr>
        <p:txBody>
          <a:bodyPr anchor="ctr">
            <a:normAutofit/>
          </a:bodyPr>
          <a:lstStyle/>
          <a:p>
            <a:endParaRPr lang="en-US" sz="1700" dirty="0">
              <a:solidFill>
                <a:schemeClr val="tx1">
                  <a:lumMod val="85000"/>
                  <a:lumOff val="15000"/>
                </a:schemeClr>
              </a:solidFill>
            </a:endParaRPr>
          </a:p>
          <a:p>
            <a:r>
              <a:rPr lang="en-US" sz="1700" dirty="0">
                <a:solidFill>
                  <a:schemeClr val="tx1">
                    <a:lumMod val="85000"/>
                    <a:lumOff val="15000"/>
                  </a:schemeClr>
                </a:solidFill>
              </a:rPr>
              <a:t>Questions?</a:t>
            </a:r>
          </a:p>
          <a:p>
            <a:r>
              <a:rPr lang="en-US" sz="1700" dirty="0">
                <a:solidFill>
                  <a:schemeClr val="tx1">
                    <a:lumMod val="85000"/>
                    <a:lumOff val="15000"/>
                  </a:schemeClr>
                </a:solidFill>
              </a:rPr>
              <a:t>Contact: pkhatiw1@gatech.edu</a:t>
            </a: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5" y="609597"/>
            <a:ext cx="7044316" cy="1330841"/>
          </a:xfrm>
        </p:spPr>
        <p:txBody>
          <a:bodyPr>
            <a:normAutofit/>
          </a:bodyPr>
          <a:lstStyle/>
          <a:p>
            <a:r>
              <a:rPr lang="en-US"/>
              <a:t>Introduction</a:t>
            </a:r>
          </a:p>
        </p:txBody>
      </p:sp>
      <p:sp>
        <p:nvSpPr>
          <p:cNvPr id="3" name="Content Placeholder 2"/>
          <p:cNvSpPr>
            <a:spLocks noGrp="1"/>
          </p:cNvSpPr>
          <p:nvPr>
            <p:ph idx="1"/>
          </p:nvPr>
        </p:nvSpPr>
        <p:spPr>
          <a:xfrm>
            <a:off x="852775" y="2198362"/>
            <a:ext cx="3719225" cy="3917773"/>
          </a:xfrm>
        </p:spPr>
        <p:txBody>
          <a:bodyPr>
            <a:normAutofit/>
          </a:bodyPr>
          <a:lstStyle/>
          <a:p>
            <a:endParaRPr lang="en-US" sz="1700"/>
          </a:p>
          <a:p>
            <a:r>
              <a:rPr lang="en-US" sz="1700"/>
              <a:t>Emotions shape diagnostic accuracy and patient-provider interactions.</a:t>
            </a:r>
          </a:p>
          <a:p>
            <a:r>
              <a:rPr lang="en-US" sz="1700"/>
              <a:t>Biases like anchoring and confirmation bias arise under stress.</a:t>
            </a:r>
          </a:p>
          <a:p>
            <a:r>
              <a:rPr lang="en-US" sz="1700"/>
              <a:t>Burnout and decision fatigue amplify reliance on intuitive, error-prone reasoning.</a:t>
            </a:r>
          </a:p>
          <a:p>
            <a:r>
              <a:rPr lang="en-US" sz="1700"/>
              <a:t>High emotional load = higher risk of preventable errors.</a:t>
            </a:r>
          </a:p>
        </p:txBody>
      </p:sp>
      <p:sp>
        <p:nvSpPr>
          <p:cNvPr id="27" name="Freeform: Shape 2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665DCA66-2B3A-CF09-2BA8-5D0C809C8DEA}"/>
              </a:ext>
            </a:extLst>
          </p:cNvPr>
          <p:cNvGrpSpPr/>
          <p:nvPr/>
        </p:nvGrpSpPr>
        <p:grpSpPr>
          <a:xfrm>
            <a:off x="5039531" y="3650535"/>
            <a:ext cx="3591381" cy="824672"/>
            <a:chOff x="8828176" y="147453"/>
            <a:chExt cx="3181741" cy="730609"/>
          </a:xfrm>
        </p:grpSpPr>
        <p:pic>
          <p:nvPicPr>
            <p:cNvPr id="14" name="Graphic 13" descr="Chemicals with solid fill">
              <a:extLst>
                <a:ext uri="{FF2B5EF4-FFF2-40B4-BE49-F238E27FC236}">
                  <a16:creationId xmlns:a16="http://schemas.microsoft.com/office/drawing/2014/main" id="{9402546B-85F0-F98E-4F14-3B1CE88A30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28176" y="158366"/>
              <a:ext cx="722649" cy="719696"/>
            </a:xfrm>
            <a:prstGeom prst="rect">
              <a:avLst/>
            </a:prstGeom>
          </p:spPr>
        </p:pic>
        <p:pic>
          <p:nvPicPr>
            <p:cNvPr id="16" name="Graphic 15" descr="Bar chart with solid fill">
              <a:extLst>
                <a:ext uri="{FF2B5EF4-FFF2-40B4-BE49-F238E27FC236}">
                  <a16:creationId xmlns:a16="http://schemas.microsoft.com/office/drawing/2014/main" id="{CB8B3CF6-4507-CA0A-4813-9065A485A8E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88645" y="147453"/>
              <a:ext cx="722648" cy="719695"/>
            </a:xfrm>
            <a:prstGeom prst="rect">
              <a:avLst/>
            </a:prstGeom>
          </p:spPr>
        </p:pic>
        <p:pic>
          <p:nvPicPr>
            <p:cNvPr id="17" name="Graphic 16" descr="Chemicals with solid fill">
              <a:extLst>
                <a:ext uri="{FF2B5EF4-FFF2-40B4-BE49-F238E27FC236}">
                  <a16:creationId xmlns:a16="http://schemas.microsoft.com/office/drawing/2014/main" id="{DC8DC978-7055-4900-DB40-AF62D9254CF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03244" y="153653"/>
              <a:ext cx="722648" cy="719695"/>
            </a:xfrm>
            <a:prstGeom prst="rect">
              <a:avLst/>
            </a:prstGeom>
          </p:spPr>
        </p:pic>
        <p:pic>
          <p:nvPicPr>
            <p:cNvPr id="18" name="Graphic 17" descr="Clipboard Checked with solid fill">
              <a:extLst>
                <a:ext uri="{FF2B5EF4-FFF2-40B4-BE49-F238E27FC236}">
                  <a16:creationId xmlns:a16="http://schemas.microsoft.com/office/drawing/2014/main" id="{BAFD4266-093C-A864-8871-060501B5B78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87270" y="158366"/>
              <a:ext cx="722647" cy="719694"/>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5" y="609597"/>
            <a:ext cx="7044316" cy="1330841"/>
          </a:xfrm>
        </p:spPr>
        <p:txBody>
          <a:bodyPr>
            <a:normAutofit/>
          </a:bodyPr>
          <a:lstStyle/>
          <a:p>
            <a:r>
              <a:t>Theoretical Framework</a:t>
            </a:r>
          </a:p>
        </p:txBody>
      </p:sp>
      <p:sp>
        <p:nvSpPr>
          <p:cNvPr id="3" name="Content Placeholder 2"/>
          <p:cNvSpPr>
            <a:spLocks noGrp="1"/>
          </p:cNvSpPr>
          <p:nvPr>
            <p:ph idx="1"/>
          </p:nvPr>
        </p:nvSpPr>
        <p:spPr>
          <a:xfrm>
            <a:off x="852775" y="2198362"/>
            <a:ext cx="3719225" cy="3917773"/>
          </a:xfrm>
        </p:spPr>
        <p:txBody>
          <a:bodyPr>
            <a:normAutofit/>
          </a:bodyPr>
          <a:lstStyle/>
          <a:p>
            <a:endParaRPr lang="en-US" sz="1700" dirty="0"/>
          </a:p>
          <a:p>
            <a:pPr>
              <a:buFont typeface="+mj-lt"/>
              <a:buAutoNum type="arabicPeriod"/>
            </a:pPr>
            <a:r>
              <a:rPr lang="en-US" sz="1700" dirty="0"/>
              <a:t>Dual-Process Theory: Fast (System 1) vs. Slow (System 2) thinking</a:t>
            </a:r>
          </a:p>
          <a:p>
            <a:pPr>
              <a:buFont typeface="+mj-lt"/>
              <a:buAutoNum type="arabicPeriod"/>
            </a:pPr>
            <a:r>
              <a:rPr lang="en-US" sz="1700" dirty="0"/>
              <a:t>Cognitive Load Theory: Overload = heuristic shortcuts</a:t>
            </a:r>
          </a:p>
          <a:p>
            <a:pPr>
              <a:buFont typeface="+mj-lt"/>
              <a:buAutoNum type="arabicPeriod"/>
            </a:pPr>
            <a:r>
              <a:rPr lang="en-US" sz="1700" dirty="0"/>
              <a:t>CRUM (Thagard): Emotions influence memory, recognition, decision</a:t>
            </a:r>
          </a:p>
          <a:p>
            <a:pPr>
              <a:buFont typeface="+mj-lt"/>
              <a:buAutoNum type="arabicPeriod"/>
            </a:pPr>
            <a:r>
              <a:rPr lang="en-US" sz="1700" dirty="0"/>
              <a:t>Affective Neuroscience: Stress weakens executive control (prefrontal cortex)</a:t>
            </a:r>
          </a:p>
        </p:txBody>
      </p:sp>
      <p:sp>
        <p:nvSpPr>
          <p:cNvPr id="17" name="Freeform: Shape 1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8274BD06-0F44-44EE-83CB-7694B2158814}"/>
              </a:ext>
            </a:extLst>
          </p:cNvPr>
          <p:cNvGrpSpPr/>
          <p:nvPr/>
        </p:nvGrpSpPr>
        <p:grpSpPr>
          <a:xfrm>
            <a:off x="5039531" y="3650535"/>
            <a:ext cx="3591381" cy="824672"/>
            <a:chOff x="8828176" y="147453"/>
            <a:chExt cx="3181741" cy="730609"/>
          </a:xfrm>
        </p:grpSpPr>
        <p:pic>
          <p:nvPicPr>
            <p:cNvPr id="5" name="Graphic 4" descr="Chemicals with solid fill">
              <a:extLst>
                <a:ext uri="{FF2B5EF4-FFF2-40B4-BE49-F238E27FC236}">
                  <a16:creationId xmlns:a16="http://schemas.microsoft.com/office/drawing/2014/main" id="{69E4B1B1-66C9-229E-B111-7A5A4F6E78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28176" y="158366"/>
              <a:ext cx="722649" cy="719696"/>
            </a:xfrm>
            <a:prstGeom prst="rect">
              <a:avLst/>
            </a:prstGeom>
          </p:spPr>
        </p:pic>
        <p:pic>
          <p:nvPicPr>
            <p:cNvPr id="6" name="Graphic 5" descr="Bar chart with solid fill">
              <a:extLst>
                <a:ext uri="{FF2B5EF4-FFF2-40B4-BE49-F238E27FC236}">
                  <a16:creationId xmlns:a16="http://schemas.microsoft.com/office/drawing/2014/main" id="{BAFA8883-00D9-9D48-A1E9-4417C4EADF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88645" y="147453"/>
              <a:ext cx="722648" cy="719695"/>
            </a:xfrm>
            <a:prstGeom prst="rect">
              <a:avLst/>
            </a:prstGeom>
          </p:spPr>
        </p:pic>
        <p:pic>
          <p:nvPicPr>
            <p:cNvPr id="7" name="Graphic 6" descr="Chemicals with solid fill">
              <a:extLst>
                <a:ext uri="{FF2B5EF4-FFF2-40B4-BE49-F238E27FC236}">
                  <a16:creationId xmlns:a16="http://schemas.microsoft.com/office/drawing/2014/main" id="{D77B89E6-786B-9C43-6981-7851C024349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03244" y="153653"/>
              <a:ext cx="722648" cy="719695"/>
            </a:xfrm>
            <a:prstGeom prst="rect">
              <a:avLst/>
            </a:prstGeom>
          </p:spPr>
        </p:pic>
        <p:pic>
          <p:nvPicPr>
            <p:cNvPr id="8" name="Graphic 7" descr="Clipboard Checked with solid fill">
              <a:extLst>
                <a:ext uri="{FF2B5EF4-FFF2-40B4-BE49-F238E27FC236}">
                  <a16:creationId xmlns:a16="http://schemas.microsoft.com/office/drawing/2014/main" id="{69D54428-39FB-C3B5-1C41-4A4526C4B66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87270" y="158366"/>
              <a:ext cx="722647" cy="719694"/>
            </a:xfrm>
            <a:prstGeom prst="rect">
              <a:avLst/>
            </a:prstGeom>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5" y="609597"/>
            <a:ext cx="7044316" cy="1330841"/>
          </a:xfrm>
        </p:spPr>
        <p:txBody>
          <a:bodyPr>
            <a:normAutofit/>
          </a:bodyPr>
          <a:lstStyle/>
          <a:p>
            <a:r>
              <a:t>Research Design</a:t>
            </a:r>
          </a:p>
        </p:txBody>
      </p:sp>
      <p:sp>
        <p:nvSpPr>
          <p:cNvPr id="3" name="Content Placeholder 2"/>
          <p:cNvSpPr>
            <a:spLocks noGrp="1"/>
          </p:cNvSpPr>
          <p:nvPr>
            <p:ph idx="1"/>
          </p:nvPr>
        </p:nvSpPr>
        <p:spPr>
          <a:xfrm>
            <a:off x="852775" y="2198362"/>
            <a:ext cx="3719225" cy="3917773"/>
          </a:xfrm>
        </p:spPr>
        <p:txBody>
          <a:bodyPr>
            <a:normAutofit/>
          </a:bodyPr>
          <a:lstStyle/>
          <a:p>
            <a:endParaRPr lang="en-US" sz="1700" dirty="0"/>
          </a:p>
          <a:p>
            <a:r>
              <a:rPr lang="en-US" sz="1700" dirty="0"/>
              <a:t>Type: Systematic Literature Review (2015–2025)</a:t>
            </a:r>
          </a:p>
          <a:p>
            <a:r>
              <a:rPr lang="en-US" sz="1700" dirty="0"/>
              <a:t>Sources: Peer-reviewed journals from medicine, cognitive science, and AI</a:t>
            </a:r>
          </a:p>
          <a:p>
            <a:r>
              <a:rPr lang="en-US" sz="1700" dirty="0"/>
              <a:t>Focus Areas:</a:t>
            </a:r>
          </a:p>
          <a:p>
            <a:pPr lvl="1"/>
            <a:r>
              <a:rPr lang="en-US" sz="1300" dirty="0"/>
              <a:t>  Emotional triggers of bias</a:t>
            </a:r>
          </a:p>
          <a:p>
            <a:pPr lvl="1"/>
            <a:r>
              <a:rPr lang="en-US" sz="1300" dirty="0"/>
              <a:t>  Intervention strategies</a:t>
            </a:r>
          </a:p>
          <a:p>
            <a:pPr lvl="1"/>
            <a:r>
              <a:rPr lang="en-US" sz="1300" dirty="0"/>
              <a:t>  Contradictory findings (e.g., helpful vs. harmful heuristics)</a:t>
            </a:r>
          </a:p>
        </p:txBody>
      </p:sp>
      <p:sp>
        <p:nvSpPr>
          <p:cNvPr id="17" name="Freeform: Shape 1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2BA006A6-48A0-F0A0-CB7C-14AA59AC6D5F}"/>
              </a:ext>
            </a:extLst>
          </p:cNvPr>
          <p:cNvGrpSpPr/>
          <p:nvPr/>
        </p:nvGrpSpPr>
        <p:grpSpPr>
          <a:xfrm>
            <a:off x="5039531" y="3650535"/>
            <a:ext cx="3591381" cy="824672"/>
            <a:chOff x="8828176" y="147453"/>
            <a:chExt cx="3181741" cy="730609"/>
          </a:xfrm>
        </p:grpSpPr>
        <p:pic>
          <p:nvPicPr>
            <p:cNvPr id="5" name="Graphic 4" descr="Chemicals with solid fill">
              <a:extLst>
                <a:ext uri="{FF2B5EF4-FFF2-40B4-BE49-F238E27FC236}">
                  <a16:creationId xmlns:a16="http://schemas.microsoft.com/office/drawing/2014/main" id="{162ADE54-73EB-D480-7382-3AC65DE125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28176" y="158366"/>
              <a:ext cx="722649" cy="719696"/>
            </a:xfrm>
            <a:prstGeom prst="rect">
              <a:avLst/>
            </a:prstGeom>
          </p:spPr>
        </p:pic>
        <p:pic>
          <p:nvPicPr>
            <p:cNvPr id="6" name="Graphic 5" descr="Bar chart with solid fill">
              <a:extLst>
                <a:ext uri="{FF2B5EF4-FFF2-40B4-BE49-F238E27FC236}">
                  <a16:creationId xmlns:a16="http://schemas.microsoft.com/office/drawing/2014/main" id="{4BDC6706-8E18-BE35-DCBA-D9AC14B4FB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88645" y="147453"/>
              <a:ext cx="722648" cy="719695"/>
            </a:xfrm>
            <a:prstGeom prst="rect">
              <a:avLst/>
            </a:prstGeom>
          </p:spPr>
        </p:pic>
        <p:pic>
          <p:nvPicPr>
            <p:cNvPr id="7" name="Graphic 6" descr="Chemicals with solid fill">
              <a:extLst>
                <a:ext uri="{FF2B5EF4-FFF2-40B4-BE49-F238E27FC236}">
                  <a16:creationId xmlns:a16="http://schemas.microsoft.com/office/drawing/2014/main" id="{85EB9BB2-B4E8-702A-A437-99FD6CE7C06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03244" y="153653"/>
              <a:ext cx="722648" cy="719695"/>
            </a:xfrm>
            <a:prstGeom prst="rect">
              <a:avLst/>
            </a:prstGeom>
          </p:spPr>
        </p:pic>
        <p:pic>
          <p:nvPicPr>
            <p:cNvPr id="8" name="Graphic 7" descr="Clipboard Checked with solid fill">
              <a:extLst>
                <a:ext uri="{FF2B5EF4-FFF2-40B4-BE49-F238E27FC236}">
                  <a16:creationId xmlns:a16="http://schemas.microsoft.com/office/drawing/2014/main" id="{6D293E9C-A380-17D1-ED03-60399CD8DE0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87270" y="158366"/>
              <a:ext cx="722647" cy="71969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5" y="609597"/>
            <a:ext cx="7044316" cy="1330841"/>
          </a:xfrm>
        </p:spPr>
        <p:txBody>
          <a:bodyPr>
            <a:normAutofit/>
          </a:bodyPr>
          <a:lstStyle/>
          <a:p>
            <a:r>
              <a:t>Cognitive Biases Identified</a:t>
            </a:r>
          </a:p>
        </p:txBody>
      </p:sp>
      <p:sp>
        <p:nvSpPr>
          <p:cNvPr id="3" name="Content Placeholder 2"/>
          <p:cNvSpPr>
            <a:spLocks noGrp="1"/>
          </p:cNvSpPr>
          <p:nvPr>
            <p:ph idx="1"/>
          </p:nvPr>
        </p:nvSpPr>
        <p:spPr>
          <a:xfrm>
            <a:off x="852775" y="2198362"/>
            <a:ext cx="3719225" cy="3917773"/>
          </a:xfrm>
        </p:spPr>
        <p:txBody>
          <a:bodyPr>
            <a:normAutofit/>
          </a:bodyPr>
          <a:lstStyle/>
          <a:p>
            <a:endParaRPr lang="en-US" sz="1700"/>
          </a:p>
          <a:p>
            <a:r>
              <a:rPr lang="en-US" sz="1700"/>
              <a:t>Anchoring Bias: Overweighting first impressions</a:t>
            </a:r>
          </a:p>
          <a:p>
            <a:r>
              <a:rPr lang="en-US" sz="1700"/>
              <a:t>Confirmation Bias: Selective information-seeking</a:t>
            </a:r>
          </a:p>
          <a:p>
            <a:r>
              <a:rPr lang="en-US" sz="1700"/>
              <a:t>Availability Heuristic: Vivid recent cases distort judgment</a:t>
            </a:r>
          </a:p>
          <a:p>
            <a:r>
              <a:rPr lang="en-US" sz="1700"/>
              <a:t>Affect Heuristic: Emotions skew perceived risk and confidence</a:t>
            </a:r>
          </a:p>
        </p:txBody>
      </p:sp>
      <p:sp>
        <p:nvSpPr>
          <p:cNvPr id="17" name="Freeform: Shape 1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C247EA3B-F044-3506-39B2-A513377C32B4}"/>
              </a:ext>
            </a:extLst>
          </p:cNvPr>
          <p:cNvGrpSpPr/>
          <p:nvPr/>
        </p:nvGrpSpPr>
        <p:grpSpPr>
          <a:xfrm>
            <a:off x="5039531" y="3650535"/>
            <a:ext cx="3591381" cy="824672"/>
            <a:chOff x="8828176" y="147453"/>
            <a:chExt cx="3181741" cy="730609"/>
          </a:xfrm>
        </p:grpSpPr>
        <p:pic>
          <p:nvPicPr>
            <p:cNvPr id="5" name="Graphic 4" descr="Chemicals with solid fill">
              <a:extLst>
                <a:ext uri="{FF2B5EF4-FFF2-40B4-BE49-F238E27FC236}">
                  <a16:creationId xmlns:a16="http://schemas.microsoft.com/office/drawing/2014/main" id="{D1B8073C-219C-67B8-C1DE-3F37B063F8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28176" y="158366"/>
              <a:ext cx="722649" cy="719696"/>
            </a:xfrm>
            <a:prstGeom prst="rect">
              <a:avLst/>
            </a:prstGeom>
          </p:spPr>
        </p:pic>
        <p:pic>
          <p:nvPicPr>
            <p:cNvPr id="6" name="Graphic 5" descr="Bar chart with solid fill">
              <a:extLst>
                <a:ext uri="{FF2B5EF4-FFF2-40B4-BE49-F238E27FC236}">
                  <a16:creationId xmlns:a16="http://schemas.microsoft.com/office/drawing/2014/main" id="{167ACC14-F28F-D770-7D27-4D38D8431A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88645" y="147453"/>
              <a:ext cx="722648" cy="719695"/>
            </a:xfrm>
            <a:prstGeom prst="rect">
              <a:avLst/>
            </a:prstGeom>
          </p:spPr>
        </p:pic>
        <p:pic>
          <p:nvPicPr>
            <p:cNvPr id="7" name="Graphic 6" descr="Chemicals with solid fill">
              <a:extLst>
                <a:ext uri="{FF2B5EF4-FFF2-40B4-BE49-F238E27FC236}">
                  <a16:creationId xmlns:a16="http://schemas.microsoft.com/office/drawing/2014/main" id="{9CC92576-5AAB-B375-3FEE-EF413E1385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03244" y="153653"/>
              <a:ext cx="722648" cy="719695"/>
            </a:xfrm>
            <a:prstGeom prst="rect">
              <a:avLst/>
            </a:prstGeom>
          </p:spPr>
        </p:pic>
        <p:pic>
          <p:nvPicPr>
            <p:cNvPr id="8" name="Graphic 7" descr="Clipboard Checked with solid fill">
              <a:extLst>
                <a:ext uri="{FF2B5EF4-FFF2-40B4-BE49-F238E27FC236}">
                  <a16:creationId xmlns:a16="http://schemas.microsoft.com/office/drawing/2014/main" id="{19C9CF5F-B513-290A-CE15-CA8FECB2515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87270" y="158366"/>
              <a:ext cx="722647" cy="719694"/>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5" y="609597"/>
            <a:ext cx="7044316" cy="1330841"/>
          </a:xfrm>
        </p:spPr>
        <p:txBody>
          <a:bodyPr>
            <a:normAutofit/>
          </a:bodyPr>
          <a:lstStyle/>
          <a:p>
            <a:r>
              <a:t>Interventions Reviewed</a:t>
            </a:r>
          </a:p>
        </p:txBody>
      </p:sp>
      <p:sp>
        <p:nvSpPr>
          <p:cNvPr id="3" name="Content Placeholder 2"/>
          <p:cNvSpPr>
            <a:spLocks noGrp="1"/>
          </p:cNvSpPr>
          <p:nvPr>
            <p:ph idx="1"/>
          </p:nvPr>
        </p:nvSpPr>
        <p:spPr>
          <a:xfrm>
            <a:off x="852775" y="2198362"/>
            <a:ext cx="3719225" cy="3917773"/>
          </a:xfrm>
        </p:spPr>
        <p:txBody>
          <a:bodyPr>
            <a:normAutofit/>
          </a:bodyPr>
          <a:lstStyle/>
          <a:p>
            <a:endParaRPr lang="en-US" sz="1700"/>
          </a:p>
          <a:p>
            <a:r>
              <a:rPr lang="en-US" sz="1700"/>
              <a:t>Emotional Intelligence (EI) Training: Boosts self-regulation, improves diagnosis accuracy</a:t>
            </a:r>
          </a:p>
          <a:p>
            <a:r>
              <a:rPr lang="en-US" sz="1700"/>
              <a:t>Mindfulness-Based Strategies: Enhances cognitive control and attention</a:t>
            </a:r>
          </a:p>
          <a:p>
            <a:r>
              <a:rPr lang="en-US" sz="1700"/>
              <a:t>AI Decision-Support Tools: Counteracts bias but may introduce automation bias</a:t>
            </a:r>
          </a:p>
        </p:txBody>
      </p:sp>
      <p:sp>
        <p:nvSpPr>
          <p:cNvPr id="17" name="Freeform: Shape 1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408EA7B2-519E-18C4-8F12-00ACAA6766E3}"/>
              </a:ext>
            </a:extLst>
          </p:cNvPr>
          <p:cNvGrpSpPr/>
          <p:nvPr/>
        </p:nvGrpSpPr>
        <p:grpSpPr>
          <a:xfrm>
            <a:off x="5039531" y="3650535"/>
            <a:ext cx="3591381" cy="824672"/>
            <a:chOff x="8828176" y="147453"/>
            <a:chExt cx="3181741" cy="730609"/>
          </a:xfrm>
        </p:grpSpPr>
        <p:pic>
          <p:nvPicPr>
            <p:cNvPr id="5" name="Graphic 4" descr="Chemicals with solid fill">
              <a:extLst>
                <a:ext uri="{FF2B5EF4-FFF2-40B4-BE49-F238E27FC236}">
                  <a16:creationId xmlns:a16="http://schemas.microsoft.com/office/drawing/2014/main" id="{BCD1A140-85EA-3B51-474D-0975BD9426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28176" y="158366"/>
              <a:ext cx="722649" cy="719696"/>
            </a:xfrm>
            <a:prstGeom prst="rect">
              <a:avLst/>
            </a:prstGeom>
          </p:spPr>
        </p:pic>
        <p:pic>
          <p:nvPicPr>
            <p:cNvPr id="6" name="Graphic 5" descr="Bar chart with solid fill">
              <a:extLst>
                <a:ext uri="{FF2B5EF4-FFF2-40B4-BE49-F238E27FC236}">
                  <a16:creationId xmlns:a16="http://schemas.microsoft.com/office/drawing/2014/main" id="{34FADA7D-BACF-B0AC-807B-AD57296702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88645" y="147453"/>
              <a:ext cx="722648" cy="719695"/>
            </a:xfrm>
            <a:prstGeom prst="rect">
              <a:avLst/>
            </a:prstGeom>
          </p:spPr>
        </p:pic>
        <p:pic>
          <p:nvPicPr>
            <p:cNvPr id="7" name="Graphic 6" descr="Chemicals with solid fill">
              <a:extLst>
                <a:ext uri="{FF2B5EF4-FFF2-40B4-BE49-F238E27FC236}">
                  <a16:creationId xmlns:a16="http://schemas.microsoft.com/office/drawing/2014/main" id="{64246057-0D9A-8E0B-E20F-E79DCB668B7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03244" y="153653"/>
              <a:ext cx="722648" cy="719695"/>
            </a:xfrm>
            <a:prstGeom prst="rect">
              <a:avLst/>
            </a:prstGeom>
          </p:spPr>
        </p:pic>
        <p:pic>
          <p:nvPicPr>
            <p:cNvPr id="8" name="Graphic 7" descr="Clipboard Checked with solid fill">
              <a:extLst>
                <a:ext uri="{FF2B5EF4-FFF2-40B4-BE49-F238E27FC236}">
                  <a16:creationId xmlns:a16="http://schemas.microsoft.com/office/drawing/2014/main" id="{52335605-1A21-2E18-883C-9125351E197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87270" y="158366"/>
              <a:ext cx="722647" cy="719694"/>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5" y="609597"/>
            <a:ext cx="7044316" cy="1330841"/>
          </a:xfrm>
        </p:spPr>
        <p:txBody>
          <a:bodyPr>
            <a:normAutofit/>
          </a:bodyPr>
          <a:lstStyle/>
          <a:p>
            <a:r>
              <a:t>Discussion</a:t>
            </a:r>
          </a:p>
        </p:txBody>
      </p:sp>
      <p:sp>
        <p:nvSpPr>
          <p:cNvPr id="3" name="Content Placeholder 2"/>
          <p:cNvSpPr>
            <a:spLocks noGrp="1"/>
          </p:cNvSpPr>
          <p:nvPr>
            <p:ph idx="1"/>
          </p:nvPr>
        </p:nvSpPr>
        <p:spPr>
          <a:xfrm>
            <a:off x="852775" y="2198362"/>
            <a:ext cx="3719225" cy="3917773"/>
          </a:xfrm>
        </p:spPr>
        <p:txBody>
          <a:bodyPr>
            <a:normAutofit/>
          </a:bodyPr>
          <a:lstStyle/>
          <a:p>
            <a:endParaRPr lang="en-US" sz="1700"/>
          </a:p>
          <a:p>
            <a:r>
              <a:rPr lang="en-US" sz="1700"/>
              <a:t>Emotion isn't always harmful: 'gut feelings' can be useful</a:t>
            </a:r>
          </a:p>
          <a:p>
            <a:r>
              <a:rPr lang="en-US" sz="1700"/>
              <a:t>Key question: When do emotions enhance vs. impair judgment?</a:t>
            </a:r>
          </a:p>
          <a:p>
            <a:r>
              <a:rPr lang="en-US" sz="1700"/>
              <a:t>Cognitive strategies can mitigate emotional interference</a:t>
            </a:r>
          </a:p>
          <a:p>
            <a:r>
              <a:rPr lang="en-US" sz="1700"/>
              <a:t>Interventions must balance empathy with rational control</a:t>
            </a:r>
          </a:p>
        </p:txBody>
      </p:sp>
      <p:sp>
        <p:nvSpPr>
          <p:cNvPr id="17" name="Freeform: Shape 1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5EF423B1-3F3F-2C08-A655-E3596500C770}"/>
              </a:ext>
            </a:extLst>
          </p:cNvPr>
          <p:cNvGrpSpPr/>
          <p:nvPr/>
        </p:nvGrpSpPr>
        <p:grpSpPr>
          <a:xfrm>
            <a:off x="5039531" y="3650535"/>
            <a:ext cx="3591381" cy="824672"/>
            <a:chOff x="8828176" y="147453"/>
            <a:chExt cx="3181741" cy="730609"/>
          </a:xfrm>
        </p:grpSpPr>
        <p:pic>
          <p:nvPicPr>
            <p:cNvPr id="5" name="Graphic 4" descr="Chemicals with solid fill">
              <a:extLst>
                <a:ext uri="{FF2B5EF4-FFF2-40B4-BE49-F238E27FC236}">
                  <a16:creationId xmlns:a16="http://schemas.microsoft.com/office/drawing/2014/main" id="{E66F9412-FF74-EC97-9EE5-24BB068FC6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28176" y="158366"/>
              <a:ext cx="722649" cy="719696"/>
            </a:xfrm>
            <a:prstGeom prst="rect">
              <a:avLst/>
            </a:prstGeom>
          </p:spPr>
        </p:pic>
        <p:pic>
          <p:nvPicPr>
            <p:cNvPr id="6" name="Graphic 5" descr="Bar chart with solid fill">
              <a:extLst>
                <a:ext uri="{FF2B5EF4-FFF2-40B4-BE49-F238E27FC236}">
                  <a16:creationId xmlns:a16="http://schemas.microsoft.com/office/drawing/2014/main" id="{B2F549B1-CC77-A007-B343-7A21ACF7957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88645" y="147453"/>
              <a:ext cx="722648" cy="719695"/>
            </a:xfrm>
            <a:prstGeom prst="rect">
              <a:avLst/>
            </a:prstGeom>
          </p:spPr>
        </p:pic>
        <p:pic>
          <p:nvPicPr>
            <p:cNvPr id="7" name="Graphic 6" descr="Chemicals with solid fill">
              <a:extLst>
                <a:ext uri="{FF2B5EF4-FFF2-40B4-BE49-F238E27FC236}">
                  <a16:creationId xmlns:a16="http://schemas.microsoft.com/office/drawing/2014/main" id="{15D2ACD5-B9C9-E966-D595-EB42AF2B95E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03244" y="153653"/>
              <a:ext cx="722648" cy="719695"/>
            </a:xfrm>
            <a:prstGeom prst="rect">
              <a:avLst/>
            </a:prstGeom>
          </p:spPr>
        </p:pic>
        <p:pic>
          <p:nvPicPr>
            <p:cNvPr id="8" name="Graphic 7" descr="Clipboard Checked with solid fill">
              <a:extLst>
                <a:ext uri="{FF2B5EF4-FFF2-40B4-BE49-F238E27FC236}">
                  <a16:creationId xmlns:a16="http://schemas.microsoft.com/office/drawing/2014/main" id="{6BDA4D18-3A3E-399C-9FBA-7BA9FE57814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87270" y="158366"/>
              <a:ext cx="722647" cy="719694"/>
            </a:xfrm>
            <a:prstGeom prst="rect">
              <a:avLst/>
            </a:prstGeom>
          </p:spPr>
        </p:pic>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8824632"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5" y="609597"/>
            <a:ext cx="7044316" cy="1330841"/>
          </a:xfrm>
        </p:spPr>
        <p:txBody>
          <a:bodyPr>
            <a:normAutofit/>
          </a:bodyPr>
          <a:lstStyle/>
          <a:p>
            <a:r>
              <a:t>Conclusion</a:t>
            </a:r>
          </a:p>
        </p:txBody>
      </p:sp>
      <p:sp>
        <p:nvSpPr>
          <p:cNvPr id="3" name="Content Placeholder 2"/>
          <p:cNvSpPr>
            <a:spLocks noGrp="1"/>
          </p:cNvSpPr>
          <p:nvPr>
            <p:ph idx="1"/>
          </p:nvPr>
        </p:nvSpPr>
        <p:spPr>
          <a:xfrm>
            <a:off x="852775" y="2198362"/>
            <a:ext cx="3719225" cy="3917773"/>
          </a:xfrm>
        </p:spPr>
        <p:txBody>
          <a:bodyPr>
            <a:normAutofit/>
          </a:bodyPr>
          <a:lstStyle/>
          <a:p>
            <a:endParaRPr lang="en-US" sz="1700"/>
          </a:p>
          <a:p>
            <a:r>
              <a:rPr lang="en-US" sz="1700"/>
              <a:t>Emotions modulate every phase of decision-making</a:t>
            </a:r>
          </a:p>
          <a:p>
            <a:r>
              <a:rPr lang="en-US" sz="1700"/>
              <a:t>Unchecked emotional states risk bias and harm</a:t>
            </a:r>
          </a:p>
          <a:p>
            <a:r>
              <a:rPr lang="en-US" sz="1700"/>
              <a:t>Interventions (EI, mindfulness, AI) show measurable promise</a:t>
            </a:r>
          </a:p>
          <a:p>
            <a:r>
              <a:rPr lang="en-US" sz="1700"/>
              <a:t>Future: Build emotionally adaptive decision models in healthcare</a:t>
            </a:r>
          </a:p>
        </p:txBody>
      </p:sp>
      <p:sp>
        <p:nvSpPr>
          <p:cNvPr id="17" name="Freeform: Shape 16">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036218" y="6209414"/>
            <a:ext cx="5107781"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BC01C6DA-BF08-964F-1665-7BF48AEF899F}"/>
              </a:ext>
            </a:extLst>
          </p:cNvPr>
          <p:cNvGrpSpPr/>
          <p:nvPr/>
        </p:nvGrpSpPr>
        <p:grpSpPr>
          <a:xfrm>
            <a:off x="5039531" y="3650535"/>
            <a:ext cx="3591381" cy="824672"/>
            <a:chOff x="8828176" y="147453"/>
            <a:chExt cx="3181741" cy="730609"/>
          </a:xfrm>
        </p:grpSpPr>
        <p:pic>
          <p:nvPicPr>
            <p:cNvPr id="5" name="Graphic 4" descr="Chemicals with solid fill">
              <a:extLst>
                <a:ext uri="{FF2B5EF4-FFF2-40B4-BE49-F238E27FC236}">
                  <a16:creationId xmlns:a16="http://schemas.microsoft.com/office/drawing/2014/main" id="{602B25D9-4031-333E-C44C-E067F65DD1A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28176" y="158366"/>
              <a:ext cx="722649" cy="719696"/>
            </a:xfrm>
            <a:prstGeom prst="rect">
              <a:avLst/>
            </a:prstGeom>
          </p:spPr>
        </p:pic>
        <p:pic>
          <p:nvPicPr>
            <p:cNvPr id="6" name="Graphic 5" descr="Bar chart with solid fill">
              <a:extLst>
                <a:ext uri="{FF2B5EF4-FFF2-40B4-BE49-F238E27FC236}">
                  <a16:creationId xmlns:a16="http://schemas.microsoft.com/office/drawing/2014/main" id="{D0C41BC9-C68F-D632-D603-E73A029D41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88645" y="147453"/>
              <a:ext cx="722648" cy="719695"/>
            </a:xfrm>
            <a:prstGeom prst="rect">
              <a:avLst/>
            </a:prstGeom>
          </p:spPr>
        </p:pic>
        <p:pic>
          <p:nvPicPr>
            <p:cNvPr id="7" name="Graphic 6" descr="Chemicals with solid fill">
              <a:extLst>
                <a:ext uri="{FF2B5EF4-FFF2-40B4-BE49-F238E27FC236}">
                  <a16:creationId xmlns:a16="http://schemas.microsoft.com/office/drawing/2014/main" id="{BF9EC51D-C8FB-8649-793A-4B56817B9C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503244" y="153653"/>
              <a:ext cx="722648" cy="719695"/>
            </a:xfrm>
            <a:prstGeom prst="rect">
              <a:avLst/>
            </a:prstGeom>
          </p:spPr>
        </p:pic>
        <p:pic>
          <p:nvPicPr>
            <p:cNvPr id="8" name="Graphic 7" descr="Clipboard Checked with solid fill">
              <a:extLst>
                <a:ext uri="{FF2B5EF4-FFF2-40B4-BE49-F238E27FC236}">
                  <a16:creationId xmlns:a16="http://schemas.microsoft.com/office/drawing/2014/main" id="{30C73D84-4558-C03E-4470-51DEE1B49F9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1287270" y="158366"/>
              <a:ext cx="722647" cy="719694"/>
            </a:xfrm>
            <a:prstGeom prst="rect">
              <a:avLst/>
            </a:prstGeom>
          </p:spPr>
        </p:pic>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9144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52777" y="548640"/>
            <a:ext cx="7157553" cy="1188720"/>
          </a:xfrm>
        </p:spPr>
        <p:txBody>
          <a:bodyPr>
            <a:normAutofit/>
          </a:bodyPr>
          <a:lstStyle/>
          <a:p>
            <a:r>
              <a:rPr lang="en-US" dirty="0">
                <a:solidFill>
                  <a:schemeClr val="tx1">
                    <a:lumMod val="85000"/>
                    <a:lumOff val="15000"/>
                  </a:schemeClr>
                </a:solidFill>
              </a:rPr>
              <a:t>References</a:t>
            </a:r>
          </a:p>
        </p:txBody>
      </p:sp>
      <p:sp>
        <p:nvSpPr>
          <p:cNvPr id="3" name="Content Placeholder 2"/>
          <p:cNvSpPr>
            <a:spLocks noGrp="1"/>
          </p:cNvSpPr>
          <p:nvPr>
            <p:ph idx="1"/>
          </p:nvPr>
        </p:nvSpPr>
        <p:spPr>
          <a:xfrm>
            <a:off x="370703" y="2431765"/>
            <a:ext cx="8180173" cy="3539131"/>
          </a:xfrm>
        </p:spPr>
        <p:txBody>
          <a:bodyPr anchor="ctr">
            <a:noAutofit/>
          </a:bodyPr>
          <a:lstStyle/>
          <a:p>
            <a:r>
              <a:rPr lang="en-US" sz="900" dirty="0">
                <a:solidFill>
                  <a:srgbClr val="000000"/>
                </a:solidFill>
                <a:effectLst/>
                <a:latin typeface="Times New Roman" panose="02020603050405020304" pitchFamily="18" charset="0"/>
                <a:ea typeface="Times New Roman" panose="02020603050405020304" pitchFamily="18" charset="0"/>
              </a:rPr>
              <a:t>P. Thagard, </a:t>
            </a:r>
            <a:r>
              <a:rPr lang="en-US" sz="900" i="1" dirty="0">
                <a:solidFill>
                  <a:srgbClr val="000000"/>
                </a:solidFill>
                <a:effectLst/>
                <a:latin typeface="Times New Roman" panose="02020603050405020304" pitchFamily="18" charset="0"/>
                <a:ea typeface="Times New Roman" panose="02020603050405020304" pitchFamily="18" charset="0"/>
              </a:rPr>
              <a:t>Mind: An Introduction to Cognitive Science</a:t>
            </a:r>
            <a:r>
              <a:rPr lang="en-US" sz="900" dirty="0">
                <a:solidFill>
                  <a:srgbClr val="000000"/>
                </a:solidFill>
                <a:effectLst/>
                <a:latin typeface="Times New Roman" panose="02020603050405020304" pitchFamily="18" charset="0"/>
                <a:ea typeface="Times New Roman" panose="02020603050405020304" pitchFamily="18" charset="0"/>
              </a:rPr>
              <a:t>, 2nd ed. Cambridge, MA: MIT Press, 2005.</a:t>
            </a:r>
            <a:endParaRPr lang="en-US" sz="900" dirty="0">
              <a:effectLst/>
              <a:latin typeface="Times New Roman" panose="02020603050405020304" pitchFamily="18" charset="0"/>
              <a:ea typeface="SimSun" panose="02010600030101010101" pitchFamily="2" charset="-122"/>
            </a:endParaRPr>
          </a:p>
          <a:p>
            <a:r>
              <a:rPr lang="en-US" sz="900" dirty="0">
                <a:solidFill>
                  <a:srgbClr val="000000"/>
                </a:solidFill>
                <a:effectLst/>
                <a:latin typeface="Times New Roman" panose="02020603050405020304" pitchFamily="18" charset="0"/>
                <a:ea typeface="Times New Roman" panose="02020603050405020304" pitchFamily="18" charset="0"/>
              </a:rPr>
              <a:t>P. Croskerry, A. Abbass, and A. W. Wu, “Emotional influences in patient safety,” </a:t>
            </a:r>
            <a:r>
              <a:rPr lang="en-US" sz="900" i="1" dirty="0">
                <a:solidFill>
                  <a:srgbClr val="000000"/>
                </a:solidFill>
                <a:effectLst/>
                <a:latin typeface="Times New Roman" panose="02020603050405020304" pitchFamily="18" charset="0"/>
                <a:ea typeface="Times New Roman" panose="02020603050405020304" pitchFamily="18" charset="0"/>
              </a:rPr>
              <a:t>J. Patient Saf.</a:t>
            </a:r>
            <a:r>
              <a:rPr lang="en-US" sz="900" dirty="0">
                <a:solidFill>
                  <a:srgbClr val="000000"/>
                </a:solidFill>
                <a:effectLst/>
                <a:latin typeface="Times New Roman" panose="02020603050405020304" pitchFamily="18" charset="0"/>
                <a:ea typeface="Times New Roman" panose="02020603050405020304" pitchFamily="18" charset="0"/>
              </a:rPr>
              <a:t>, vol. 6, no. 4, pp. 199–205, 2010.</a:t>
            </a:r>
            <a:endParaRPr lang="en-US" sz="900" dirty="0">
              <a:effectLst/>
              <a:latin typeface="Times New Roman" panose="02020603050405020304" pitchFamily="18" charset="0"/>
              <a:ea typeface="SimSun" panose="02010600030101010101" pitchFamily="2" charset="-122"/>
            </a:endParaRPr>
          </a:p>
          <a:p>
            <a:r>
              <a:rPr lang="en-US" sz="900" dirty="0">
                <a:solidFill>
                  <a:srgbClr val="000000"/>
                </a:solidFill>
                <a:effectLst/>
                <a:latin typeface="Times New Roman" panose="02020603050405020304" pitchFamily="18" charset="0"/>
                <a:ea typeface="Times New Roman" panose="02020603050405020304" pitchFamily="18" charset="0"/>
              </a:rPr>
              <a:t>T. S. Doherty and A. E. Carroll, “Believing in overcoming cognitive biases,” </a:t>
            </a:r>
            <a:r>
              <a:rPr lang="en-US" sz="900" i="1" dirty="0">
                <a:solidFill>
                  <a:srgbClr val="000000"/>
                </a:solidFill>
                <a:effectLst/>
                <a:latin typeface="Times New Roman" panose="02020603050405020304" pitchFamily="18" charset="0"/>
                <a:ea typeface="Times New Roman" panose="02020603050405020304" pitchFamily="18" charset="0"/>
              </a:rPr>
              <a:t>AMA J. Ethics</a:t>
            </a:r>
            <a:r>
              <a:rPr lang="en-US" sz="900" dirty="0">
                <a:solidFill>
                  <a:srgbClr val="000000"/>
                </a:solidFill>
                <a:effectLst/>
                <a:latin typeface="Times New Roman" panose="02020603050405020304" pitchFamily="18" charset="0"/>
                <a:ea typeface="Times New Roman" panose="02020603050405020304" pitchFamily="18" charset="0"/>
              </a:rPr>
              <a:t>, vol. 22, no. 9, pp. E773–E778, 2020.</a:t>
            </a:r>
            <a:endParaRPr lang="en-US" sz="900" dirty="0">
              <a:effectLst/>
              <a:latin typeface="Times New Roman" panose="02020603050405020304" pitchFamily="18" charset="0"/>
              <a:ea typeface="SimSun" panose="02010600030101010101" pitchFamily="2" charset="-122"/>
            </a:endParaRPr>
          </a:p>
          <a:p>
            <a:r>
              <a:rPr lang="en-US" sz="900" dirty="0">
                <a:solidFill>
                  <a:srgbClr val="000000"/>
                </a:solidFill>
                <a:effectLst/>
                <a:latin typeface="Times New Roman" panose="02020603050405020304" pitchFamily="18" charset="0"/>
                <a:ea typeface="Times New Roman" panose="02020603050405020304" pitchFamily="18" charset="0"/>
              </a:rPr>
              <a:t>B. S. McEwen, “Physiology and neurobiology of stress and adaptation: Central role of the brain,” </a:t>
            </a:r>
            <a:r>
              <a:rPr lang="en-US" sz="900" i="1" dirty="0">
                <a:solidFill>
                  <a:srgbClr val="000000"/>
                </a:solidFill>
                <a:effectLst/>
                <a:latin typeface="Times New Roman" panose="02020603050405020304" pitchFamily="18" charset="0"/>
                <a:ea typeface="Times New Roman" panose="02020603050405020304" pitchFamily="18" charset="0"/>
              </a:rPr>
              <a:t>Physiol. Rev.</a:t>
            </a:r>
            <a:r>
              <a:rPr lang="en-US" sz="900" dirty="0">
                <a:solidFill>
                  <a:srgbClr val="000000"/>
                </a:solidFill>
                <a:effectLst/>
                <a:latin typeface="Times New Roman" panose="02020603050405020304" pitchFamily="18" charset="0"/>
                <a:ea typeface="Times New Roman" panose="02020603050405020304" pitchFamily="18" charset="0"/>
              </a:rPr>
              <a:t>, vol. 87, no. 3, pp. 873–904, 2007.</a:t>
            </a:r>
            <a:endParaRPr lang="en-US" sz="900" dirty="0">
              <a:effectLst/>
              <a:latin typeface="Times New Roman" panose="02020603050405020304" pitchFamily="18" charset="0"/>
              <a:ea typeface="SimSun" panose="02010600030101010101" pitchFamily="2" charset="-122"/>
            </a:endParaRPr>
          </a:p>
          <a:p>
            <a:r>
              <a:rPr lang="en-US" sz="900" dirty="0">
                <a:solidFill>
                  <a:srgbClr val="000000"/>
                </a:solidFill>
                <a:effectLst/>
                <a:latin typeface="Times New Roman" panose="02020603050405020304" pitchFamily="18" charset="0"/>
                <a:ea typeface="Times New Roman" panose="02020603050405020304" pitchFamily="18" charset="0"/>
              </a:rPr>
              <a:t>L. M. Isbell et al., “Emotionally evocative patients in the emergency department: a mixed methods investigation,” </a:t>
            </a:r>
            <a:r>
              <a:rPr lang="en-US" sz="900" i="1" dirty="0">
                <a:solidFill>
                  <a:srgbClr val="000000"/>
                </a:solidFill>
                <a:effectLst/>
                <a:latin typeface="Times New Roman" panose="02020603050405020304" pitchFamily="18" charset="0"/>
                <a:ea typeface="Times New Roman" panose="02020603050405020304" pitchFamily="18" charset="0"/>
              </a:rPr>
              <a:t>BMJ Qual. Saf.</a:t>
            </a:r>
            <a:r>
              <a:rPr lang="en-US" sz="900" dirty="0">
                <a:solidFill>
                  <a:srgbClr val="000000"/>
                </a:solidFill>
                <a:effectLst/>
                <a:latin typeface="Times New Roman" panose="02020603050405020304" pitchFamily="18" charset="0"/>
                <a:ea typeface="Times New Roman" panose="02020603050405020304" pitchFamily="18" charset="0"/>
              </a:rPr>
              <a:t>, vol. 29, no. 10, pp. 803–814, 2020.</a:t>
            </a:r>
            <a:endParaRPr lang="en-US" sz="900" dirty="0">
              <a:effectLst/>
              <a:latin typeface="Times New Roman" panose="02020603050405020304" pitchFamily="18" charset="0"/>
              <a:ea typeface="SimSun" panose="02010600030101010101" pitchFamily="2" charset="-122"/>
            </a:endParaRPr>
          </a:p>
          <a:p>
            <a:r>
              <a:rPr lang="en-US" sz="900" dirty="0">
                <a:solidFill>
                  <a:srgbClr val="000000"/>
                </a:solidFill>
                <a:effectLst/>
                <a:latin typeface="Times New Roman" panose="02020603050405020304" pitchFamily="18" charset="0"/>
                <a:ea typeface="Times New Roman" panose="02020603050405020304" pitchFamily="18" charset="0"/>
              </a:rPr>
              <a:t>P. Croskerry et al., “Emotional influences in patient safety,” </a:t>
            </a:r>
            <a:r>
              <a:rPr lang="en-US" sz="900" i="1" dirty="0">
                <a:solidFill>
                  <a:srgbClr val="000000"/>
                </a:solidFill>
                <a:effectLst/>
                <a:latin typeface="Times New Roman" panose="02020603050405020304" pitchFamily="18" charset="0"/>
                <a:ea typeface="Times New Roman" panose="02020603050405020304" pitchFamily="18" charset="0"/>
              </a:rPr>
              <a:t>J. Patient Saf.</a:t>
            </a:r>
            <a:r>
              <a:rPr lang="en-US" sz="900" dirty="0">
                <a:solidFill>
                  <a:srgbClr val="000000"/>
                </a:solidFill>
                <a:effectLst/>
                <a:latin typeface="Times New Roman" panose="02020603050405020304" pitchFamily="18" charset="0"/>
                <a:ea typeface="Times New Roman" panose="02020603050405020304" pitchFamily="18" charset="0"/>
              </a:rPr>
              <a:t>, vol. 6, no. 4, pp. 199–205, 2010.</a:t>
            </a:r>
            <a:endParaRPr lang="en-US" sz="900" dirty="0">
              <a:effectLst/>
              <a:latin typeface="Times New Roman" panose="02020603050405020304" pitchFamily="18" charset="0"/>
              <a:ea typeface="SimSun" panose="02010600030101010101" pitchFamily="2" charset="-122"/>
            </a:endParaRPr>
          </a:p>
          <a:p>
            <a:r>
              <a:rPr lang="en-US" sz="900" dirty="0">
                <a:solidFill>
                  <a:srgbClr val="000000"/>
                </a:solidFill>
                <a:effectLst/>
                <a:latin typeface="Times New Roman" panose="02020603050405020304" pitchFamily="18" charset="0"/>
                <a:ea typeface="Times New Roman" panose="02020603050405020304" pitchFamily="18" charset="0"/>
              </a:rPr>
              <a:t>P. Croskerry, “The importance of cognitive errors in diagnosis and strategies to minimize them,” </a:t>
            </a:r>
            <a:r>
              <a:rPr lang="en-US" sz="900" i="1" dirty="0">
                <a:solidFill>
                  <a:srgbClr val="000000"/>
                </a:solidFill>
                <a:effectLst/>
                <a:latin typeface="Times New Roman" panose="02020603050405020304" pitchFamily="18" charset="0"/>
                <a:ea typeface="Times New Roman" panose="02020603050405020304" pitchFamily="18" charset="0"/>
              </a:rPr>
              <a:t>Acad. Med.</a:t>
            </a:r>
            <a:r>
              <a:rPr lang="en-US" sz="900" dirty="0">
                <a:solidFill>
                  <a:srgbClr val="000000"/>
                </a:solidFill>
                <a:effectLst/>
                <a:latin typeface="Times New Roman" panose="02020603050405020304" pitchFamily="18" charset="0"/>
                <a:ea typeface="Times New Roman" panose="02020603050405020304" pitchFamily="18" charset="0"/>
              </a:rPr>
              <a:t>, vol. 78, no. 8, pp. 775–780, 2003.</a:t>
            </a:r>
            <a:endParaRPr lang="en-US" sz="900" dirty="0">
              <a:effectLst/>
              <a:latin typeface="Times New Roman" panose="02020603050405020304" pitchFamily="18" charset="0"/>
              <a:ea typeface="SimSun" panose="02010600030101010101" pitchFamily="2" charset="-122"/>
            </a:endParaRPr>
          </a:p>
          <a:p>
            <a:r>
              <a:rPr lang="en-US" sz="900" dirty="0">
                <a:solidFill>
                  <a:srgbClr val="000000"/>
                </a:solidFill>
                <a:effectLst/>
                <a:latin typeface="Times New Roman" panose="02020603050405020304" pitchFamily="18" charset="0"/>
                <a:ea typeface="Times New Roman" panose="02020603050405020304" pitchFamily="18" charset="0"/>
              </a:rPr>
              <a:t>C. Regehr, “Emotional suppression and its consequences for clinical decision-making under stress,” </a:t>
            </a:r>
            <a:r>
              <a:rPr lang="en-US" sz="900" i="1" dirty="0">
                <a:solidFill>
                  <a:srgbClr val="000000"/>
                </a:solidFill>
                <a:effectLst/>
                <a:latin typeface="Times New Roman" panose="02020603050405020304" pitchFamily="18" charset="0"/>
                <a:ea typeface="Times New Roman" panose="02020603050405020304" pitchFamily="18" charset="0"/>
              </a:rPr>
              <a:t>Med. Psychol. Rev.</a:t>
            </a:r>
            <a:r>
              <a:rPr lang="en-US" sz="900" dirty="0">
                <a:solidFill>
                  <a:srgbClr val="000000"/>
                </a:solidFill>
                <a:effectLst/>
                <a:latin typeface="Times New Roman" panose="02020603050405020304" pitchFamily="18" charset="0"/>
                <a:ea typeface="Times New Roman" panose="02020603050405020304" pitchFamily="18" charset="0"/>
              </a:rPr>
              <a:t>, vol. 11, no. 3, pp. 156–174, 2022.</a:t>
            </a:r>
            <a:endParaRPr lang="en-US" sz="900" dirty="0">
              <a:effectLst/>
              <a:latin typeface="Times New Roman" panose="02020603050405020304" pitchFamily="18" charset="0"/>
              <a:ea typeface="SimSun" panose="02010600030101010101" pitchFamily="2" charset="-122"/>
            </a:endParaRPr>
          </a:p>
          <a:p>
            <a:r>
              <a:rPr lang="en-US" sz="900" dirty="0">
                <a:solidFill>
                  <a:srgbClr val="000000"/>
                </a:solidFill>
                <a:effectLst/>
                <a:latin typeface="Times New Roman" panose="02020603050405020304" pitchFamily="18" charset="0"/>
                <a:ea typeface="Times New Roman" panose="02020603050405020304" pitchFamily="18" charset="0"/>
              </a:rPr>
              <a:t>C. Waybright, </a:t>
            </a:r>
            <a:r>
              <a:rPr lang="en-US" sz="900" i="1" dirty="0">
                <a:solidFill>
                  <a:srgbClr val="000000"/>
                </a:solidFill>
                <a:effectLst/>
                <a:latin typeface="Times New Roman" panose="02020603050405020304" pitchFamily="18" charset="0"/>
                <a:ea typeface="Times New Roman" panose="02020603050405020304" pitchFamily="18" charset="0"/>
              </a:rPr>
              <a:t>Emotional Intelligence and Decision Accuracy: A Study on Physician Bias Mitigation Strategies</a:t>
            </a:r>
            <a:r>
              <a:rPr lang="en-US" sz="900" dirty="0">
                <a:solidFill>
                  <a:srgbClr val="000000"/>
                </a:solidFill>
                <a:effectLst/>
                <a:latin typeface="Times New Roman" panose="02020603050405020304" pitchFamily="18" charset="0"/>
                <a:ea typeface="Times New Roman" panose="02020603050405020304" pitchFamily="18" charset="0"/>
              </a:rPr>
              <a:t>, Master’s thesis, Harvard Med. School, 2019.</a:t>
            </a:r>
            <a:endParaRPr lang="en-US" sz="900" dirty="0">
              <a:effectLst/>
              <a:latin typeface="Times New Roman" panose="02020603050405020304" pitchFamily="18" charset="0"/>
              <a:ea typeface="SimSun" panose="02010600030101010101" pitchFamily="2" charset="-122"/>
            </a:endParaRPr>
          </a:p>
          <a:p>
            <a:r>
              <a:rPr lang="en-US" sz="900" dirty="0">
                <a:solidFill>
                  <a:srgbClr val="000000"/>
                </a:solidFill>
                <a:effectLst/>
                <a:latin typeface="Times New Roman" panose="02020603050405020304" pitchFamily="18" charset="0"/>
                <a:ea typeface="Times New Roman" panose="02020603050405020304" pitchFamily="18" charset="0"/>
              </a:rPr>
              <a:t>D. P. Ly, “The influence of the availability heuristic on physicians in the emergency department,” </a:t>
            </a:r>
            <a:r>
              <a:rPr lang="en-US" sz="900" i="1" dirty="0">
                <a:solidFill>
                  <a:srgbClr val="000000"/>
                </a:solidFill>
                <a:effectLst/>
                <a:latin typeface="Times New Roman" panose="02020603050405020304" pitchFamily="18" charset="0"/>
                <a:ea typeface="Times New Roman" panose="02020603050405020304" pitchFamily="18" charset="0"/>
              </a:rPr>
              <a:t>Ann. Emerg. Med.</a:t>
            </a:r>
            <a:r>
              <a:rPr lang="en-US" sz="900" dirty="0">
                <a:solidFill>
                  <a:srgbClr val="000000"/>
                </a:solidFill>
                <a:effectLst/>
                <a:latin typeface="Times New Roman" panose="02020603050405020304" pitchFamily="18" charset="0"/>
                <a:ea typeface="Times New Roman" panose="02020603050405020304" pitchFamily="18" charset="0"/>
              </a:rPr>
              <a:t>, vol. 78, no. 5, pp. 650–657, 2021.</a:t>
            </a:r>
            <a:endParaRPr lang="en-US" sz="900" dirty="0">
              <a:effectLst/>
              <a:latin typeface="Times New Roman" panose="02020603050405020304" pitchFamily="18" charset="0"/>
              <a:ea typeface="SimSun" panose="02010600030101010101" pitchFamily="2" charset="-122"/>
            </a:endParaRPr>
          </a:p>
          <a:p>
            <a:r>
              <a:rPr lang="en-US" sz="900" dirty="0">
                <a:solidFill>
                  <a:srgbClr val="000000"/>
                </a:solidFill>
                <a:effectLst/>
                <a:latin typeface="Times New Roman" panose="02020603050405020304" pitchFamily="18" charset="0"/>
                <a:ea typeface="Times New Roman" panose="02020603050405020304" pitchFamily="18" charset="0"/>
              </a:rPr>
              <a:t>B. A. Schuman, D. S. Mandel, and E. J. </a:t>
            </a:r>
            <a:r>
              <a:rPr lang="en-US" sz="900" dirty="0" err="1">
                <a:solidFill>
                  <a:srgbClr val="000000"/>
                </a:solidFill>
                <a:effectLst/>
                <a:latin typeface="Times New Roman" panose="02020603050405020304" pitchFamily="18" charset="0"/>
                <a:ea typeface="Times New Roman" panose="02020603050405020304" pitchFamily="18" charset="0"/>
              </a:rPr>
              <a:t>Redston</a:t>
            </a:r>
            <a:r>
              <a:rPr lang="en-US" sz="900" dirty="0">
                <a:solidFill>
                  <a:srgbClr val="000000"/>
                </a:solidFill>
                <a:effectLst/>
                <a:latin typeface="Times New Roman" panose="02020603050405020304" pitchFamily="18" charset="0"/>
                <a:ea typeface="Times New Roman" panose="02020603050405020304" pitchFamily="18" charset="0"/>
              </a:rPr>
              <a:t>, “Cognitive biases and mindfulness,” </a:t>
            </a:r>
            <a:r>
              <a:rPr lang="en-US" sz="900" i="1" dirty="0" err="1">
                <a:solidFill>
                  <a:srgbClr val="000000"/>
                </a:solidFill>
                <a:effectLst/>
                <a:latin typeface="Times New Roman" panose="02020603050405020304" pitchFamily="18" charset="0"/>
                <a:ea typeface="Times New Roman" panose="02020603050405020304" pitchFamily="18" charset="0"/>
              </a:rPr>
              <a:t>Humanit</a:t>
            </a:r>
            <a:r>
              <a:rPr lang="en-US" sz="900" i="1" dirty="0">
                <a:solidFill>
                  <a:srgbClr val="000000"/>
                </a:solidFill>
                <a:effectLst/>
                <a:latin typeface="Times New Roman" panose="02020603050405020304" pitchFamily="18" charset="0"/>
                <a:ea typeface="Times New Roman" panose="02020603050405020304" pitchFamily="18" charset="0"/>
              </a:rPr>
              <a:t>. Soc. Sci. Commun.</a:t>
            </a:r>
            <a:r>
              <a:rPr lang="en-US" sz="900" dirty="0">
                <a:solidFill>
                  <a:srgbClr val="000000"/>
                </a:solidFill>
                <a:effectLst/>
                <a:latin typeface="Times New Roman" panose="02020603050405020304" pitchFamily="18" charset="0"/>
                <a:ea typeface="Times New Roman" panose="02020603050405020304" pitchFamily="18" charset="0"/>
              </a:rPr>
              <a:t>, vol. 8, art. 40, 2021.</a:t>
            </a:r>
            <a:endParaRPr lang="en-US" sz="900" dirty="0">
              <a:effectLst/>
              <a:latin typeface="Times New Roman" panose="02020603050405020304" pitchFamily="18" charset="0"/>
              <a:ea typeface="SimSun" panose="02010600030101010101" pitchFamily="2" charset="-122"/>
            </a:endParaRPr>
          </a:p>
          <a:p>
            <a:r>
              <a:rPr lang="en-US" sz="900" dirty="0">
                <a:solidFill>
                  <a:srgbClr val="000000"/>
                </a:solidFill>
                <a:effectLst/>
                <a:latin typeface="Times New Roman" panose="02020603050405020304" pitchFamily="18" charset="0"/>
                <a:ea typeface="Times New Roman" panose="02020603050405020304" pitchFamily="18" charset="0"/>
              </a:rPr>
              <a:t>C. D. Salzman and S. Fusi, “Emotion, cognition, and mental state representation in amygdala and prefrontal cortex,” </a:t>
            </a:r>
            <a:r>
              <a:rPr lang="en-US" sz="900" i="1" dirty="0">
                <a:solidFill>
                  <a:srgbClr val="000000"/>
                </a:solidFill>
                <a:effectLst/>
                <a:latin typeface="Times New Roman" panose="02020603050405020304" pitchFamily="18" charset="0"/>
                <a:ea typeface="Times New Roman" panose="02020603050405020304" pitchFamily="18" charset="0"/>
              </a:rPr>
              <a:t>Annu. Rev. </a:t>
            </a:r>
            <a:r>
              <a:rPr lang="en-US" sz="900" i="1" dirty="0" err="1">
                <a:solidFill>
                  <a:srgbClr val="000000"/>
                </a:solidFill>
                <a:effectLst/>
                <a:latin typeface="Times New Roman" panose="02020603050405020304" pitchFamily="18" charset="0"/>
                <a:ea typeface="Times New Roman" panose="02020603050405020304" pitchFamily="18" charset="0"/>
              </a:rPr>
              <a:t>Neurosci</a:t>
            </a:r>
            <a:r>
              <a:rPr lang="en-US" sz="900" i="1" dirty="0">
                <a:solidFill>
                  <a:srgbClr val="000000"/>
                </a:solidFill>
                <a:effectLst/>
                <a:latin typeface="Times New Roman" panose="02020603050405020304" pitchFamily="18" charset="0"/>
                <a:ea typeface="Times New Roman" panose="02020603050405020304" pitchFamily="18" charset="0"/>
              </a:rPr>
              <a:t>.</a:t>
            </a:r>
            <a:r>
              <a:rPr lang="en-US" sz="900" dirty="0">
                <a:solidFill>
                  <a:srgbClr val="000000"/>
                </a:solidFill>
                <a:effectLst/>
                <a:latin typeface="Times New Roman" panose="02020603050405020304" pitchFamily="18" charset="0"/>
                <a:ea typeface="Times New Roman" panose="02020603050405020304" pitchFamily="18" charset="0"/>
              </a:rPr>
              <a:t>, vol. 33, pp. 173–202, 2010.</a:t>
            </a:r>
            <a:endParaRPr lang="en-US" sz="900" dirty="0">
              <a:effectLst/>
              <a:latin typeface="Times New Roman" panose="02020603050405020304" pitchFamily="18" charset="0"/>
              <a:ea typeface="SimSun" panose="02010600030101010101" pitchFamily="2" charset="-122"/>
            </a:endParaRPr>
          </a:p>
          <a:p>
            <a:r>
              <a:rPr lang="en-US" sz="900" dirty="0">
                <a:solidFill>
                  <a:srgbClr val="000000"/>
                </a:solidFill>
                <a:effectLst/>
                <a:latin typeface="Times New Roman" panose="02020603050405020304" pitchFamily="18" charset="0"/>
                <a:ea typeface="Times New Roman" panose="02020603050405020304" pitchFamily="18" charset="0"/>
              </a:rPr>
              <a:t>P. Croskerry, “Clinical cognition and diagnostic error: Applications of a dual-process model of reasoning,” Adv. Health Sci. Educ., vol. 14, no. 1, pp. 27–35, 2009.</a:t>
            </a:r>
            <a:endParaRPr lang="en-US" sz="900" dirty="0">
              <a:effectLst/>
              <a:latin typeface="Times New Roman" panose="02020603050405020304" pitchFamily="18" charset="0"/>
              <a:ea typeface="SimSun" panose="02010600030101010101" pitchFamily="2" charset="-122"/>
            </a:endParaRPr>
          </a:p>
          <a:p>
            <a:r>
              <a:rPr lang="en-US" sz="900" dirty="0">
                <a:solidFill>
                  <a:srgbClr val="000000"/>
                </a:solidFill>
                <a:effectLst/>
                <a:latin typeface="Times New Roman" panose="02020603050405020304" pitchFamily="18" charset="0"/>
                <a:ea typeface="Times New Roman" panose="02020603050405020304" pitchFamily="18" charset="0"/>
              </a:rPr>
              <a:t>J. </a:t>
            </a:r>
            <a:r>
              <a:rPr lang="en-US" sz="900" dirty="0" err="1">
                <a:solidFill>
                  <a:srgbClr val="000000"/>
                </a:solidFill>
                <a:effectLst/>
                <a:latin typeface="Times New Roman" panose="02020603050405020304" pitchFamily="18" charset="0"/>
                <a:ea typeface="Times New Roman" panose="02020603050405020304" pitchFamily="18" charset="0"/>
              </a:rPr>
              <a:t>Sweller</a:t>
            </a:r>
            <a:r>
              <a:rPr lang="en-US" sz="900" dirty="0">
                <a:solidFill>
                  <a:srgbClr val="000000"/>
                </a:solidFill>
                <a:effectLst/>
                <a:latin typeface="Times New Roman" panose="02020603050405020304" pitchFamily="18" charset="0"/>
                <a:ea typeface="Times New Roman" panose="02020603050405020304" pitchFamily="18" charset="0"/>
              </a:rPr>
              <a:t>, “Cognitive load theory: Recent theoretical advances,” </a:t>
            </a:r>
            <a:r>
              <a:rPr lang="en-US" sz="900" dirty="0" err="1">
                <a:solidFill>
                  <a:srgbClr val="000000"/>
                </a:solidFill>
                <a:effectLst/>
                <a:latin typeface="Times New Roman" panose="02020603050405020304" pitchFamily="18" charset="0"/>
                <a:ea typeface="Times New Roman" panose="02020603050405020304" pitchFamily="18" charset="0"/>
              </a:rPr>
              <a:t>Cogn</a:t>
            </a:r>
            <a:r>
              <a:rPr lang="en-US" sz="900" dirty="0">
                <a:solidFill>
                  <a:srgbClr val="000000"/>
                </a:solidFill>
                <a:effectLst/>
                <a:latin typeface="Times New Roman" panose="02020603050405020304" pitchFamily="18" charset="0"/>
                <a:ea typeface="Times New Roman" panose="02020603050405020304" pitchFamily="18" charset="0"/>
              </a:rPr>
              <a:t>. Sci., vol. 35, no. 3, pp. 285–286, 2011.</a:t>
            </a:r>
            <a:endParaRPr lang="en-US" sz="900" dirty="0">
              <a:effectLst/>
              <a:latin typeface="Times New Roman" panose="02020603050405020304" pitchFamily="18" charset="0"/>
              <a:ea typeface="SimSun" panose="02010600030101010101" pitchFamily="2" charset="-122"/>
            </a:endParaRPr>
          </a:p>
          <a:p>
            <a:r>
              <a:rPr lang="en-US" sz="900" dirty="0">
                <a:solidFill>
                  <a:srgbClr val="000000"/>
                </a:solidFill>
                <a:effectLst/>
                <a:latin typeface="Times New Roman" panose="02020603050405020304" pitchFamily="18" charset="0"/>
                <a:ea typeface="Times New Roman" panose="02020603050405020304" pitchFamily="18" charset="0"/>
              </a:rPr>
              <a:t>B. S. McEwen, “Physiology and neurobiology of stress and adaptation: Central role of the brain,” </a:t>
            </a:r>
            <a:r>
              <a:rPr lang="en-US" sz="900" i="1" dirty="0">
                <a:solidFill>
                  <a:srgbClr val="000000"/>
                </a:solidFill>
                <a:effectLst/>
                <a:latin typeface="Times New Roman" panose="02020603050405020304" pitchFamily="18" charset="0"/>
                <a:ea typeface="Times New Roman" panose="02020603050405020304" pitchFamily="18" charset="0"/>
              </a:rPr>
              <a:t>Physiol. Rev.</a:t>
            </a:r>
            <a:r>
              <a:rPr lang="en-US" sz="900" dirty="0">
                <a:solidFill>
                  <a:srgbClr val="000000"/>
                </a:solidFill>
                <a:effectLst/>
                <a:latin typeface="Times New Roman" panose="02020603050405020304" pitchFamily="18" charset="0"/>
                <a:ea typeface="Times New Roman" panose="02020603050405020304" pitchFamily="18" charset="0"/>
              </a:rPr>
              <a:t>, vol. 87, no. 3, pp. 873–904, 2007.</a:t>
            </a:r>
            <a:endParaRPr lang="en-US" sz="900" dirty="0">
              <a:effectLst/>
              <a:latin typeface="Times New Roman" panose="02020603050405020304" pitchFamily="18" charset="0"/>
              <a:ea typeface="SimSun" panose="02010600030101010101" pitchFamily="2" charset="-122"/>
            </a:endParaRPr>
          </a:p>
          <a:p>
            <a:r>
              <a:rPr lang="en-US" sz="900" dirty="0">
                <a:solidFill>
                  <a:srgbClr val="000000"/>
                </a:solidFill>
                <a:effectLst/>
                <a:latin typeface="Times New Roman" panose="02020603050405020304" pitchFamily="18" charset="0"/>
                <a:ea typeface="Times New Roman" panose="02020603050405020304" pitchFamily="18" charset="0"/>
              </a:rPr>
              <a:t>D. P. Ly, P. G. </a:t>
            </a:r>
            <a:r>
              <a:rPr lang="en-US" sz="900" dirty="0" err="1">
                <a:solidFill>
                  <a:srgbClr val="000000"/>
                </a:solidFill>
                <a:effectLst/>
                <a:latin typeface="Times New Roman" panose="02020603050405020304" pitchFamily="18" charset="0"/>
                <a:ea typeface="Times New Roman" panose="02020603050405020304" pitchFamily="18" charset="0"/>
              </a:rPr>
              <a:t>Shekelle</a:t>
            </a:r>
            <a:r>
              <a:rPr lang="en-US" sz="900" dirty="0">
                <a:solidFill>
                  <a:srgbClr val="000000"/>
                </a:solidFill>
                <a:effectLst/>
                <a:latin typeface="Times New Roman" panose="02020603050405020304" pitchFamily="18" charset="0"/>
                <a:ea typeface="Times New Roman" panose="02020603050405020304" pitchFamily="18" charset="0"/>
              </a:rPr>
              <a:t>, and Z. Song, “Evidence for anchoring bias during physician decision-making,” JAMA Intern. Med., vol. 183, no. 8, pp. 818–823, 2023.</a:t>
            </a:r>
            <a:r>
              <a:rPr lang="en-US" sz="900" dirty="0">
                <a:effectLst/>
                <a:latin typeface="Times New Roman" panose="02020603050405020304" pitchFamily="18" charset="0"/>
                <a:ea typeface="SimSun" panose="02010600030101010101" pitchFamily="2" charset="-122"/>
              </a:rPr>
              <a:t> </a:t>
            </a:r>
          </a:p>
          <a:p>
            <a:endParaRPr lang="en-US" sz="900" dirty="0">
              <a:solidFill>
                <a:schemeClr val="tx1">
                  <a:lumMod val="85000"/>
                  <a:lumOff val="15000"/>
                </a:schemeClr>
              </a:solidFill>
            </a:endParaRPr>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8439" y="5970896"/>
            <a:ext cx="7475562"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1412</Words>
  <Application>Microsoft Macintosh PowerPoint</Application>
  <PresentationFormat>On-screen Show (4:3)</PresentationFormat>
  <Paragraphs>89</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-webkit-standard</vt:lpstr>
      <vt:lpstr>Aptos</vt:lpstr>
      <vt:lpstr>Arial</vt:lpstr>
      <vt:lpstr>Calibri</vt:lpstr>
      <vt:lpstr>Times New Roman</vt:lpstr>
      <vt:lpstr>Office Theme</vt:lpstr>
      <vt:lpstr>The Role of Emotions in Decision-Making  Among Healthcare Providers</vt:lpstr>
      <vt:lpstr>Introduction</vt:lpstr>
      <vt:lpstr>Theoretical Framework</vt:lpstr>
      <vt:lpstr>Research Design</vt:lpstr>
      <vt:lpstr>Cognitive Biases Identified</vt:lpstr>
      <vt:lpstr>Interventions Reviewed</vt:lpstr>
      <vt:lpstr>Discussion</vt:lpstr>
      <vt:lpstr>Conclusion</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Prashant Khatiwada</cp:lastModifiedBy>
  <cp:revision>4</cp:revision>
  <dcterms:created xsi:type="dcterms:W3CDTF">2013-01-27T09:14:16Z</dcterms:created>
  <dcterms:modified xsi:type="dcterms:W3CDTF">2025-04-18T18:50:36Z</dcterms:modified>
  <cp:category/>
</cp:coreProperties>
</file>