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57"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96A3"/>
    <a:srgbClr val="1FDEF0"/>
    <a:srgbClr val="61C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AB42D-77CC-49DA-941C-F9E11C238058}" v="1" dt="2024-11-19T17:17:30.326"/>
    <p1510:client id="{198B8B97-5869-4014-9A25-6E143D8C9572}" v="214" dt="2024-11-20T15:01:26.775"/>
    <p1510:client id="{1ADD2AE3-E753-4CA6-9D00-C9B7D2AECDE1}" v="754" dt="2024-11-20T23:49:52.909"/>
    <p1510:client id="{3261E173-146B-4624-BED5-8C146586B6FA}" v="8" dt="2024-11-20T18:28:46.959"/>
    <p1510:client id="{37DC7527-87D3-4A39-BEA0-B3AEDC680E9A}" v="793" dt="2024-11-20T13:01:39.229"/>
    <p1510:client id="{3C46B829-096C-4650-9A28-3AD7AD776320}" v="7" dt="2024-11-20T21:16:02.499"/>
    <p1510:client id="{4B403785-6718-4ECF-816F-D13F3149695A}" v="79" dt="2024-11-19T19:43:06.268"/>
    <p1510:client id="{57F1B3AC-7815-4577-BDA7-487846B43CD9}" v="120" dt="2024-11-19T18:41:29.458"/>
    <p1510:client id="{5E3199D9-DEBF-4875-B00E-A58060D50A4C}" v="642" dt="2024-11-19T14:31:49.425"/>
    <p1510:client id="{A50D2B13-5367-49A0-A58A-044EF4F85447}" v="20" dt="2024-11-19T17:26:45.177"/>
    <p1510:client id="{C6C0748C-987D-485F-A949-8B95A0CCEBA7}" v="59" dt="2024-11-20T17:19:49.299"/>
    <p1510:client id="{E851E6B6-FFDB-4D86-BC92-C670E1F4097B}" v="26" dt="2024-11-19T17:1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020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67703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78913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9253035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46853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8453436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99441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810550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430952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19987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00916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837158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696518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96715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98653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41016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819777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7365420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rndigital.com/wp-content/uploads/2024/01/MicrosoftTeams-image-1038x576.png" TargetMode="External"/><Relationship Id="rId2" Type="http://schemas.openxmlformats.org/officeDocument/2006/relationships/hyperlink" Target="http://[ARTIhttps:/www.sciencedirect.com/science/article/pii/S1110866524000136?via%3Dihub" TargetMode="External"/><Relationship Id="rId1" Type="http://schemas.openxmlformats.org/officeDocument/2006/relationships/slideLayout" Target="../slideLayouts/slideLayout2.xml"/><Relationship Id="rId4" Type="http://schemas.openxmlformats.org/officeDocument/2006/relationships/hyperlink" Target="https://media.geeksforgeeks.org/wp-content/uploads/20200410011058/Untitled216.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07" y="-4120"/>
            <a:ext cx="12202297" cy="675504"/>
          </a:xfrm>
        </p:spPr>
        <p:txBody>
          <a:bodyPr>
            <a:normAutofit/>
          </a:bodyPr>
          <a:lstStyle/>
          <a:p>
            <a:pPr algn="ctr"/>
            <a:r>
              <a:rPr lang="en-US" sz="2800" dirty="0">
                <a:latin typeface="Calibri"/>
                <a:ea typeface="+mj-lt"/>
                <a:cs typeface="+mj-lt"/>
              </a:rPr>
              <a:t>using PCA  to enhance DDoS attack detection in IoT</a:t>
            </a:r>
            <a:endParaRPr lang="en-US" sz="2800" dirty="0">
              <a:latin typeface="Calibri"/>
              <a:ea typeface="Calibri"/>
              <a:cs typeface="Calibri"/>
            </a:endParaRPr>
          </a:p>
        </p:txBody>
      </p:sp>
      <p:sp>
        <p:nvSpPr>
          <p:cNvPr id="3" name="Subtitle 2"/>
          <p:cNvSpPr>
            <a:spLocks noGrp="1"/>
          </p:cNvSpPr>
          <p:nvPr>
            <p:ph type="subTitle" idx="1"/>
          </p:nvPr>
        </p:nvSpPr>
        <p:spPr>
          <a:xfrm>
            <a:off x="-16004" y="662003"/>
            <a:ext cx="12198178" cy="6200115"/>
          </a:xfrm>
        </p:spPr>
        <p:txBody>
          <a:bodyPr>
            <a:normAutofit/>
          </a:bodyPr>
          <a:lstStyle/>
          <a:p>
            <a:r>
              <a:rPr lang="en-US" sz="2000" dirty="0">
                <a:solidFill>
                  <a:schemeClr val="tx1"/>
                </a:solidFill>
                <a:latin typeface="Calibri"/>
                <a:ea typeface="Calibri"/>
                <a:cs typeface="Calibri"/>
              </a:rPr>
              <a:t>            Presented By :-</a:t>
            </a:r>
            <a:endParaRPr lang="en-US" sz="2000">
              <a:solidFill>
                <a:schemeClr val="tx1"/>
              </a:solidFill>
              <a:latin typeface="Calibri"/>
              <a:cs typeface="Calibri"/>
            </a:endParaRPr>
          </a:p>
          <a:p>
            <a:pPr marL="800100" lvl="1" indent="-342900">
              <a:buClr>
                <a:srgbClr val="FFFFFF"/>
              </a:buClr>
              <a:buFont typeface="Courier New" panose="05040102010807070707" pitchFamily="18" charset="2"/>
              <a:buChar char="o"/>
            </a:pPr>
            <a:r>
              <a:rPr lang="en-US" sz="2000" dirty="0">
                <a:solidFill>
                  <a:schemeClr val="tx1"/>
                </a:solidFill>
                <a:latin typeface="Calibri"/>
                <a:ea typeface="Calibri"/>
                <a:cs typeface="Calibri"/>
              </a:rPr>
              <a:t>2447021 - </a:t>
            </a:r>
            <a:r>
              <a:rPr lang="en-US" sz="2000" dirty="0">
                <a:solidFill>
                  <a:schemeClr val="tx1"/>
                </a:solidFill>
                <a:latin typeface="Calibri"/>
                <a:ea typeface="+mn-lt"/>
                <a:cs typeface="+mn-lt"/>
              </a:rPr>
              <a:t>Prashant Kumar Mishra</a:t>
            </a:r>
            <a:endParaRPr lang="en-US" sz="2000" dirty="0">
              <a:solidFill>
                <a:schemeClr val="tx1"/>
              </a:solidFill>
              <a:latin typeface="Calibri"/>
              <a:ea typeface="Calibri"/>
              <a:cs typeface="Calibri"/>
            </a:endParaRPr>
          </a:p>
          <a:p>
            <a:pPr marL="800100" lvl="1" indent="-342900">
              <a:buClr>
                <a:srgbClr val="FFFFFF"/>
              </a:buClr>
              <a:buFont typeface="Courier New" panose="05040102010807070707" pitchFamily="18" charset="2"/>
              <a:buChar char="o"/>
            </a:pPr>
            <a:r>
              <a:rPr lang="en-US" sz="2000" dirty="0">
                <a:solidFill>
                  <a:schemeClr val="tx1"/>
                </a:solidFill>
                <a:latin typeface="Calibri"/>
                <a:ea typeface="Calibri"/>
                <a:cs typeface="Calibri"/>
              </a:rPr>
              <a:t>2447050 - </a:t>
            </a:r>
            <a:r>
              <a:rPr lang="en-US" sz="2000" dirty="0">
                <a:solidFill>
                  <a:schemeClr val="tx1"/>
                </a:solidFill>
                <a:latin typeface="Calibri"/>
                <a:ea typeface="+mn-lt"/>
                <a:cs typeface="+mn-lt"/>
              </a:rPr>
              <a:t>Mayank Shaw</a:t>
            </a:r>
            <a:endParaRPr lang="en-US" sz="2000" dirty="0">
              <a:solidFill>
                <a:schemeClr val="tx1"/>
              </a:solidFill>
              <a:latin typeface="Calibri"/>
              <a:ea typeface="Calibri"/>
              <a:cs typeface="Calibri"/>
            </a:endParaRPr>
          </a:p>
          <a:p>
            <a:pPr marL="800100" lvl="1" indent="-342900">
              <a:buClr>
                <a:srgbClr val="FFFFFF"/>
              </a:buClr>
              <a:buFont typeface="Courier New" panose="05040102010807070707" pitchFamily="18" charset="2"/>
              <a:buChar char="o"/>
            </a:pPr>
            <a:r>
              <a:rPr lang="en-US" sz="2000" dirty="0">
                <a:solidFill>
                  <a:schemeClr val="tx1"/>
                </a:solidFill>
                <a:latin typeface="Calibri"/>
                <a:ea typeface="Calibri"/>
                <a:cs typeface="Calibri"/>
              </a:rPr>
              <a:t>2447052 - </a:t>
            </a:r>
            <a:r>
              <a:rPr lang="en-US" sz="2000" dirty="0">
                <a:solidFill>
                  <a:schemeClr val="tx1"/>
                </a:solidFill>
                <a:latin typeface="Calibri"/>
                <a:ea typeface="+mn-lt"/>
                <a:cs typeface="+mn-lt"/>
              </a:rPr>
              <a:t>Satyam Bhardwaj</a:t>
            </a:r>
            <a:endParaRPr lang="en-US" sz="2000" dirty="0">
              <a:solidFill>
                <a:schemeClr val="tx1"/>
              </a:solidFill>
              <a:latin typeface="Calibri"/>
              <a:ea typeface="Calibri"/>
              <a:cs typeface="Calibri"/>
            </a:endParaRPr>
          </a:p>
          <a:p>
            <a:pPr marL="800100" lvl="1" indent="-342900">
              <a:buClr>
                <a:srgbClr val="FFFFFF"/>
              </a:buClr>
              <a:buFont typeface="Courier New" panose="05040102010807070707" pitchFamily="18" charset="2"/>
              <a:buChar char="o"/>
            </a:pPr>
            <a:r>
              <a:rPr lang="en-US" sz="2000" dirty="0">
                <a:solidFill>
                  <a:schemeClr val="tx1"/>
                </a:solidFill>
                <a:latin typeface="Calibri"/>
                <a:ea typeface="+mn-lt"/>
                <a:cs typeface="+mn-lt"/>
              </a:rPr>
              <a:t>2447076 - Akash Singh</a:t>
            </a:r>
            <a:endParaRPr lang="en-US" sz="2000" dirty="0">
              <a:solidFill>
                <a:schemeClr val="tx1"/>
              </a:solidFill>
              <a:latin typeface="Calibri"/>
              <a:ea typeface="Calibri"/>
              <a:cs typeface="Calibri"/>
            </a:endParaRPr>
          </a:p>
          <a:p>
            <a:endParaRPr lang="en-US" sz="2000" dirty="0">
              <a:solidFill>
                <a:schemeClr val="tx1"/>
              </a:solidFill>
              <a:latin typeface="Calibri"/>
              <a:ea typeface="Calibri"/>
              <a:cs typeface="Calibri"/>
            </a:endParaRPr>
          </a:p>
          <a:p>
            <a:endParaRPr lang="en-US" sz="2000" dirty="0">
              <a:solidFill>
                <a:schemeClr val="tx1"/>
              </a:solidFill>
              <a:latin typeface="Calibri"/>
              <a:ea typeface="Calibri"/>
              <a:cs typeface="Calibri"/>
            </a:endParaRPr>
          </a:p>
          <a:p>
            <a:endParaRPr lang="en-US" sz="2000" dirty="0">
              <a:solidFill>
                <a:schemeClr val="tx1"/>
              </a:solidFill>
              <a:latin typeface="Calibri"/>
              <a:ea typeface="Calibri"/>
              <a:cs typeface="Calibri"/>
            </a:endParaRPr>
          </a:p>
          <a:p>
            <a:endParaRPr lang="en-US" sz="2000" dirty="0">
              <a:solidFill>
                <a:schemeClr val="tx1"/>
              </a:solidFill>
              <a:latin typeface="Calibri"/>
              <a:ea typeface="Calibri"/>
              <a:cs typeface="Calibri"/>
            </a:endParaRPr>
          </a:p>
          <a:p>
            <a:pPr algn="ctr"/>
            <a:endParaRPr lang="en-US" sz="2000" dirty="0">
              <a:solidFill>
                <a:schemeClr val="tx1"/>
              </a:solidFill>
              <a:latin typeface="Calibri"/>
              <a:ea typeface="Calibri"/>
              <a:cs typeface="Calibri"/>
            </a:endParaRPr>
          </a:p>
          <a:p>
            <a:pPr algn="ctr"/>
            <a:endParaRPr lang="en-US" sz="2000" dirty="0">
              <a:solidFill>
                <a:schemeClr val="tx1"/>
              </a:solidFill>
              <a:latin typeface="Calibri"/>
              <a:ea typeface="Calibri"/>
              <a:cs typeface="Calibri"/>
            </a:endParaRPr>
          </a:p>
          <a:p>
            <a:pPr algn="ctr"/>
            <a:r>
              <a:rPr lang="en-US" sz="2000" dirty="0">
                <a:solidFill>
                  <a:schemeClr val="tx1"/>
                </a:solidFill>
                <a:latin typeface="Calibri"/>
                <a:ea typeface="Calibri"/>
                <a:cs typeface="Calibri"/>
              </a:rPr>
              <a:t>NATIONAL INSTITUTE OF TECHNOLOGY PATNA </a:t>
            </a:r>
            <a:br>
              <a:rPr lang="en-US" sz="2000" dirty="0">
                <a:latin typeface="Calibri"/>
                <a:ea typeface="Calibri"/>
                <a:cs typeface="Calibri"/>
              </a:rPr>
            </a:br>
            <a:r>
              <a:rPr lang="en-US" sz="2000" dirty="0">
                <a:solidFill>
                  <a:schemeClr val="tx1"/>
                </a:solidFill>
                <a:latin typeface="Calibri"/>
                <a:ea typeface="Calibri"/>
                <a:cs typeface="Calibri"/>
              </a:rPr>
              <a:t>MCA(AI &amp; </a:t>
            </a:r>
            <a:r>
              <a:rPr lang="en-US" sz="2000" dirty="0" err="1">
                <a:solidFill>
                  <a:schemeClr val="tx1"/>
                </a:solidFill>
                <a:latin typeface="Calibri"/>
                <a:ea typeface="Calibri"/>
                <a:cs typeface="Calibri"/>
              </a:rPr>
              <a:t>Iot</a:t>
            </a:r>
            <a:r>
              <a:rPr lang="en-US" sz="2000" dirty="0">
                <a:solidFill>
                  <a:schemeClr val="tx1"/>
                </a:solidFill>
                <a:latin typeface="Calibri"/>
                <a:ea typeface="Calibri"/>
                <a:cs typeface="Calibri"/>
              </a:rPr>
              <a:t>)</a:t>
            </a:r>
            <a:br>
              <a:rPr lang="en-US" sz="2000" dirty="0">
                <a:latin typeface="Calibri"/>
                <a:ea typeface="Calibri"/>
                <a:cs typeface="Calibri"/>
              </a:rPr>
            </a:br>
            <a:r>
              <a:rPr lang="en-US" sz="2000" dirty="0">
                <a:solidFill>
                  <a:schemeClr val="tx1"/>
                </a:solidFill>
                <a:latin typeface="Calibri"/>
                <a:ea typeface="+mn-lt"/>
                <a:cs typeface="+mn-lt"/>
              </a:rPr>
              <a:t>mathematical Foundations Of Computer Applications</a:t>
            </a:r>
            <a:endParaRPr lang="en-US" sz="2000" dirty="0">
              <a:solidFill>
                <a:schemeClr val="tx1"/>
              </a:solidFill>
              <a:latin typeface="Calibri"/>
              <a:ea typeface="Calibri"/>
              <a:cs typeface="Calibri"/>
            </a:endParaRPr>
          </a:p>
        </p:txBody>
      </p:sp>
      <p:pic>
        <p:nvPicPr>
          <p:cNvPr id="5" name="Picture 4" descr="A yellow circle with red text and a flower&#10;&#10;Description automatically generated">
            <a:extLst>
              <a:ext uri="{FF2B5EF4-FFF2-40B4-BE49-F238E27FC236}">
                <a16:creationId xmlns:a16="http://schemas.microsoft.com/office/drawing/2014/main" id="{56DED558-7478-7D85-F463-B881B153FAE8}"/>
              </a:ext>
            </a:extLst>
          </p:cNvPr>
          <p:cNvPicPr>
            <a:picLocks noChangeAspect="1"/>
          </p:cNvPicPr>
          <p:nvPr/>
        </p:nvPicPr>
        <p:blipFill>
          <a:blip r:embed="rId2"/>
          <a:stretch>
            <a:fillRect/>
          </a:stretch>
        </p:blipFill>
        <p:spPr>
          <a:xfrm>
            <a:off x="4919534" y="2870371"/>
            <a:ext cx="2342636" cy="2342636"/>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63E-D79E-F708-07E2-437590054C8D}"/>
              </a:ext>
            </a:extLst>
          </p:cNvPr>
          <p:cNvSpPr>
            <a:spLocks noGrp="1"/>
          </p:cNvSpPr>
          <p:nvPr>
            <p:ph type="title"/>
          </p:nvPr>
        </p:nvSpPr>
        <p:spPr>
          <a:xfrm>
            <a:off x="4590" y="-2290"/>
            <a:ext cx="12189940" cy="570014"/>
          </a:xfrm>
        </p:spPr>
        <p:txBody>
          <a:bodyPr>
            <a:normAutofit/>
          </a:bodyPr>
          <a:lstStyle/>
          <a:p>
            <a:pPr algn="ctr"/>
            <a:r>
              <a:rPr lang="en-US" sz="2400" b="1" dirty="0">
                <a:latin typeface="Calibri"/>
                <a:ea typeface="+mj-lt"/>
                <a:cs typeface="+mj-lt"/>
              </a:rPr>
              <a:t>Result and comparison</a:t>
            </a:r>
            <a:endParaRPr lang="en-US" sz="2200" dirty="0" err="1">
              <a:latin typeface="Calibri"/>
              <a:cs typeface="Calibri"/>
            </a:endParaRPr>
          </a:p>
        </p:txBody>
      </p:sp>
      <p:sp>
        <p:nvSpPr>
          <p:cNvPr id="5" name="Content Placeholder 4">
            <a:extLst>
              <a:ext uri="{FF2B5EF4-FFF2-40B4-BE49-F238E27FC236}">
                <a16:creationId xmlns:a16="http://schemas.microsoft.com/office/drawing/2014/main" id="{2EFA5930-DC31-27B2-F886-AE1AD85F8958}"/>
              </a:ext>
            </a:extLst>
          </p:cNvPr>
          <p:cNvSpPr>
            <a:spLocks noGrp="1"/>
          </p:cNvSpPr>
          <p:nvPr>
            <p:ph idx="1"/>
          </p:nvPr>
        </p:nvSpPr>
        <p:spPr>
          <a:xfrm>
            <a:off x="4591" y="562233"/>
            <a:ext cx="12189939" cy="1164511"/>
          </a:xfrm>
        </p:spPr>
        <p:txBody>
          <a:bodyPr/>
          <a:lstStyle/>
          <a:p>
            <a:r>
              <a:rPr lang="en-US" dirty="0">
                <a:solidFill>
                  <a:schemeClr val="tx1"/>
                </a:solidFill>
                <a:latin typeface="Calibri"/>
                <a:ea typeface="+mn-lt"/>
                <a:cs typeface="+mn-lt"/>
              </a:rPr>
              <a:t>In detecting a DDoS attack in IoT devices, a confusion matrix can be used to evaluate the performance of a machine learning-based detection system.</a:t>
            </a:r>
            <a:endParaRPr lang="en-US">
              <a:solidFill>
                <a:schemeClr val="tx1"/>
              </a:solidFill>
              <a:latin typeface="Calibri"/>
              <a:cs typeface="Calibri"/>
            </a:endParaRPr>
          </a:p>
        </p:txBody>
      </p:sp>
      <p:pic>
        <p:nvPicPr>
          <p:cNvPr id="8" name="Picture 7">
            <a:extLst>
              <a:ext uri="{FF2B5EF4-FFF2-40B4-BE49-F238E27FC236}">
                <a16:creationId xmlns:a16="http://schemas.microsoft.com/office/drawing/2014/main" id="{97D6F942-248C-6303-F819-44B8E392A7F0}"/>
              </a:ext>
            </a:extLst>
          </p:cNvPr>
          <p:cNvPicPr>
            <a:picLocks noChangeAspect="1"/>
          </p:cNvPicPr>
          <p:nvPr/>
        </p:nvPicPr>
        <p:blipFill>
          <a:blip r:embed="rId2"/>
          <a:srcRect l="-38" t="-247" r="2046" b="-273"/>
          <a:stretch/>
        </p:blipFill>
        <p:spPr>
          <a:xfrm>
            <a:off x="2529505" y="1717348"/>
            <a:ext cx="9374129" cy="2177931"/>
          </a:xfrm>
          <a:prstGeom prst="rect">
            <a:avLst/>
          </a:prstGeom>
        </p:spPr>
      </p:pic>
      <p:pic>
        <p:nvPicPr>
          <p:cNvPr id="10" name="Picture 9">
            <a:extLst>
              <a:ext uri="{FF2B5EF4-FFF2-40B4-BE49-F238E27FC236}">
                <a16:creationId xmlns:a16="http://schemas.microsoft.com/office/drawing/2014/main" id="{63B386F6-E8BD-EC43-F7AB-1F8764C538D9}"/>
              </a:ext>
            </a:extLst>
          </p:cNvPr>
          <p:cNvPicPr>
            <a:picLocks noChangeAspect="1"/>
          </p:cNvPicPr>
          <p:nvPr/>
        </p:nvPicPr>
        <p:blipFill>
          <a:blip r:embed="rId3"/>
          <a:srcRect l="78" t="-129" r="104" b="6855"/>
          <a:stretch/>
        </p:blipFill>
        <p:spPr>
          <a:xfrm>
            <a:off x="2533135" y="3889537"/>
            <a:ext cx="9373190" cy="2284995"/>
          </a:xfrm>
          <a:prstGeom prst="rect">
            <a:avLst/>
          </a:prstGeom>
        </p:spPr>
      </p:pic>
      <p:sp>
        <p:nvSpPr>
          <p:cNvPr id="11" name="Rectangle 10">
            <a:extLst>
              <a:ext uri="{FF2B5EF4-FFF2-40B4-BE49-F238E27FC236}">
                <a16:creationId xmlns:a16="http://schemas.microsoft.com/office/drawing/2014/main" id="{B66ACEA9-B482-B921-7263-62CA2BE9F2C7}"/>
              </a:ext>
            </a:extLst>
          </p:cNvPr>
          <p:cNvSpPr/>
          <p:nvPr/>
        </p:nvSpPr>
        <p:spPr>
          <a:xfrm>
            <a:off x="138871" y="2439311"/>
            <a:ext cx="2280133" cy="7369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Confusion matrix without using pca</a:t>
            </a:r>
            <a:endParaRPr lang="en-US"/>
          </a:p>
        </p:txBody>
      </p:sp>
      <p:sp>
        <p:nvSpPr>
          <p:cNvPr id="13" name="Rectangle 12">
            <a:extLst>
              <a:ext uri="{FF2B5EF4-FFF2-40B4-BE49-F238E27FC236}">
                <a16:creationId xmlns:a16="http://schemas.microsoft.com/office/drawing/2014/main" id="{BAA83829-0E7B-44F0-88FE-F25AEE82F0B9}"/>
              </a:ext>
            </a:extLst>
          </p:cNvPr>
          <p:cNvSpPr/>
          <p:nvPr/>
        </p:nvSpPr>
        <p:spPr>
          <a:xfrm>
            <a:off x="2723916" y="6269902"/>
            <a:ext cx="2518615" cy="564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forest classifier</a:t>
            </a:r>
          </a:p>
        </p:txBody>
      </p:sp>
      <p:sp>
        <p:nvSpPr>
          <p:cNvPr id="16" name="Rectangle 15">
            <a:extLst>
              <a:ext uri="{FF2B5EF4-FFF2-40B4-BE49-F238E27FC236}">
                <a16:creationId xmlns:a16="http://schemas.microsoft.com/office/drawing/2014/main" id="{8CDCD16C-6970-7C9E-E0A8-FD730AF975EB}"/>
              </a:ext>
            </a:extLst>
          </p:cNvPr>
          <p:cNvSpPr/>
          <p:nvPr/>
        </p:nvSpPr>
        <p:spPr>
          <a:xfrm>
            <a:off x="138871" y="4663527"/>
            <a:ext cx="2280133" cy="7369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Confusion matrix with using pca</a:t>
            </a:r>
          </a:p>
        </p:txBody>
      </p:sp>
      <p:sp>
        <p:nvSpPr>
          <p:cNvPr id="19" name="Rectangle 18">
            <a:extLst>
              <a:ext uri="{FF2B5EF4-FFF2-40B4-BE49-F238E27FC236}">
                <a16:creationId xmlns:a16="http://schemas.microsoft.com/office/drawing/2014/main" id="{A48C0F2A-C096-FFD2-4341-22CBD25D9581}"/>
              </a:ext>
            </a:extLst>
          </p:cNvPr>
          <p:cNvSpPr/>
          <p:nvPr/>
        </p:nvSpPr>
        <p:spPr>
          <a:xfrm>
            <a:off x="5864592" y="6269902"/>
            <a:ext cx="2518615" cy="564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K nearest Neighbour</a:t>
            </a:r>
          </a:p>
        </p:txBody>
      </p:sp>
      <p:sp>
        <p:nvSpPr>
          <p:cNvPr id="20" name="Rectangle 19">
            <a:extLst>
              <a:ext uri="{FF2B5EF4-FFF2-40B4-BE49-F238E27FC236}">
                <a16:creationId xmlns:a16="http://schemas.microsoft.com/office/drawing/2014/main" id="{CD4B4808-D4E1-E3AE-8E2E-34F0694E8F0E}"/>
              </a:ext>
            </a:extLst>
          </p:cNvPr>
          <p:cNvSpPr/>
          <p:nvPr/>
        </p:nvSpPr>
        <p:spPr>
          <a:xfrm>
            <a:off x="9015564" y="6290496"/>
            <a:ext cx="2518615" cy="564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latin typeface="Calibri"/>
                <a:cs typeface="Calibri"/>
              </a:rPr>
              <a:t>Naive Bayes</a:t>
            </a:r>
            <a:endParaRPr lang="en-US" dirty="0"/>
          </a:p>
        </p:txBody>
      </p:sp>
    </p:spTree>
    <p:extLst>
      <p:ext uri="{BB962C8B-B14F-4D97-AF65-F5344CB8AC3E}">
        <p14:creationId xmlns:p14="http://schemas.microsoft.com/office/powerpoint/2010/main" val="67540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BB20-A4B4-544C-E061-9A685C3DC3E7}"/>
              </a:ext>
            </a:extLst>
          </p:cNvPr>
          <p:cNvSpPr>
            <a:spLocks noGrp="1"/>
          </p:cNvSpPr>
          <p:nvPr>
            <p:ph type="title"/>
          </p:nvPr>
        </p:nvSpPr>
        <p:spPr>
          <a:xfrm>
            <a:off x="4591" y="1542305"/>
            <a:ext cx="5743832" cy="4905175"/>
          </a:xfrm>
        </p:spPr>
        <p:txBody>
          <a:bodyPr vert="horz" lIns="91440" tIns="45720" rIns="91440" bIns="45720" rtlCol="0" anchor="ctr">
            <a:noAutofit/>
          </a:bodyPr>
          <a:lstStyle/>
          <a:p>
            <a:r>
              <a:rPr lang="en-US" sz="2000" dirty="0">
                <a:latin typeface="Calibri"/>
                <a:ea typeface="+mj-lt"/>
                <a:cs typeface="+mj-lt"/>
              </a:rPr>
              <a:t>the Random Forest and K-Nearest Neighbour classifiers demonstrated high precision, recall, F1-score, accuracy, and kappa coefficient. </a:t>
            </a:r>
            <a:br>
              <a:rPr lang="en-US" sz="2000" dirty="0">
                <a:latin typeface="Calibri"/>
                <a:ea typeface="+mj-lt"/>
                <a:cs typeface="+mj-lt"/>
              </a:rPr>
            </a:br>
            <a:br>
              <a:rPr lang="en-US" sz="2000" dirty="0">
                <a:latin typeface="Calibri"/>
                <a:ea typeface="+mj-lt"/>
                <a:cs typeface="+mj-lt"/>
              </a:rPr>
            </a:br>
            <a:r>
              <a:rPr lang="en-US" sz="2000" dirty="0">
                <a:latin typeface="Calibri"/>
                <a:ea typeface="+mj-lt"/>
                <a:cs typeface="+mj-lt"/>
              </a:rPr>
              <a:t>while the Naïve Bayes classifier showed notably lower performance. </a:t>
            </a:r>
            <a:br>
              <a:rPr lang="en-US" sz="2000" dirty="0">
                <a:latin typeface="Calibri"/>
                <a:ea typeface="+mj-lt"/>
                <a:cs typeface="+mj-lt"/>
              </a:rPr>
            </a:br>
            <a:br>
              <a:rPr lang="en-US" sz="2000" dirty="0">
                <a:latin typeface="Calibri"/>
                <a:ea typeface="+mj-lt"/>
                <a:cs typeface="+mj-lt"/>
              </a:rPr>
            </a:br>
            <a:r>
              <a:rPr lang="en-US" sz="2000" dirty="0">
                <a:latin typeface="Calibri"/>
                <a:ea typeface="+mj-lt"/>
                <a:cs typeface="+mj-lt"/>
              </a:rPr>
              <a:t>On the other hand, when PCA is applied, the overall performance of the classifiers improves.</a:t>
            </a:r>
            <a:endParaRPr lang="en-US" sz="2000">
              <a:latin typeface="Calibri"/>
              <a:cs typeface="Calibri"/>
            </a:endParaRPr>
          </a:p>
        </p:txBody>
      </p:sp>
      <p:sp>
        <p:nvSpPr>
          <p:cNvPr id="3" name="Content Placeholder 2">
            <a:extLst>
              <a:ext uri="{FF2B5EF4-FFF2-40B4-BE49-F238E27FC236}">
                <a16:creationId xmlns:a16="http://schemas.microsoft.com/office/drawing/2014/main" id="{BBCC15EB-68AB-73DC-71FD-7280852BDF34}"/>
              </a:ext>
            </a:extLst>
          </p:cNvPr>
          <p:cNvSpPr>
            <a:spLocks noGrp="1"/>
          </p:cNvSpPr>
          <p:nvPr>
            <p:ph idx="1"/>
          </p:nvPr>
        </p:nvSpPr>
        <p:spPr/>
        <p:txBody>
          <a:bodyPr>
            <a:normAutofit/>
          </a:bodyPr>
          <a:lstStyle/>
          <a:p>
            <a:endParaRPr lang="en-US"/>
          </a:p>
          <a:p>
            <a:pPr>
              <a:buClr>
                <a:prstClr val="white"/>
              </a:buClr>
            </a:pPr>
            <a:endParaRPr lang="en-US"/>
          </a:p>
        </p:txBody>
      </p:sp>
      <p:pic>
        <p:nvPicPr>
          <p:cNvPr id="4" name="Picture 3" descr="A table with numbers and text&#10;&#10;Description automatically generated">
            <a:extLst>
              <a:ext uri="{FF2B5EF4-FFF2-40B4-BE49-F238E27FC236}">
                <a16:creationId xmlns:a16="http://schemas.microsoft.com/office/drawing/2014/main" id="{0B76932C-81AF-80C0-07C7-525531FDF276}"/>
              </a:ext>
            </a:extLst>
          </p:cNvPr>
          <p:cNvPicPr>
            <a:picLocks noChangeAspect="1"/>
          </p:cNvPicPr>
          <p:nvPr/>
        </p:nvPicPr>
        <p:blipFill>
          <a:blip r:embed="rId2"/>
          <a:stretch>
            <a:fillRect/>
          </a:stretch>
        </p:blipFill>
        <p:spPr>
          <a:xfrm>
            <a:off x="5745377" y="1809235"/>
            <a:ext cx="6097030" cy="1921476"/>
          </a:xfrm>
          <a:prstGeom prst="rect">
            <a:avLst/>
          </a:prstGeom>
        </p:spPr>
      </p:pic>
      <p:pic>
        <p:nvPicPr>
          <p:cNvPr id="5" name="Picture 4" descr="A table with numbers and text&#10;&#10;Description automatically generated">
            <a:extLst>
              <a:ext uri="{FF2B5EF4-FFF2-40B4-BE49-F238E27FC236}">
                <a16:creationId xmlns:a16="http://schemas.microsoft.com/office/drawing/2014/main" id="{7E3683E5-6DBA-5EF5-5464-73E7D9A5C905}"/>
              </a:ext>
            </a:extLst>
          </p:cNvPr>
          <p:cNvPicPr>
            <a:picLocks noChangeAspect="1"/>
          </p:cNvPicPr>
          <p:nvPr/>
        </p:nvPicPr>
        <p:blipFill>
          <a:blip r:embed="rId3"/>
          <a:stretch>
            <a:fillRect/>
          </a:stretch>
        </p:blipFill>
        <p:spPr>
          <a:xfrm>
            <a:off x="5745378" y="4180188"/>
            <a:ext cx="6097030" cy="1916327"/>
          </a:xfrm>
          <a:prstGeom prst="rect">
            <a:avLst/>
          </a:prstGeom>
        </p:spPr>
      </p:pic>
      <p:sp>
        <p:nvSpPr>
          <p:cNvPr id="7" name="Title 1">
            <a:extLst>
              <a:ext uri="{FF2B5EF4-FFF2-40B4-BE49-F238E27FC236}">
                <a16:creationId xmlns:a16="http://schemas.microsoft.com/office/drawing/2014/main" id="{818356CD-7549-E5A3-3A9F-D2B379D343F6}"/>
              </a:ext>
            </a:extLst>
          </p:cNvPr>
          <p:cNvSpPr txBox="1">
            <a:spLocks/>
          </p:cNvSpPr>
          <p:nvPr/>
        </p:nvSpPr>
        <p:spPr>
          <a:xfrm>
            <a:off x="4590" y="-2290"/>
            <a:ext cx="12189940" cy="125993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latin typeface="Calibri"/>
                <a:ea typeface="+mj-lt"/>
                <a:cs typeface="Calibri"/>
              </a:rPr>
              <a:t>accuracy, precision, recall, and F1 score in detecting DDoS attacks. </a:t>
            </a:r>
            <a:endParaRPr lang="en-US" sz="2000" b="1" dirty="0">
              <a:latin typeface="Calibri"/>
              <a:cs typeface="Calibri"/>
            </a:endParaRPr>
          </a:p>
        </p:txBody>
      </p:sp>
    </p:spTree>
    <p:extLst>
      <p:ext uri="{BB962C8B-B14F-4D97-AF65-F5344CB8AC3E}">
        <p14:creationId xmlns:p14="http://schemas.microsoft.com/office/powerpoint/2010/main" val="115825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C1E3-7084-D3D6-F724-C430E365A949}"/>
              </a:ext>
            </a:extLst>
          </p:cNvPr>
          <p:cNvSpPr>
            <a:spLocks noGrp="1"/>
          </p:cNvSpPr>
          <p:nvPr>
            <p:ph type="title"/>
          </p:nvPr>
        </p:nvSpPr>
        <p:spPr>
          <a:xfrm>
            <a:off x="4590" y="-2290"/>
            <a:ext cx="12179643" cy="1033392"/>
          </a:xfrm>
        </p:spPr>
        <p:txBody>
          <a:bodyPr>
            <a:normAutofit/>
          </a:bodyPr>
          <a:lstStyle/>
          <a:p>
            <a:pPr algn="ctr"/>
            <a:r>
              <a:rPr lang="en-US" sz="2800" b="1" dirty="0">
                <a:latin typeface="Calibri"/>
                <a:cs typeface="Calibri"/>
              </a:rPr>
              <a:t>Conclusion </a:t>
            </a:r>
          </a:p>
        </p:txBody>
      </p:sp>
      <p:sp>
        <p:nvSpPr>
          <p:cNvPr id="3" name="Content Placeholder 2">
            <a:extLst>
              <a:ext uri="{FF2B5EF4-FFF2-40B4-BE49-F238E27FC236}">
                <a16:creationId xmlns:a16="http://schemas.microsoft.com/office/drawing/2014/main" id="{11309855-1299-246C-C8B3-4F28C668CBA5}"/>
              </a:ext>
            </a:extLst>
          </p:cNvPr>
          <p:cNvSpPr>
            <a:spLocks noGrp="1"/>
          </p:cNvSpPr>
          <p:nvPr>
            <p:ph idx="1"/>
          </p:nvPr>
        </p:nvSpPr>
        <p:spPr>
          <a:xfrm>
            <a:off x="2445050" y="1025611"/>
            <a:ext cx="7309021" cy="5829186"/>
          </a:xfrm>
        </p:spPr>
        <p:txBody>
          <a:bodyPr/>
          <a:lstStyle/>
          <a:p>
            <a:r>
              <a:rPr lang="en-US" sz="2200" b="1" dirty="0">
                <a:solidFill>
                  <a:schemeClr val="tx1"/>
                </a:solidFill>
                <a:latin typeface="Calibri"/>
                <a:ea typeface="+mn-lt"/>
                <a:cs typeface="+mn-lt"/>
              </a:rPr>
              <a:t>Feature Selection</a:t>
            </a:r>
            <a:r>
              <a:rPr lang="en-US" sz="2200" dirty="0">
                <a:solidFill>
                  <a:schemeClr val="tx1"/>
                </a:solidFill>
                <a:latin typeface="Calibri"/>
                <a:ea typeface="+mn-lt"/>
                <a:cs typeface="+mn-lt"/>
              </a:rPr>
              <a:t>:</a:t>
            </a:r>
            <a:endParaRPr lang="en-US" sz="2200">
              <a:solidFill>
                <a:schemeClr val="tx1"/>
              </a:solidFill>
              <a:latin typeface="Calibri"/>
              <a:cs typeface="Calibri"/>
            </a:endParaRPr>
          </a:p>
          <a:p>
            <a:pPr lvl="1">
              <a:buClr>
                <a:srgbClr val="FFFFFF"/>
              </a:buClr>
              <a:buFont typeface="Courier New" panose="05040102010807070707" pitchFamily="18" charset="2"/>
              <a:buChar char="o"/>
            </a:pPr>
            <a:r>
              <a:rPr lang="en-US" sz="2200" b="1" dirty="0">
                <a:solidFill>
                  <a:schemeClr val="tx1"/>
                </a:solidFill>
                <a:latin typeface="Calibri"/>
                <a:ea typeface="+mn-lt"/>
                <a:cs typeface="+mn-lt"/>
              </a:rPr>
              <a:t>Principal Component Analysis (PCA)</a:t>
            </a:r>
            <a:r>
              <a:rPr lang="en-US" sz="2200" dirty="0">
                <a:solidFill>
                  <a:schemeClr val="tx1"/>
                </a:solidFill>
                <a:latin typeface="Calibri"/>
                <a:ea typeface="+mn-lt"/>
                <a:cs typeface="+mn-lt"/>
              </a:rPr>
              <a:t> was applied to the dataset to reduce dimensionality and improve classifier performance</a:t>
            </a:r>
            <a:endParaRPr lang="en-US" sz="2200">
              <a:solidFill>
                <a:schemeClr val="tx1"/>
              </a:solidFill>
              <a:latin typeface="Calibri"/>
              <a:cs typeface="Calibri"/>
            </a:endParaRPr>
          </a:p>
          <a:p>
            <a:pPr lvl="1">
              <a:buClr>
                <a:srgbClr val="FFFFFF"/>
              </a:buClr>
              <a:buFont typeface="Courier New" panose="05040102010807070707" pitchFamily="18" charset="2"/>
              <a:buChar char="o"/>
            </a:pPr>
            <a:endParaRPr lang="en-US" sz="2200" dirty="0">
              <a:solidFill>
                <a:schemeClr val="tx1"/>
              </a:solidFill>
              <a:latin typeface="Calibri"/>
              <a:ea typeface="+mn-lt"/>
              <a:cs typeface="+mn-lt"/>
            </a:endParaRPr>
          </a:p>
          <a:p>
            <a:pPr>
              <a:buClr>
                <a:srgbClr val="FFFFFF"/>
              </a:buClr>
            </a:pPr>
            <a:r>
              <a:rPr lang="en-US" sz="2200" dirty="0">
                <a:solidFill>
                  <a:schemeClr val="tx1"/>
                </a:solidFill>
                <a:latin typeface="Calibri"/>
                <a:ea typeface="+mn-lt"/>
                <a:cs typeface="+mn-lt"/>
              </a:rPr>
              <a:t>Applying PCA improved the performance of most classifiers, leading to higher accuracy, recall, F1-score, precision</a:t>
            </a:r>
          </a:p>
          <a:p>
            <a:pPr>
              <a:buClr>
                <a:srgbClr val="FFFFFF"/>
              </a:buClr>
            </a:pPr>
            <a:endParaRPr lang="en-US" sz="2200" dirty="0">
              <a:solidFill>
                <a:schemeClr val="tx1"/>
              </a:solidFill>
              <a:latin typeface="Calibri"/>
              <a:ea typeface="+mn-lt"/>
              <a:cs typeface="+mn-lt"/>
            </a:endParaRPr>
          </a:p>
          <a:p>
            <a:pPr>
              <a:buClr>
                <a:srgbClr val="FFFFFF"/>
              </a:buClr>
            </a:pPr>
            <a:r>
              <a:rPr lang="en-US" sz="2200" b="1" dirty="0">
                <a:solidFill>
                  <a:schemeClr val="tx1"/>
                </a:solidFill>
                <a:latin typeface="Calibri"/>
                <a:ea typeface="+mn-lt"/>
                <a:cs typeface="+mn-lt"/>
              </a:rPr>
              <a:t>Random Forest classifier</a:t>
            </a:r>
            <a:r>
              <a:rPr lang="en-US" sz="2200" dirty="0">
                <a:solidFill>
                  <a:schemeClr val="tx1"/>
                </a:solidFill>
                <a:latin typeface="Calibri"/>
                <a:ea typeface="+mn-lt"/>
                <a:cs typeface="+mn-lt"/>
              </a:rPr>
              <a:t> combined with </a:t>
            </a:r>
            <a:r>
              <a:rPr lang="en-US" sz="2200" b="1" dirty="0">
                <a:solidFill>
                  <a:schemeClr val="tx1"/>
                </a:solidFill>
                <a:latin typeface="Calibri"/>
                <a:ea typeface="+mn-lt"/>
                <a:cs typeface="+mn-lt"/>
              </a:rPr>
              <a:t>PCA</a:t>
            </a:r>
            <a:r>
              <a:rPr lang="en-US" sz="2200" dirty="0">
                <a:solidFill>
                  <a:schemeClr val="tx1"/>
                </a:solidFill>
                <a:latin typeface="Calibri"/>
                <a:ea typeface="+mn-lt"/>
                <a:cs typeface="+mn-lt"/>
              </a:rPr>
              <a:t> proved to be an effective method for detecting DDoS attacks on IoT devices.</a:t>
            </a:r>
            <a:endParaRPr lang="en-US" sz="2200">
              <a:solidFill>
                <a:schemeClr val="tx1"/>
              </a:solidFill>
              <a:latin typeface="Calibri"/>
              <a:cs typeface="Calibri"/>
            </a:endParaRPr>
          </a:p>
        </p:txBody>
      </p:sp>
    </p:spTree>
    <p:extLst>
      <p:ext uri="{BB962C8B-B14F-4D97-AF65-F5344CB8AC3E}">
        <p14:creationId xmlns:p14="http://schemas.microsoft.com/office/powerpoint/2010/main" val="49361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E6AB-57F3-E83E-3AB9-22943CAC67BA}"/>
              </a:ext>
            </a:extLst>
          </p:cNvPr>
          <p:cNvSpPr>
            <a:spLocks noGrp="1"/>
          </p:cNvSpPr>
          <p:nvPr>
            <p:ph type="title"/>
          </p:nvPr>
        </p:nvSpPr>
        <p:spPr>
          <a:xfrm>
            <a:off x="4590" y="-2290"/>
            <a:ext cx="8534400" cy="1507067"/>
          </a:xfrm>
        </p:spPr>
        <p:txBody>
          <a:bodyPr/>
          <a:lstStyle/>
          <a:p>
            <a:r>
              <a:rPr lang="en-US" dirty="0"/>
              <a:t>REFERENCES </a:t>
            </a:r>
          </a:p>
        </p:txBody>
      </p:sp>
      <p:sp>
        <p:nvSpPr>
          <p:cNvPr id="3" name="Content Placeholder 2">
            <a:extLst>
              <a:ext uri="{FF2B5EF4-FFF2-40B4-BE49-F238E27FC236}">
                <a16:creationId xmlns:a16="http://schemas.microsoft.com/office/drawing/2014/main" id="{37DFFAB7-076E-F36F-704E-AC1B99472458}"/>
              </a:ext>
            </a:extLst>
          </p:cNvPr>
          <p:cNvSpPr>
            <a:spLocks noGrp="1"/>
          </p:cNvSpPr>
          <p:nvPr>
            <p:ph idx="1"/>
          </p:nvPr>
        </p:nvSpPr>
        <p:spPr>
          <a:xfrm>
            <a:off x="4590" y="1499286"/>
            <a:ext cx="12189940" cy="5376104"/>
          </a:xfrm>
        </p:spPr>
        <p:txBody>
          <a:bodyPr/>
          <a:lstStyle/>
          <a:p>
            <a:r>
              <a:rPr lang="en-US" b="1" dirty="0">
                <a:solidFill>
                  <a:schemeClr val="tx1"/>
                </a:solidFill>
                <a:latin typeface="Calibri"/>
                <a:ea typeface="+mn-lt"/>
                <a:cs typeface="+mn-lt"/>
                <a:hlinkClick r:id="rId2">
                  <a:extLst>
                    <a:ext uri="{A12FA001-AC4F-418D-AE19-62706E023703}">
                      <ahyp:hlinkClr xmlns:ahyp="http://schemas.microsoft.com/office/drawing/2018/hyperlinkcolor" val="tx"/>
                    </a:ext>
                  </a:extLst>
                </a:hlinkClick>
              </a:rPr>
              <a:t>https://www.sciencedirect.com/science/article/pii/S1110866524000136?via%3Dihub</a:t>
            </a:r>
          </a:p>
          <a:p>
            <a:pPr>
              <a:buClr>
                <a:srgbClr val="FFFFFF"/>
              </a:buClr>
            </a:pPr>
            <a:r>
              <a:rPr lang="en-US" b="1" dirty="0">
                <a:solidFill>
                  <a:schemeClr val="tx1"/>
                </a:solidFill>
                <a:latin typeface="Calibri"/>
                <a:ea typeface="+mn-lt"/>
                <a:cs typeface="+mn-lt"/>
                <a:hlinkClick r:id="rId3">
                  <a:extLst>
                    <a:ext uri="{A12FA001-AC4F-418D-AE19-62706E023703}">
                      <ahyp:hlinkClr xmlns:ahyp="http://schemas.microsoft.com/office/drawing/2018/hyperlinkcolor" val="tx"/>
                    </a:ext>
                  </a:extLst>
                </a:hlinkClick>
              </a:rPr>
              <a:t>https://www.trndigital.com/wp-content/uploads/2024/01/MicrosoftTeams-image-1038x576.png</a:t>
            </a:r>
            <a:endParaRPr lang="en-US" b="1">
              <a:solidFill>
                <a:schemeClr val="tx1"/>
              </a:solidFill>
              <a:latin typeface="Calibri"/>
              <a:cs typeface="Calibri"/>
              <a:hlinkClick r:id="rId3">
                <a:extLst>
                  <a:ext uri="{A12FA001-AC4F-418D-AE19-62706E023703}">
                    <ahyp:hlinkClr xmlns:ahyp="http://schemas.microsoft.com/office/drawing/2018/hyperlinkcolor" val="tx"/>
                  </a:ext>
                </a:extLst>
              </a:hlinkClick>
            </a:endParaRPr>
          </a:p>
          <a:p>
            <a:pPr>
              <a:buClr>
                <a:srgbClr val="FFFFFF"/>
              </a:buClr>
            </a:pPr>
            <a:r>
              <a:rPr lang="en-US" b="1" dirty="0">
                <a:solidFill>
                  <a:schemeClr val="tx1"/>
                </a:solidFill>
                <a:latin typeface="Calibri"/>
                <a:ea typeface="+mn-lt"/>
                <a:cs typeface="+mn-lt"/>
                <a:hlinkClick r:id="rId4">
                  <a:extLst>
                    <a:ext uri="{A12FA001-AC4F-418D-AE19-62706E023703}">
                      <ahyp:hlinkClr xmlns:ahyp="http://schemas.microsoft.com/office/drawing/2018/hyperlinkcolor" val="tx"/>
                    </a:ext>
                  </a:extLst>
                </a:hlinkClick>
              </a:rPr>
              <a:t>https://media.geeksforgeeks.org/wpcontent/uploads/20200410011058/Untitled216.png</a:t>
            </a:r>
          </a:p>
          <a:p>
            <a:pPr>
              <a:buClr>
                <a:srgbClr val="FFFFFF"/>
              </a:buClr>
            </a:pPr>
            <a:endParaRPr lang="en-US" b="1" dirty="0">
              <a:solidFill>
                <a:schemeClr val="tx1"/>
              </a:solidFill>
              <a:latin typeface="Calibri"/>
              <a:ea typeface="+mn-lt"/>
              <a:cs typeface="+mn-lt"/>
            </a:endParaRPr>
          </a:p>
          <a:p>
            <a:pPr>
              <a:buClr>
                <a:srgbClr val="FFFFFF"/>
              </a:buClr>
            </a:pPr>
            <a:endParaRPr lang="en-US" b="1" dirty="0">
              <a:solidFill>
                <a:schemeClr val="tx1"/>
              </a:solidFill>
              <a:latin typeface="Calibri"/>
              <a:ea typeface="+mn-lt"/>
              <a:cs typeface="+mn-lt"/>
            </a:endParaRPr>
          </a:p>
          <a:p>
            <a:pPr>
              <a:buClr>
                <a:srgbClr val="FFFFFF"/>
              </a:buClr>
            </a:pPr>
            <a:endParaRPr lang="en-US" b="1" dirty="0">
              <a:solidFill>
                <a:schemeClr val="tx1"/>
              </a:solidFill>
              <a:latin typeface="Calibri"/>
              <a:ea typeface="+mn-lt"/>
              <a:cs typeface="+mn-lt"/>
            </a:endParaRPr>
          </a:p>
        </p:txBody>
      </p:sp>
    </p:spTree>
    <p:extLst>
      <p:ext uri="{BB962C8B-B14F-4D97-AF65-F5344CB8AC3E}">
        <p14:creationId xmlns:p14="http://schemas.microsoft.com/office/powerpoint/2010/main" val="285180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8E0-8617-1DF0-FCD3-E4BE585EE198}"/>
              </a:ext>
            </a:extLst>
          </p:cNvPr>
          <p:cNvSpPr>
            <a:spLocks noGrp="1"/>
          </p:cNvSpPr>
          <p:nvPr>
            <p:ph type="title"/>
          </p:nvPr>
        </p:nvSpPr>
        <p:spPr>
          <a:xfrm>
            <a:off x="4590" y="-2290"/>
            <a:ext cx="12179643" cy="765662"/>
          </a:xfrm>
        </p:spPr>
        <p:txBody>
          <a:bodyPr>
            <a:normAutofit/>
          </a:bodyPr>
          <a:lstStyle/>
          <a:p>
            <a:pPr algn="ctr"/>
            <a:r>
              <a:rPr lang="en-US" sz="2800" b="1" dirty="0">
                <a:latin typeface="Calibri"/>
                <a:cs typeface="Calibri"/>
              </a:rPr>
              <a:t>Table of contents </a:t>
            </a:r>
          </a:p>
        </p:txBody>
      </p:sp>
      <p:sp>
        <p:nvSpPr>
          <p:cNvPr id="3" name="Content Placeholder 2">
            <a:extLst>
              <a:ext uri="{FF2B5EF4-FFF2-40B4-BE49-F238E27FC236}">
                <a16:creationId xmlns:a16="http://schemas.microsoft.com/office/drawing/2014/main" id="{91D65FD0-977B-2436-6FE8-9A83E0B02C1E}"/>
              </a:ext>
            </a:extLst>
          </p:cNvPr>
          <p:cNvSpPr>
            <a:spLocks noGrp="1"/>
          </p:cNvSpPr>
          <p:nvPr>
            <p:ph idx="1"/>
          </p:nvPr>
        </p:nvSpPr>
        <p:spPr>
          <a:xfrm>
            <a:off x="4590" y="881449"/>
            <a:ext cx="12179643" cy="5983644"/>
          </a:xfrm>
        </p:spPr>
        <p:txBody>
          <a:bodyPr vert="horz" lIns="91440" tIns="45720" rIns="91440" bIns="45720" rtlCol="0" anchor="ctr">
            <a:noAutofit/>
          </a:bodyPr>
          <a:lstStyle/>
          <a:p>
            <a:r>
              <a:rPr lang="en-US" sz="1400" b="1" cap="all" dirty="0">
                <a:solidFill>
                  <a:srgbClr val="FFFFFF"/>
                </a:solidFill>
                <a:latin typeface="Calibri"/>
                <a:cs typeface="Calibri"/>
              </a:rPr>
              <a:t>Overview of DDoS Attacks in iot   1</a:t>
            </a:r>
            <a:endParaRPr lang="en-US" sz="1400" b="1" dirty="0">
              <a:latin typeface="Calibri"/>
              <a:cs typeface="Calibri"/>
            </a:endParaRPr>
          </a:p>
          <a:p>
            <a:pPr lvl="1">
              <a:buClr>
                <a:srgbClr val="FFFFFF"/>
              </a:buClr>
              <a:buFont typeface="Courier New" panose="05040102010807070707" pitchFamily="18" charset="2"/>
              <a:buChar char="o"/>
            </a:pPr>
            <a:r>
              <a:rPr lang="en-US" sz="1400" b="1" cap="all" dirty="0">
                <a:solidFill>
                  <a:srgbClr val="FFFFFF"/>
                </a:solidFill>
                <a:latin typeface="Calibri"/>
                <a:cs typeface="Calibri"/>
              </a:rPr>
              <a:t>What is IoT</a:t>
            </a:r>
          </a:p>
          <a:p>
            <a:pPr lvl="1">
              <a:buClr>
                <a:srgbClr val="FFFFFF"/>
              </a:buClr>
              <a:buFont typeface="Courier New" panose="05040102010807070707" pitchFamily="18" charset="2"/>
              <a:buChar char="o"/>
            </a:pPr>
            <a:r>
              <a:rPr lang="en-US" sz="1400" b="1" cap="all" dirty="0">
                <a:solidFill>
                  <a:srgbClr val="FFFFFF"/>
                </a:solidFill>
                <a:latin typeface="Calibri"/>
                <a:cs typeface="Calibri"/>
              </a:rPr>
              <a:t>What is a DDoS attack?</a:t>
            </a:r>
          </a:p>
          <a:p>
            <a:pPr>
              <a:buClr>
                <a:srgbClr val="FFFFFF"/>
              </a:buClr>
            </a:pPr>
            <a:r>
              <a:rPr lang="en-US" sz="1400" b="1" cap="all" dirty="0">
                <a:solidFill>
                  <a:srgbClr val="FFFFFF"/>
                </a:solidFill>
                <a:latin typeface="Calibri"/>
                <a:cs typeface="Calibri"/>
              </a:rPr>
              <a:t>Importance of DDoS Attack Detection   2</a:t>
            </a:r>
          </a:p>
          <a:p>
            <a:pPr lvl="1">
              <a:buClr>
                <a:srgbClr val="FFFFFF"/>
              </a:buClr>
              <a:buFont typeface="Courier New" panose="05040102010807070707" pitchFamily="18" charset="2"/>
              <a:buChar char="o"/>
            </a:pPr>
            <a:r>
              <a:rPr lang="en-US" sz="1400" b="1" cap="all" dirty="0">
                <a:solidFill>
                  <a:srgbClr val="FFFFFF"/>
                </a:solidFill>
                <a:latin typeface="Calibri"/>
                <a:cs typeface="Calibri"/>
              </a:rPr>
              <a:t>Why is DDoS detection crucial in IoT?</a:t>
            </a:r>
          </a:p>
          <a:p>
            <a:pPr lvl="1">
              <a:buClr>
                <a:srgbClr val="FFFFFF"/>
              </a:buClr>
              <a:buFont typeface="Courier New" panose="05040102010807070707" pitchFamily="18" charset="2"/>
              <a:buChar char="o"/>
            </a:pPr>
            <a:r>
              <a:rPr lang="en-US" sz="1400" b="1" cap="all" dirty="0">
                <a:solidFill>
                  <a:srgbClr val="FFFFFF"/>
                </a:solidFill>
                <a:latin typeface="Calibri"/>
                <a:cs typeface="Calibri"/>
              </a:rPr>
              <a:t>Consequences of undetected DDoS attacks on IoT devices</a:t>
            </a:r>
          </a:p>
          <a:p>
            <a:pPr>
              <a:buClr>
                <a:srgbClr val="FFFFFF"/>
              </a:buClr>
            </a:pPr>
            <a:r>
              <a:rPr lang="en-US" sz="1400" b="1" cap="all" dirty="0">
                <a:solidFill>
                  <a:srgbClr val="FFFFFF"/>
                </a:solidFill>
                <a:latin typeface="Calibri"/>
                <a:cs typeface="Calibri"/>
              </a:rPr>
              <a:t>Challenges in Detecting DDoS Attacks in IoT   3</a:t>
            </a:r>
            <a:endParaRPr lang="en-US" sz="1400" b="1" dirty="0">
              <a:solidFill>
                <a:srgbClr val="000000"/>
              </a:solidFill>
              <a:latin typeface="Calibri"/>
              <a:cs typeface="Calibri"/>
            </a:endParaRPr>
          </a:p>
          <a:p>
            <a:pPr>
              <a:buClr>
                <a:srgbClr val="FFFFFF"/>
              </a:buClr>
            </a:pPr>
            <a:r>
              <a:rPr lang="en-US" sz="1400" b="1" cap="all" dirty="0">
                <a:solidFill>
                  <a:srgbClr val="FFFFFF"/>
                </a:solidFill>
                <a:latin typeface="Calibri"/>
                <a:cs typeface="Calibri"/>
              </a:rPr>
              <a:t>What is Principal Component Analysis?   4</a:t>
            </a:r>
          </a:p>
          <a:p>
            <a:pPr lvl="1">
              <a:buClr>
                <a:srgbClr val="FFFFFF"/>
              </a:buClr>
              <a:buFont typeface="Courier New" panose="05040102010807070707" pitchFamily="18" charset="2"/>
              <a:buChar char="o"/>
            </a:pPr>
            <a:r>
              <a:rPr lang="en-US" sz="1400" b="1" cap="all" dirty="0">
                <a:solidFill>
                  <a:schemeClr val="tx1"/>
                </a:solidFill>
                <a:latin typeface="Calibri"/>
                <a:cs typeface="Calibri"/>
              </a:rPr>
              <a:t>How PCA Helps in DDoS Detection</a:t>
            </a:r>
          </a:p>
          <a:p>
            <a:pPr>
              <a:buClr>
                <a:srgbClr val="FFFFFF"/>
              </a:buClr>
            </a:pPr>
            <a:r>
              <a:rPr lang="en-US" sz="1400" b="1" cap="all" dirty="0">
                <a:solidFill>
                  <a:srgbClr val="FFFFFF"/>
                </a:solidFill>
                <a:latin typeface="Calibri"/>
                <a:cs typeface="Calibri"/>
              </a:rPr>
              <a:t>Approach and dataset   5</a:t>
            </a:r>
          </a:p>
          <a:p>
            <a:pPr>
              <a:buClr>
                <a:srgbClr val="FFFFFF"/>
              </a:buClr>
            </a:pPr>
            <a:r>
              <a:rPr lang="en-US" sz="1400" b="1" cap="all" dirty="0">
                <a:solidFill>
                  <a:srgbClr val="FFFFFF"/>
                </a:solidFill>
                <a:latin typeface="Calibri"/>
                <a:cs typeface="Calibri"/>
              </a:rPr>
              <a:t>Data analysis , preprocessing and feature selection   6</a:t>
            </a:r>
          </a:p>
          <a:p>
            <a:pPr>
              <a:buClr>
                <a:srgbClr val="FFFFFF"/>
              </a:buClr>
            </a:pPr>
            <a:r>
              <a:rPr lang="en-US" sz="1400" b="1" cap="all" dirty="0">
                <a:solidFill>
                  <a:srgbClr val="FFFFFF"/>
                </a:solidFill>
                <a:latin typeface="Calibri"/>
                <a:cs typeface="Calibri"/>
              </a:rPr>
              <a:t>Machine learning classifiers   7</a:t>
            </a:r>
          </a:p>
          <a:p>
            <a:pPr>
              <a:buClr>
                <a:srgbClr val="FFFFFF"/>
              </a:buClr>
            </a:pPr>
            <a:r>
              <a:rPr lang="en-US" sz="1400" b="1" cap="all" dirty="0">
                <a:solidFill>
                  <a:srgbClr val="FFFFFF"/>
                </a:solidFill>
                <a:latin typeface="Calibri"/>
                <a:cs typeface="Calibri"/>
              </a:rPr>
              <a:t>Result and comparison   8</a:t>
            </a:r>
            <a:endParaRPr lang="en-US" sz="1400" b="1" cap="all" dirty="0">
              <a:solidFill>
                <a:srgbClr val="000000"/>
              </a:solidFill>
              <a:latin typeface="Calibri"/>
              <a:cs typeface="Calibri"/>
            </a:endParaRPr>
          </a:p>
          <a:p>
            <a:pPr>
              <a:buClr>
                <a:srgbClr val="FFFFFF"/>
              </a:buClr>
            </a:pPr>
            <a:r>
              <a:rPr lang="en-US" sz="1400" b="1" cap="all" dirty="0">
                <a:solidFill>
                  <a:srgbClr val="FFFFFF"/>
                </a:solidFill>
                <a:latin typeface="Calibri"/>
                <a:cs typeface="Calibri"/>
              </a:rPr>
              <a:t>accuracy, precision, recall, and F1 score in detecting DDoS attacks   9 </a:t>
            </a:r>
            <a:endParaRPr lang="en-US" sz="1400" b="1" cap="all" dirty="0">
              <a:solidFill>
                <a:srgbClr val="000000"/>
              </a:solidFill>
              <a:latin typeface="Calibri"/>
              <a:cs typeface="Calibri"/>
            </a:endParaRPr>
          </a:p>
          <a:p>
            <a:pPr>
              <a:buClr>
                <a:srgbClr val="FFFFFF"/>
              </a:buClr>
            </a:pPr>
            <a:r>
              <a:rPr lang="en-US" sz="1400" b="1" cap="all" dirty="0">
                <a:solidFill>
                  <a:srgbClr val="FFFFFF"/>
                </a:solidFill>
                <a:latin typeface="Calibri"/>
                <a:cs typeface="Calibri"/>
              </a:rPr>
              <a:t>Conclusion  10</a:t>
            </a:r>
            <a:endParaRPr lang="en-US" sz="1400" b="1" cap="all" dirty="0">
              <a:solidFill>
                <a:srgbClr val="000000"/>
              </a:solidFill>
              <a:latin typeface="Calibri"/>
              <a:cs typeface="Calibri"/>
            </a:endParaRPr>
          </a:p>
          <a:p>
            <a:pPr>
              <a:buClr>
                <a:srgbClr val="FFFFFF"/>
              </a:buClr>
            </a:pPr>
            <a:r>
              <a:rPr lang="en-US" sz="1400" b="1" cap="all" dirty="0">
                <a:solidFill>
                  <a:srgbClr val="FFFFFF"/>
                </a:solidFill>
                <a:latin typeface="Calibri"/>
                <a:cs typeface="Calibri"/>
              </a:rPr>
              <a:t>References   11</a:t>
            </a:r>
          </a:p>
        </p:txBody>
      </p:sp>
    </p:spTree>
    <p:extLst>
      <p:ext uri="{BB962C8B-B14F-4D97-AF65-F5344CB8AC3E}">
        <p14:creationId xmlns:p14="http://schemas.microsoft.com/office/powerpoint/2010/main" val="197001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9FB5-E25A-F4A7-901A-6DAA018BC729}"/>
              </a:ext>
            </a:extLst>
          </p:cNvPr>
          <p:cNvSpPr>
            <a:spLocks noGrp="1"/>
          </p:cNvSpPr>
          <p:nvPr>
            <p:ph type="title"/>
          </p:nvPr>
        </p:nvSpPr>
        <p:spPr>
          <a:xfrm>
            <a:off x="4590" y="-2290"/>
            <a:ext cx="12189940" cy="672986"/>
          </a:xfrm>
        </p:spPr>
        <p:txBody>
          <a:bodyPr>
            <a:normAutofit/>
          </a:bodyPr>
          <a:lstStyle/>
          <a:p>
            <a:r>
              <a:rPr lang="en-US" sz="2400" b="1" dirty="0">
                <a:solidFill>
                  <a:srgbClr val="FFFFFF"/>
                </a:solidFill>
                <a:latin typeface="Calibri"/>
                <a:ea typeface="Calibri"/>
                <a:cs typeface="Calibri"/>
              </a:rPr>
              <a:t>Overview of DDoS Attacks in iot </a:t>
            </a:r>
          </a:p>
        </p:txBody>
      </p:sp>
      <p:sp>
        <p:nvSpPr>
          <p:cNvPr id="3" name="Content Placeholder 2">
            <a:extLst>
              <a:ext uri="{FF2B5EF4-FFF2-40B4-BE49-F238E27FC236}">
                <a16:creationId xmlns:a16="http://schemas.microsoft.com/office/drawing/2014/main" id="{49588F2E-A805-170C-3B72-47B64DB04C0D}"/>
              </a:ext>
            </a:extLst>
          </p:cNvPr>
          <p:cNvSpPr>
            <a:spLocks noGrp="1"/>
          </p:cNvSpPr>
          <p:nvPr>
            <p:ph idx="1"/>
          </p:nvPr>
        </p:nvSpPr>
        <p:spPr>
          <a:xfrm>
            <a:off x="4590" y="665206"/>
            <a:ext cx="4868563" cy="6199887"/>
          </a:xfrm>
        </p:spPr>
        <p:txBody>
          <a:bodyPr>
            <a:normAutofit/>
          </a:bodyPr>
          <a:lstStyle/>
          <a:p>
            <a:r>
              <a:rPr lang="en-US">
                <a:solidFill>
                  <a:srgbClr val="FFFFFF"/>
                </a:solidFill>
                <a:latin typeface="Calibri"/>
                <a:ea typeface="Calibri"/>
                <a:cs typeface="Calibri"/>
              </a:rPr>
              <a:t>What is IoT</a:t>
            </a:r>
          </a:p>
          <a:p>
            <a:pPr lvl="1">
              <a:buClr>
                <a:srgbClr val="FFFFFF"/>
              </a:buClr>
              <a:buFont typeface="Courier New" panose="05040102010807070707" pitchFamily="18" charset="2"/>
              <a:buChar char="o"/>
            </a:pPr>
            <a:r>
              <a:rPr lang="en-US" sz="2000">
                <a:solidFill>
                  <a:srgbClr val="FFFFFF"/>
                </a:solidFill>
                <a:latin typeface="Calibri"/>
                <a:ea typeface="Calibri"/>
                <a:cs typeface="Calibri"/>
              </a:rPr>
              <a:t>IoT stands for Internet of Things. It refers to the interconnectedness of physical devices, such as appliances and vehicles, that are embedded with software, sensors, and connectivity which enables these objects to connect and exchange data</a:t>
            </a: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p:txBody>
      </p:sp>
      <p:pic>
        <p:nvPicPr>
          <p:cNvPr id="4" name="Picture 3" descr="Image result for what is iot">
            <a:extLst>
              <a:ext uri="{FF2B5EF4-FFF2-40B4-BE49-F238E27FC236}">
                <a16:creationId xmlns:a16="http://schemas.microsoft.com/office/drawing/2014/main" id="{A795210C-C4C2-F6E1-A5CF-78FB3DA79838}"/>
              </a:ext>
            </a:extLst>
          </p:cNvPr>
          <p:cNvPicPr>
            <a:picLocks noChangeAspect="1"/>
          </p:cNvPicPr>
          <p:nvPr/>
        </p:nvPicPr>
        <p:blipFill>
          <a:blip r:embed="rId2"/>
          <a:stretch>
            <a:fillRect/>
          </a:stretch>
        </p:blipFill>
        <p:spPr>
          <a:xfrm>
            <a:off x="430426" y="3758240"/>
            <a:ext cx="4431956" cy="2564574"/>
          </a:xfrm>
          <a:prstGeom prst="rect">
            <a:avLst/>
          </a:prstGeom>
        </p:spPr>
      </p:pic>
      <p:sp>
        <p:nvSpPr>
          <p:cNvPr id="8" name="Content Placeholder 2">
            <a:extLst>
              <a:ext uri="{FF2B5EF4-FFF2-40B4-BE49-F238E27FC236}">
                <a16:creationId xmlns:a16="http://schemas.microsoft.com/office/drawing/2014/main" id="{8485B3C7-2D8D-4AFF-70B9-0109ABF1A806}"/>
              </a:ext>
            </a:extLst>
          </p:cNvPr>
          <p:cNvSpPr txBox="1">
            <a:spLocks/>
          </p:cNvSpPr>
          <p:nvPr/>
        </p:nvSpPr>
        <p:spPr>
          <a:xfrm>
            <a:off x="4893748" y="663147"/>
            <a:ext cx="7257535" cy="619988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FFFFFF"/>
              </a:buClr>
            </a:pPr>
            <a:r>
              <a:rPr lang="en-US">
                <a:solidFill>
                  <a:srgbClr val="FFFFFF"/>
                </a:solidFill>
                <a:latin typeface="Calibri"/>
                <a:ea typeface="Calibri"/>
                <a:cs typeface="Calibri"/>
              </a:rPr>
              <a:t>What is a DDoS attack?</a:t>
            </a:r>
          </a:p>
          <a:p>
            <a:pPr lvl="1">
              <a:buClr>
                <a:srgbClr val="FFFFFF"/>
              </a:buClr>
              <a:buFont typeface="Courier New" panose="05040102010807070707" pitchFamily="18" charset="2"/>
              <a:buChar char="o"/>
            </a:pPr>
            <a:r>
              <a:rPr lang="en-US" sz="2000">
                <a:solidFill>
                  <a:srgbClr val="FFFFFF"/>
                </a:solidFill>
                <a:latin typeface="Calibri"/>
                <a:ea typeface="Calibri"/>
                <a:cs typeface="Calibri"/>
              </a:rPr>
              <a:t>Distributed Denial of Service (DDoS) is a type of DOS attack where multiple systems, which are trojan infected, target a particular system which causes a DoS attack. </a:t>
            </a:r>
          </a:p>
          <a:p>
            <a:pPr lvl="1">
              <a:buClr>
                <a:srgbClr val="FFFFFF"/>
              </a:buClr>
              <a:buFont typeface="Courier New" panose="05040102010807070707" pitchFamily="18" charset="2"/>
              <a:buChar char="o"/>
            </a:pPr>
            <a:r>
              <a:rPr lang="en-US" sz="2000">
                <a:solidFill>
                  <a:srgbClr val="FFFFFF"/>
                </a:solidFill>
                <a:latin typeface="Calibri"/>
                <a:ea typeface="Calibri"/>
                <a:cs typeface="Calibri"/>
              </a:rPr>
              <a:t>From a high level, a DDoS attack is like an unexpected traffic jam clogging up the highway, preventing regular traffic from arriving at its destination.</a:t>
            </a: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a:p>
            <a:pPr>
              <a:buClr>
                <a:srgbClr val="FFFFFF"/>
              </a:buClr>
            </a:pPr>
            <a:endParaRPr lang="en-US">
              <a:solidFill>
                <a:srgbClr val="FFFFFF"/>
              </a:solidFill>
              <a:latin typeface="Calibri"/>
              <a:ea typeface="Calibri"/>
              <a:cs typeface="Calibri"/>
            </a:endParaRPr>
          </a:p>
        </p:txBody>
      </p:sp>
      <p:pic>
        <p:nvPicPr>
          <p:cNvPr id="10" name="Picture 9" descr="DDoS(Distributed Denial of Service) attack">
            <a:extLst>
              <a:ext uri="{FF2B5EF4-FFF2-40B4-BE49-F238E27FC236}">
                <a16:creationId xmlns:a16="http://schemas.microsoft.com/office/drawing/2014/main" id="{E40E9C36-E6B8-3877-CD98-E367930B623E}"/>
              </a:ext>
            </a:extLst>
          </p:cNvPr>
          <p:cNvPicPr>
            <a:picLocks noChangeAspect="1"/>
          </p:cNvPicPr>
          <p:nvPr/>
        </p:nvPicPr>
        <p:blipFill>
          <a:blip r:embed="rId3"/>
          <a:stretch>
            <a:fillRect/>
          </a:stretch>
        </p:blipFill>
        <p:spPr>
          <a:xfrm>
            <a:off x="5290752" y="3714048"/>
            <a:ext cx="6717955" cy="2611769"/>
          </a:xfrm>
          <a:prstGeom prst="rect">
            <a:avLst/>
          </a:prstGeom>
        </p:spPr>
      </p:pic>
    </p:spTree>
    <p:extLst>
      <p:ext uri="{BB962C8B-B14F-4D97-AF65-F5344CB8AC3E}">
        <p14:creationId xmlns:p14="http://schemas.microsoft.com/office/powerpoint/2010/main" val="230948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699D-C37F-7D8F-80FD-8426AF645ECC}"/>
              </a:ext>
            </a:extLst>
          </p:cNvPr>
          <p:cNvSpPr>
            <a:spLocks noGrp="1"/>
          </p:cNvSpPr>
          <p:nvPr>
            <p:ph type="title"/>
          </p:nvPr>
        </p:nvSpPr>
        <p:spPr>
          <a:xfrm>
            <a:off x="4590" y="-2289"/>
            <a:ext cx="12179643" cy="755365"/>
          </a:xfrm>
        </p:spPr>
        <p:txBody>
          <a:bodyPr vert="horz" lIns="91440" tIns="45720" rIns="91440" bIns="45720" rtlCol="0" anchor="ctr">
            <a:noAutofit/>
          </a:bodyPr>
          <a:lstStyle/>
          <a:p>
            <a:r>
              <a:rPr lang="en-US" sz="2400" b="1" dirty="0">
                <a:solidFill>
                  <a:srgbClr val="FFFFFF"/>
                </a:solidFill>
                <a:latin typeface="Calibri"/>
                <a:ea typeface="Calibri"/>
                <a:cs typeface="Calibri"/>
              </a:rPr>
              <a:t>Importance of DDoS Attack Detection</a:t>
            </a:r>
          </a:p>
        </p:txBody>
      </p:sp>
      <p:sp>
        <p:nvSpPr>
          <p:cNvPr id="3" name="Content Placeholder 2">
            <a:extLst>
              <a:ext uri="{FF2B5EF4-FFF2-40B4-BE49-F238E27FC236}">
                <a16:creationId xmlns:a16="http://schemas.microsoft.com/office/drawing/2014/main" id="{D70FDED5-8B85-1082-D65F-48EC40927A05}"/>
              </a:ext>
            </a:extLst>
          </p:cNvPr>
          <p:cNvSpPr>
            <a:spLocks noGrp="1"/>
          </p:cNvSpPr>
          <p:nvPr>
            <p:ph idx="1"/>
          </p:nvPr>
        </p:nvSpPr>
        <p:spPr>
          <a:xfrm>
            <a:off x="4590" y="747584"/>
            <a:ext cx="5146588" cy="6107212"/>
          </a:xfrm>
        </p:spPr>
        <p:txBody>
          <a:bodyPr>
            <a:normAutofit/>
          </a:bodyPr>
          <a:lstStyle/>
          <a:p>
            <a:pPr>
              <a:buFont typeface="Arial" panose="05040102010807070707" pitchFamily="18" charset="2"/>
              <a:buChar char="•"/>
            </a:pPr>
            <a:r>
              <a:rPr lang="en-US">
                <a:solidFill>
                  <a:srgbClr val="FFFFFF"/>
                </a:solidFill>
                <a:latin typeface="Calibri"/>
                <a:ea typeface="+mn-lt"/>
                <a:cs typeface="+mn-lt"/>
              </a:rPr>
              <a:t>Why is DDoS detection crucial in IoT?</a:t>
            </a:r>
            <a:endParaRPr lang="en-US">
              <a:solidFill>
                <a:srgbClr val="FFFFFF"/>
              </a:solidFill>
              <a:latin typeface="Calibri"/>
              <a:ea typeface="Calibri"/>
              <a:cs typeface="Calibri"/>
            </a:endParaRPr>
          </a:p>
          <a:p>
            <a:pPr lvl="1">
              <a:buClr>
                <a:srgbClr val="FFFFFF"/>
              </a:buClr>
              <a:buFont typeface="Courier New" panose="05040102010807070707" pitchFamily="18" charset="2"/>
              <a:buChar char="o"/>
            </a:pPr>
            <a:r>
              <a:rPr lang="en-US" sz="2000">
                <a:solidFill>
                  <a:srgbClr val="FFFFFF"/>
                </a:solidFill>
                <a:latin typeface="Calibri"/>
                <a:ea typeface="+mn-lt"/>
                <a:cs typeface="+mn-lt"/>
              </a:rPr>
              <a:t>For IoT installations to be secure, reliable, and available, it is critical to detect these assaults in IoT devices.</a:t>
            </a:r>
          </a:p>
          <a:p>
            <a:pPr>
              <a:buClr>
                <a:srgbClr val="FFFFFF"/>
              </a:buClr>
              <a:buFont typeface="Arial" panose="05040102010807070707" pitchFamily="18" charset="2"/>
              <a:buChar char="•"/>
            </a:pPr>
            <a:r>
              <a:rPr lang="en-US">
                <a:solidFill>
                  <a:srgbClr val="FFFFFF"/>
                </a:solidFill>
                <a:latin typeface="Calibri"/>
                <a:ea typeface="+mn-lt"/>
                <a:cs typeface="+mn-lt"/>
              </a:rPr>
              <a:t>Consequences of undetected DDoS attacks on IoT devices</a:t>
            </a:r>
          </a:p>
          <a:p>
            <a:pPr lvl="1">
              <a:buClr>
                <a:srgbClr val="FFFFFF"/>
              </a:buClr>
              <a:buFont typeface="Courier New" panose="05040102010807070707" pitchFamily="18" charset="2"/>
              <a:buChar char="o"/>
            </a:pPr>
            <a:r>
              <a:rPr lang="en-US" sz="2000">
                <a:solidFill>
                  <a:srgbClr val="FFFFFF"/>
                </a:solidFill>
                <a:latin typeface="Calibri"/>
                <a:ea typeface="+mn-lt"/>
                <a:cs typeface="+mn-lt"/>
              </a:rPr>
              <a:t>Important services, private information, and money can all be lost due to these kinds of attacks. The potential impact is magnified by the networked nature of IoT devices. Once compromised, these devices can be used to conduct large-scale attacks.</a:t>
            </a:r>
            <a:r>
              <a:rPr lang="en-US" sz="2000">
                <a:solidFill>
                  <a:srgbClr val="FFFFFF"/>
                </a:solidFill>
                <a:latin typeface="Calibri"/>
                <a:ea typeface="Calibri"/>
                <a:cs typeface="Calibri"/>
              </a:rPr>
              <a:t>  </a:t>
            </a:r>
          </a:p>
        </p:txBody>
      </p:sp>
      <p:pic>
        <p:nvPicPr>
          <p:cNvPr id="5" name="Picture 4" descr="A diagram of a network&#10;&#10;Description automatically generated">
            <a:extLst>
              <a:ext uri="{FF2B5EF4-FFF2-40B4-BE49-F238E27FC236}">
                <a16:creationId xmlns:a16="http://schemas.microsoft.com/office/drawing/2014/main" id="{643AF806-5C2C-537F-1C09-F27A17475102}"/>
              </a:ext>
            </a:extLst>
          </p:cNvPr>
          <p:cNvPicPr>
            <a:picLocks noChangeAspect="1"/>
          </p:cNvPicPr>
          <p:nvPr/>
        </p:nvPicPr>
        <p:blipFill>
          <a:blip r:embed="rId2"/>
          <a:stretch>
            <a:fillRect/>
          </a:stretch>
        </p:blipFill>
        <p:spPr>
          <a:xfrm>
            <a:off x="5155213" y="2085975"/>
            <a:ext cx="6638925" cy="3448050"/>
          </a:xfrm>
          <a:prstGeom prst="rect">
            <a:avLst/>
          </a:prstGeom>
        </p:spPr>
      </p:pic>
    </p:spTree>
    <p:extLst>
      <p:ext uri="{BB962C8B-B14F-4D97-AF65-F5344CB8AC3E}">
        <p14:creationId xmlns:p14="http://schemas.microsoft.com/office/powerpoint/2010/main" val="220257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F365-27AF-E461-3A31-1BD35F3B915B}"/>
              </a:ext>
            </a:extLst>
          </p:cNvPr>
          <p:cNvSpPr>
            <a:spLocks noGrp="1"/>
          </p:cNvSpPr>
          <p:nvPr>
            <p:ph type="title"/>
          </p:nvPr>
        </p:nvSpPr>
        <p:spPr>
          <a:xfrm>
            <a:off x="4590" y="-2290"/>
            <a:ext cx="11942805" cy="796554"/>
          </a:xfrm>
        </p:spPr>
        <p:txBody>
          <a:bodyPr>
            <a:normAutofit/>
          </a:bodyPr>
          <a:lstStyle/>
          <a:p>
            <a:r>
              <a:rPr lang="en-US" sz="2400" b="1" dirty="0">
                <a:solidFill>
                  <a:srgbClr val="FFFFFF"/>
                </a:solidFill>
                <a:latin typeface="Calibri"/>
                <a:ea typeface="Calibri"/>
                <a:cs typeface="Calibri"/>
              </a:rPr>
              <a:t>Challenges in Detecting DDoS Attacks in IoT</a:t>
            </a:r>
          </a:p>
        </p:txBody>
      </p:sp>
      <p:sp>
        <p:nvSpPr>
          <p:cNvPr id="3" name="Content Placeholder 2">
            <a:extLst>
              <a:ext uri="{FF2B5EF4-FFF2-40B4-BE49-F238E27FC236}">
                <a16:creationId xmlns:a16="http://schemas.microsoft.com/office/drawing/2014/main" id="{E4A7024A-DE13-7B02-C4D6-D3E35B5458AB}"/>
              </a:ext>
            </a:extLst>
          </p:cNvPr>
          <p:cNvSpPr>
            <a:spLocks noGrp="1"/>
          </p:cNvSpPr>
          <p:nvPr>
            <p:ph idx="1"/>
          </p:nvPr>
        </p:nvSpPr>
        <p:spPr>
          <a:xfrm>
            <a:off x="4591" y="685800"/>
            <a:ext cx="5270157" cy="6168996"/>
          </a:xfrm>
        </p:spPr>
        <p:txBody>
          <a:bodyPr/>
          <a:lstStyle/>
          <a:p>
            <a:pPr>
              <a:buFont typeface="Arial" panose="05040102010807070707" pitchFamily="18" charset="2"/>
              <a:buChar char="•"/>
            </a:pPr>
            <a:endParaRPr lang="en-US" b="1">
              <a:solidFill>
                <a:srgbClr val="FFFFFF"/>
              </a:solidFill>
              <a:latin typeface="Calibri"/>
              <a:ea typeface="Calibri"/>
              <a:cs typeface="Calibri"/>
            </a:endParaRPr>
          </a:p>
          <a:p>
            <a:pPr>
              <a:buClr>
                <a:srgbClr val="FFFFFF"/>
              </a:buClr>
              <a:buFont typeface="Arial" panose="05040102010807070707" pitchFamily="18" charset="2"/>
              <a:buChar char="•"/>
            </a:pPr>
            <a:endParaRPr lang="en-US" b="1" dirty="0">
              <a:solidFill>
                <a:srgbClr val="FFFFFF"/>
              </a:solidFill>
              <a:latin typeface="Century Gothic"/>
              <a:ea typeface="Calibri"/>
              <a:cs typeface="Calibri"/>
            </a:endParaRPr>
          </a:p>
          <a:p>
            <a:pPr>
              <a:buClr>
                <a:srgbClr val="FFFFFF"/>
              </a:buClr>
              <a:buFont typeface="Arial" panose="05040102010807070707" pitchFamily="18" charset="2"/>
              <a:buChar char="•"/>
            </a:pPr>
            <a:endParaRPr lang="en-US" b="1">
              <a:solidFill>
                <a:srgbClr val="FFFFFF"/>
              </a:solidFill>
              <a:latin typeface="Calibri"/>
              <a:ea typeface="+mn-lt"/>
              <a:cs typeface="+mn-lt"/>
            </a:endParaRPr>
          </a:p>
          <a:p>
            <a:pPr lvl="1">
              <a:buClr>
                <a:srgbClr val="FFFFFF"/>
              </a:buClr>
              <a:buFont typeface="Courier New" panose="05040102010807070707" pitchFamily="18" charset="2"/>
              <a:buChar char="o"/>
            </a:pPr>
            <a:r>
              <a:rPr lang="en-US" sz="2000" dirty="0">
                <a:solidFill>
                  <a:srgbClr val="FFFFFF"/>
                </a:solidFill>
                <a:latin typeface="Calibri"/>
                <a:ea typeface="+mn-lt"/>
                <a:cs typeface="+mn-lt"/>
              </a:rPr>
              <a:t>Large volume of data generated by IoT devices</a:t>
            </a:r>
            <a:endParaRPr lang="en-US" sz="2000" dirty="0">
              <a:solidFill>
                <a:srgbClr val="FFFFFF"/>
              </a:solidFill>
              <a:latin typeface="Calibri"/>
              <a:ea typeface="Calibri"/>
              <a:cs typeface="Calibri"/>
            </a:endParaRPr>
          </a:p>
          <a:p>
            <a:pPr lvl="1">
              <a:buClr>
                <a:srgbClr val="FFFFFF"/>
              </a:buClr>
              <a:buFont typeface="Courier New" panose="05040102010807070707" pitchFamily="18" charset="2"/>
              <a:buChar char="o"/>
            </a:pPr>
            <a:endParaRPr lang="en-US" sz="2000">
              <a:solidFill>
                <a:srgbClr val="FFFFFF"/>
              </a:solidFill>
              <a:latin typeface="Calibri"/>
              <a:ea typeface="+mn-lt"/>
              <a:cs typeface="+mn-lt"/>
            </a:endParaRPr>
          </a:p>
          <a:p>
            <a:pPr lvl="1">
              <a:buClr>
                <a:srgbClr val="FFFFFF"/>
              </a:buClr>
              <a:buFont typeface="Courier New" panose="05040102010807070707" pitchFamily="18" charset="2"/>
              <a:buChar char="o"/>
            </a:pPr>
            <a:r>
              <a:rPr lang="en-US" sz="2000" dirty="0">
                <a:solidFill>
                  <a:srgbClr val="FFFFFF"/>
                </a:solidFill>
                <a:latin typeface="Calibri"/>
                <a:ea typeface="+mn-lt"/>
                <a:cs typeface="+mn-lt"/>
              </a:rPr>
              <a:t>Complexity and variety of network traffic</a:t>
            </a:r>
            <a:endParaRPr lang="en-US" sz="2000" dirty="0">
              <a:solidFill>
                <a:srgbClr val="FFFFFF"/>
              </a:solidFill>
              <a:latin typeface="Calibri"/>
              <a:ea typeface="Calibri"/>
              <a:cs typeface="Calibri"/>
            </a:endParaRPr>
          </a:p>
          <a:p>
            <a:pPr lvl="1">
              <a:buClr>
                <a:srgbClr val="FFFFFF"/>
              </a:buClr>
              <a:buFont typeface="Courier New" panose="05040102010807070707" pitchFamily="18" charset="2"/>
              <a:buChar char="o"/>
            </a:pPr>
            <a:endParaRPr lang="en-US" sz="2000">
              <a:solidFill>
                <a:srgbClr val="FFFFFF"/>
              </a:solidFill>
              <a:latin typeface="Calibri"/>
              <a:ea typeface="+mn-lt"/>
              <a:cs typeface="+mn-lt"/>
            </a:endParaRPr>
          </a:p>
          <a:p>
            <a:pPr lvl="1">
              <a:buClr>
                <a:srgbClr val="FFFFFF"/>
              </a:buClr>
              <a:buFont typeface="Courier New" panose="05040102010807070707" pitchFamily="18" charset="2"/>
              <a:buChar char="o"/>
            </a:pPr>
            <a:r>
              <a:rPr lang="en-US" sz="2000" dirty="0">
                <a:solidFill>
                  <a:srgbClr val="FFFFFF"/>
                </a:solidFill>
                <a:latin typeface="Calibri"/>
                <a:ea typeface="+mn-lt"/>
                <a:cs typeface="+mn-lt"/>
              </a:rPr>
              <a:t>Traditional detection methods struggle with high-dimensional data</a:t>
            </a:r>
            <a:endParaRPr lang="en-US" sz="2000" dirty="0">
              <a:solidFill>
                <a:srgbClr val="FFFFFF"/>
              </a:solidFill>
              <a:latin typeface="Calibri"/>
              <a:ea typeface="Calibri"/>
              <a:cs typeface="Calibri"/>
            </a:endParaRPr>
          </a:p>
          <a:p>
            <a:pPr>
              <a:buClr>
                <a:srgbClr val="FFFFFF"/>
              </a:buClr>
              <a:buFont typeface="Arial" panose="05040102010807070707" pitchFamily="18" charset="2"/>
              <a:buChar char="•"/>
            </a:pPr>
            <a:endParaRPr lang="en-US" b="1">
              <a:solidFill>
                <a:srgbClr val="FFFFFF"/>
              </a:solidFill>
              <a:latin typeface="Calibri"/>
              <a:ea typeface="Calibri"/>
              <a:cs typeface="Calibri"/>
            </a:endParaRPr>
          </a:p>
          <a:p>
            <a:pPr>
              <a:buClr>
                <a:srgbClr val="FFFFFF"/>
              </a:buClr>
              <a:buFont typeface="Arial" panose="05040102010807070707" pitchFamily="18" charset="2"/>
              <a:buChar char="•"/>
            </a:pPr>
            <a:endParaRPr lang="en-US">
              <a:solidFill>
                <a:srgbClr val="FFFFFF"/>
              </a:solidFill>
              <a:latin typeface="Calibri"/>
              <a:ea typeface="Calibri"/>
              <a:cs typeface="Calibri"/>
            </a:endParaRPr>
          </a:p>
        </p:txBody>
      </p:sp>
      <p:pic>
        <p:nvPicPr>
          <p:cNvPr id="4" name="Picture 3" descr="A screenshot of a computer&#10;&#10;Description automatically generated">
            <a:extLst>
              <a:ext uri="{FF2B5EF4-FFF2-40B4-BE49-F238E27FC236}">
                <a16:creationId xmlns:a16="http://schemas.microsoft.com/office/drawing/2014/main" id="{29447AC9-603E-D818-E737-048E2C5C3508}"/>
              </a:ext>
            </a:extLst>
          </p:cNvPr>
          <p:cNvPicPr>
            <a:picLocks noChangeAspect="1"/>
          </p:cNvPicPr>
          <p:nvPr/>
        </p:nvPicPr>
        <p:blipFill>
          <a:blip r:embed="rId2"/>
          <a:stretch>
            <a:fillRect/>
          </a:stretch>
        </p:blipFill>
        <p:spPr>
          <a:xfrm>
            <a:off x="5279038" y="1081216"/>
            <a:ext cx="5999979" cy="4695568"/>
          </a:xfrm>
          <a:prstGeom prst="rect">
            <a:avLst/>
          </a:prstGeom>
        </p:spPr>
      </p:pic>
    </p:spTree>
    <p:extLst>
      <p:ext uri="{BB962C8B-B14F-4D97-AF65-F5344CB8AC3E}">
        <p14:creationId xmlns:p14="http://schemas.microsoft.com/office/powerpoint/2010/main" val="211963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CEC4-0598-D4D2-2B99-EF609C819E1A}"/>
              </a:ext>
            </a:extLst>
          </p:cNvPr>
          <p:cNvSpPr>
            <a:spLocks noGrp="1"/>
          </p:cNvSpPr>
          <p:nvPr>
            <p:ph type="title"/>
          </p:nvPr>
        </p:nvSpPr>
        <p:spPr>
          <a:xfrm>
            <a:off x="4590" y="-2290"/>
            <a:ext cx="12179643" cy="971609"/>
          </a:xfrm>
        </p:spPr>
        <p:txBody>
          <a:bodyPr>
            <a:normAutofit/>
          </a:bodyPr>
          <a:lstStyle/>
          <a:p>
            <a:r>
              <a:rPr lang="en-US" sz="2400" b="1" dirty="0">
                <a:latin typeface="Calibri"/>
                <a:ea typeface="+mj-lt"/>
                <a:cs typeface="+mj-lt"/>
              </a:rPr>
              <a:t>What is Principal Component Analysis?</a:t>
            </a:r>
            <a:endParaRPr lang="en-US" sz="2400" b="1">
              <a:latin typeface="Calibri"/>
              <a:ea typeface="Calibri"/>
              <a:cs typeface="Calibri"/>
            </a:endParaRPr>
          </a:p>
        </p:txBody>
      </p:sp>
      <p:sp>
        <p:nvSpPr>
          <p:cNvPr id="3" name="Content Placeholder 2">
            <a:extLst>
              <a:ext uri="{FF2B5EF4-FFF2-40B4-BE49-F238E27FC236}">
                <a16:creationId xmlns:a16="http://schemas.microsoft.com/office/drawing/2014/main" id="{152CC92C-1BE3-4F68-34A8-450732D5A429}"/>
              </a:ext>
            </a:extLst>
          </p:cNvPr>
          <p:cNvSpPr>
            <a:spLocks noGrp="1"/>
          </p:cNvSpPr>
          <p:nvPr>
            <p:ph idx="1"/>
          </p:nvPr>
        </p:nvSpPr>
        <p:spPr>
          <a:xfrm>
            <a:off x="4590" y="974125"/>
            <a:ext cx="5383427" cy="5880671"/>
          </a:xfrm>
        </p:spPr>
        <p:txBody>
          <a:bodyPr vert="horz" lIns="91440" tIns="45720" rIns="91440" bIns="45720" rtlCol="0" anchor="ctr">
            <a:noAutofit/>
          </a:bodyPr>
          <a:lstStyle/>
          <a:p>
            <a:pPr>
              <a:buFont typeface="Arial" panose="05040102010807070707" pitchFamily="18" charset="2"/>
              <a:buChar char="•"/>
            </a:pPr>
            <a:r>
              <a:rPr lang="en-US" dirty="0">
                <a:solidFill>
                  <a:schemeClr val="tx1"/>
                </a:solidFill>
                <a:latin typeface="Calibri"/>
                <a:ea typeface="+mn-lt"/>
                <a:cs typeface="+mn-lt"/>
              </a:rPr>
              <a:t>Principal Component Analysis (PCA) is a statistical procedure that uses an orthogonal transformation that converts a set of correlated variables to a set of uncorrelated variables</a:t>
            </a:r>
            <a:endParaRPr lang="en-US" dirty="0">
              <a:solidFill>
                <a:schemeClr val="tx1"/>
              </a:solidFill>
              <a:latin typeface="Calibri"/>
              <a:ea typeface="Calibri"/>
              <a:cs typeface="Calibri"/>
            </a:endParaRPr>
          </a:p>
          <a:p>
            <a:pPr>
              <a:buClr>
                <a:srgbClr val="FFFFFF"/>
              </a:buClr>
              <a:buFont typeface="Arial" panose="05040102010807070707" pitchFamily="18" charset="2"/>
              <a:buChar char="•"/>
            </a:pPr>
            <a:endParaRPr lang="en-US" dirty="0">
              <a:solidFill>
                <a:schemeClr val="tx1"/>
              </a:solidFill>
              <a:latin typeface="Calibri"/>
              <a:ea typeface="+mn-lt"/>
              <a:cs typeface="+mn-lt"/>
            </a:endParaRPr>
          </a:p>
          <a:p>
            <a:pPr>
              <a:buClr>
                <a:srgbClr val="FFFFFF"/>
              </a:buClr>
              <a:buFont typeface="Arial" panose="05040102010807070707" pitchFamily="18" charset="2"/>
              <a:buChar char="•"/>
            </a:pPr>
            <a:r>
              <a:rPr lang="en-US" dirty="0">
                <a:solidFill>
                  <a:schemeClr val="tx1"/>
                </a:solidFill>
                <a:latin typeface="Calibri"/>
                <a:ea typeface="+mn-lt"/>
                <a:cs typeface="+mn-lt"/>
              </a:rPr>
              <a:t>How PCA Helps in DDoS Detection</a:t>
            </a:r>
            <a:endParaRPr lang="en-US" dirty="0">
              <a:solidFill>
                <a:schemeClr val="tx1"/>
              </a:solidFill>
              <a:latin typeface="Calibri"/>
              <a:ea typeface="Calibri"/>
              <a:cs typeface="Calibri"/>
            </a:endParaRPr>
          </a:p>
          <a:p>
            <a:pPr lvl="1">
              <a:buClr>
                <a:srgbClr val="FFFFFF"/>
              </a:buClr>
              <a:buFont typeface="Courier New" panose="05040102010807070707" pitchFamily="18" charset="2"/>
              <a:buChar char="o"/>
            </a:pPr>
            <a:r>
              <a:rPr lang="en-US" sz="2000" dirty="0">
                <a:solidFill>
                  <a:schemeClr val="tx1"/>
                </a:solidFill>
                <a:latin typeface="Calibri"/>
                <a:ea typeface="+mn-lt"/>
                <a:cs typeface="+mn-lt"/>
              </a:rPr>
              <a:t>Reduction of the feature space </a:t>
            </a:r>
            <a:endParaRPr lang="en-US" sz="2000">
              <a:solidFill>
                <a:schemeClr val="tx1"/>
              </a:solidFill>
              <a:latin typeface="Calibri"/>
              <a:ea typeface="Calibri"/>
              <a:cs typeface="Calibri"/>
            </a:endParaRPr>
          </a:p>
          <a:p>
            <a:pPr lvl="1">
              <a:buClr>
                <a:srgbClr val="FFFFFF"/>
              </a:buClr>
              <a:buFont typeface="Courier New" panose="05040102010807070707" pitchFamily="18" charset="2"/>
              <a:buChar char="o"/>
            </a:pPr>
            <a:r>
              <a:rPr lang="en-US" sz="2000" dirty="0">
                <a:solidFill>
                  <a:schemeClr val="tx1"/>
                </a:solidFill>
                <a:latin typeface="Calibri"/>
                <a:ea typeface="Calibri"/>
                <a:cs typeface="Calibri"/>
              </a:rPr>
              <a:t>Eliminates noise and reduces overfitting</a:t>
            </a:r>
            <a:endParaRPr lang="en-US" sz="2000">
              <a:solidFill>
                <a:schemeClr val="tx1"/>
              </a:solidFill>
              <a:latin typeface="Calibri"/>
              <a:ea typeface="Calibri"/>
              <a:cs typeface="Calibri"/>
            </a:endParaRPr>
          </a:p>
          <a:p>
            <a:pPr lvl="1">
              <a:buClr>
                <a:srgbClr val="FFFFFF"/>
              </a:buClr>
              <a:buFont typeface="Courier New" panose="05040102010807070707" pitchFamily="18" charset="2"/>
              <a:buChar char="o"/>
            </a:pPr>
            <a:r>
              <a:rPr lang="en-US" sz="2000" dirty="0">
                <a:solidFill>
                  <a:schemeClr val="tx1"/>
                </a:solidFill>
                <a:latin typeface="Calibri"/>
                <a:ea typeface="+mn-lt"/>
                <a:cs typeface="+mn-lt"/>
              </a:rPr>
              <a:t>Improves classifier efficiency and performance of ml techniques used </a:t>
            </a:r>
            <a:endParaRPr lang="en-US" sz="2000" dirty="0">
              <a:solidFill>
                <a:schemeClr val="tx1"/>
              </a:solidFill>
              <a:latin typeface="Calibri"/>
              <a:ea typeface="Calibri"/>
              <a:cs typeface="Calibri"/>
            </a:endParaRPr>
          </a:p>
          <a:p>
            <a:pPr lvl="1">
              <a:buClr>
                <a:srgbClr val="FFFFFF"/>
              </a:buClr>
              <a:buFont typeface="Courier New" panose="05040102010807070707" pitchFamily="18" charset="2"/>
              <a:buChar char="o"/>
            </a:pPr>
            <a:endParaRPr lang="en-US" sz="2000" dirty="0">
              <a:solidFill>
                <a:schemeClr val="tx1"/>
              </a:solidFill>
              <a:latin typeface="Calibri"/>
              <a:ea typeface="Calibri"/>
              <a:cs typeface="Calibri"/>
            </a:endParaRPr>
          </a:p>
        </p:txBody>
      </p:sp>
      <p:pic>
        <p:nvPicPr>
          <p:cNvPr id="4" name="Picture 3">
            <a:extLst>
              <a:ext uri="{FF2B5EF4-FFF2-40B4-BE49-F238E27FC236}">
                <a16:creationId xmlns:a16="http://schemas.microsoft.com/office/drawing/2014/main" id="{FF45B8A3-3F78-5ABC-5D62-CF238FD436D5}"/>
              </a:ext>
            </a:extLst>
          </p:cNvPr>
          <p:cNvPicPr>
            <a:picLocks noChangeAspect="1"/>
          </p:cNvPicPr>
          <p:nvPr/>
        </p:nvPicPr>
        <p:blipFill>
          <a:blip r:embed="rId2"/>
          <a:stretch>
            <a:fillRect/>
          </a:stretch>
        </p:blipFill>
        <p:spPr>
          <a:xfrm>
            <a:off x="6100953" y="1410730"/>
            <a:ext cx="5849258" cy="4479325"/>
          </a:xfrm>
          <a:prstGeom prst="rect">
            <a:avLst/>
          </a:prstGeom>
        </p:spPr>
      </p:pic>
    </p:spTree>
    <p:extLst>
      <p:ext uri="{BB962C8B-B14F-4D97-AF65-F5344CB8AC3E}">
        <p14:creationId xmlns:p14="http://schemas.microsoft.com/office/powerpoint/2010/main" val="349123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5C3D-4B22-5007-582B-AEAB131EA56B}"/>
              </a:ext>
            </a:extLst>
          </p:cNvPr>
          <p:cNvSpPr>
            <a:spLocks noGrp="1"/>
          </p:cNvSpPr>
          <p:nvPr>
            <p:ph type="title"/>
          </p:nvPr>
        </p:nvSpPr>
        <p:spPr>
          <a:xfrm>
            <a:off x="4590" y="-2290"/>
            <a:ext cx="3921211" cy="1095175"/>
          </a:xfrm>
        </p:spPr>
        <p:txBody>
          <a:bodyPr>
            <a:normAutofit/>
          </a:bodyPr>
          <a:lstStyle/>
          <a:p>
            <a:pPr algn="ctr"/>
            <a:r>
              <a:rPr lang="en-US" sz="2400" b="1" dirty="0">
                <a:latin typeface="Calibri"/>
                <a:ea typeface="Calibri"/>
                <a:cs typeface="Calibri"/>
              </a:rPr>
              <a:t>Approach without pca </a:t>
            </a:r>
            <a:endParaRPr lang="en-US"/>
          </a:p>
        </p:txBody>
      </p:sp>
      <p:sp>
        <p:nvSpPr>
          <p:cNvPr id="10" name="Rectangle 9">
            <a:extLst>
              <a:ext uri="{FF2B5EF4-FFF2-40B4-BE49-F238E27FC236}">
                <a16:creationId xmlns:a16="http://schemas.microsoft.com/office/drawing/2014/main" id="{80F9FE4E-EB4A-3978-55DB-901D72FFE2B3}"/>
              </a:ext>
            </a:extLst>
          </p:cNvPr>
          <p:cNvSpPr/>
          <p:nvPr/>
        </p:nvSpPr>
        <p:spPr>
          <a:xfrm>
            <a:off x="208312" y="1086198"/>
            <a:ext cx="3441632" cy="5397788"/>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B3DAB5F-8941-DD5A-1A6D-EC91B936721B}"/>
              </a:ext>
            </a:extLst>
          </p:cNvPr>
          <p:cNvPicPr>
            <a:picLocks noGrp="1" noChangeAspect="1"/>
          </p:cNvPicPr>
          <p:nvPr>
            <p:ph idx="1"/>
          </p:nvPr>
        </p:nvPicPr>
        <p:blipFill>
          <a:blip r:embed="rId2"/>
          <a:stretch>
            <a:fillRect/>
          </a:stretch>
        </p:blipFill>
        <p:spPr>
          <a:xfrm>
            <a:off x="656280" y="1462287"/>
            <a:ext cx="2628128" cy="4646913"/>
          </a:xfrm>
        </p:spPr>
      </p:pic>
      <p:sp>
        <p:nvSpPr>
          <p:cNvPr id="12" name="Title 1">
            <a:extLst>
              <a:ext uri="{FF2B5EF4-FFF2-40B4-BE49-F238E27FC236}">
                <a16:creationId xmlns:a16="http://schemas.microsoft.com/office/drawing/2014/main" id="{887FFB96-6844-CC26-1ACF-EB961E594E38}"/>
              </a:ext>
            </a:extLst>
          </p:cNvPr>
          <p:cNvSpPr txBox="1">
            <a:spLocks/>
          </p:cNvSpPr>
          <p:nvPr/>
        </p:nvSpPr>
        <p:spPr>
          <a:xfrm>
            <a:off x="3925800" y="-4349"/>
            <a:ext cx="3735860" cy="108487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400" b="1" dirty="0">
                <a:latin typeface="Calibri"/>
                <a:ea typeface="Calibri"/>
                <a:cs typeface="Calibri"/>
              </a:rPr>
              <a:t>Approach with pca  </a:t>
            </a:r>
          </a:p>
        </p:txBody>
      </p:sp>
      <p:sp>
        <p:nvSpPr>
          <p:cNvPr id="14" name="Rectangle 13">
            <a:extLst>
              <a:ext uri="{FF2B5EF4-FFF2-40B4-BE49-F238E27FC236}">
                <a16:creationId xmlns:a16="http://schemas.microsoft.com/office/drawing/2014/main" id="{C848D1C0-A388-CB15-1A58-8418538B2243}"/>
              </a:ext>
            </a:extLst>
          </p:cNvPr>
          <p:cNvSpPr/>
          <p:nvPr/>
        </p:nvSpPr>
        <p:spPr>
          <a:xfrm>
            <a:off x="4152177" y="1086198"/>
            <a:ext cx="3276875" cy="538749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cess&#10;&#10;Description automatically generated">
            <a:extLst>
              <a:ext uri="{FF2B5EF4-FFF2-40B4-BE49-F238E27FC236}">
                <a16:creationId xmlns:a16="http://schemas.microsoft.com/office/drawing/2014/main" id="{272FC24E-17D6-1CAC-B384-A076D74E844A}"/>
              </a:ext>
            </a:extLst>
          </p:cNvPr>
          <p:cNvPicPr>
            <a:picLocks noChangeAspect="1"/>
          </p:cNvPicPr>
          <p:nvPr/>
        </p:nvPicPr>
        <p:blipFill>
          <a:blip r:embed="rId3"/>
          <a:stretch>
            <a:fillRect/>
          </a:stretch>
        </p:blipFill>
        <p:spPr>
          <a:xfrm>
            <a:off x="4598516" y="1269141"/>
            <a:ext cx="2397727" cy="5030229"/>
          </a:xfrm>
          <a:prstGeom prst="rect">
            <a:avLst/>
          </a:prstGeom>
        </p:spPr>
      </p:pic>
      <p:cxnSp>
        <p:nvCxnSpPr>
          <p:cNvPr id="15" name="Straight Arrow Connector 14">
            <a:extLst>
              <a:ext uri="{FF2B5EF4-FFF2-40B4-BE49-F238E27FC236}">
                <a16:creationId xmlns:a16="http://schemas.microsoft.com/office/drawing/2014/main" id="{2CD5F3F4-B45C-40F0-BC85-8174CD881B0B}"/>
              </a:ext>
            </a:extLst>
          </p:cNvPr>
          <p:cNvCxnSpPr/>
          <p:nvPr/>
        </p:nvCxnSpPr>
        <p:spPr>
          <a:xfrm flipH="1">
            <a:off x="3917091" y="-4119"/>
            <a:ext cx="12358" cy="6866236"/>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EE6EC5-AC89-75FA-5C18-8848D5D92D8F}"/>
              </a:ext>
            </a:extLst>
          </p:cNvPr>
          <p:cNvCxnSpPr>
            <a:cxnSpLocks/>
          </p:cNvCxnSpPr>
          <p:nvPr/>
        </p:nvCxnSpPr>
        <p:spPr>
          <a:xfrm flipH="1">
            <a:off x="7788875" y="-4119"/>
            <a:ext cx="12358" cy="6866236"/>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4C3A43C1-2881-33EE-68F8-6557385E5E53}"/>
              </a:ext>
            </a:extLst>
          </p:cNvPr>
          <p:cNvSpPr txBox="1">
            <a:spLocks/>
          </p:cNvSpPr>
          <p:nvPr/>
        </p:nvSpPr>
        <p:spPr>
          <a:xfrm>
            <a:off x="7797585" y="-4349"/>
            <a:ext cx="4394887" cy="109517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latin typeface="Calibri"/>
                <a:ea typeface="Calibri"/>
                <a:cs typeface="Calibri"/>
              </a:rPr>
              <a:t>input dataset</a:t>
            </a:r>
          </a:p>
        </p:txBody>
      </p:sp>
      <p:sp>
        <p:nvSpPr>
          <p:cNvPr id="19" name="Content Placeholder 2">
            <a:extLst>
              <a:ext uri="{FF2B5EF4-FFF2-40B4-BE49-F238E27FC236}">
                <a16:creationId xmlns:a16="http://schemas.microsoft.com/office/drawing/2014/main" id="{0891976B-6FE2-A0BE-40F5-FE0EA4B0EB27}"/>
              </a:ext>
            </a:extLst>
          </p:cNvPr>
          <p:cNvSpPr>
            <a:spLocks noGrp="1"/>
          </p:cNvSpPr>
          <p:nvPr/>
        </p:nvSpPr>
        <p:spPr>
          <a:xfrm>
            <a:off x="8122774" y="1085462"/>
            <a:ext cx="3752725" cy="5380731"/>
          </a:xfrm>
          <a:prstGeom prst="rect">
            <a:avLst/>
          </a:prstGeom>
          <a:solidFill>
            <a:srgbClr val="002060"/>
          </a:solidFill>
          <a:ln>
            <a:solidFill>
              <a:schemeClr val="bg1"/>
            </a:solidFill>
          </a:ln>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Ø"/>
            </a:pPr>
            <a:r>
              <a:rPr lang="en-US" sz="2000" dirty="0">
                <a:latin typeface="Calibri"/>
                <a:ea typeface="Calibri"/>
                <a:cs typeface="Calibri"/>
              </a:rPr>
              <a:t>the data set used is from nsl - kdd cup 1999 ,  This database contains a standard set of data which includes a wide variety of intrusions simulated in a network environment. The dataset contains 494021 tuples and 42 different attributes .</a:t>
            </a:r>
          </a:p>
          <a:p>
            <a:pPr marL="285750" indent="-285750">
              <a:buFont typeface="Wingdings"/>
              <a:buChar char="Ø"/>
            </a:pPr>
            <a:endParaRPr lang="en-US" sz="2000" dirty="0">
              <a:latin typeface="Calibri"/>
              <a:ea typeface="Calibri"/>
              <a:cs typeface="Calibri"/>
            </a:endParaRPr>
          </a:p>
          <a:p>
            <a:pPr marL="285750" indent="-285750">
              <a:buFont typeface="Wingdings"/>
              <a:buChar char="Ø"/>
            </a:pPr>
            <a:endParaRPr lang="en-US" sz="2000" dirty="0">
              <a:latin typeface="Calibri"/>
              <a:ea typeface="Calibri"/>
              <a:cs typeface="Calibri"/>
            </a:endParaRPr>
          </a:p>
          <a:p>
            <a:pPr marL="285750" indent="-285750">
              <a:buFont typeface="Wingdings"/>
              <a:buChar char="Ø"/>
            </a:pPr>
            <a:endParaRPr lang="en-US" sz="2000" dirty="0">
              <a:latin typeface="Calibri"/>
              <a:ea typeface="Calibri"/>
              <a:cs typeface="Calibri"/>
            </a:endParaRPr>
          </a:p>
          <a:p>
            <a:pPr marL="285750" indent="-285750">
              <a:buClr>
                <a:srgbClr val="FFFFFF"/>
              </a:buClr>
              <a:buFont typeface="Wingdings"/>
              <a:buChar char="Ø"/>
            </a:pPr>
            <a:endParaRPr lang="en-US" sz="2000" dirty="0">
              <a:latin typeface="Calibri"/>
              <a:ea typeface="Calibri"/>
              <a:cs typeface="Calibri"/>
            </a:endParaRPr>
          </a:p>
          <a:p>
            <a:pPr marL="285750" indent="-285750">
              <a:buClr>
                <a:srgbClr val="FFFFFF"/>
              </a:buClr>
              <a:buFont typeface="Wingdings"/>
              <a:buChar char="Ø"/>
            </a:pPr>
            <a:endParaRPr lang="en-US" sz="2000" dirty="0">
              <a:latin typeface="Calibri"/>
              <a:ea typeface="Calibri"/>
              <a:cs typeface="Calibri"/>
            </a:endParaRPr>
          </a:p>
          <a:p>
            <a:pPr marL="285750" indent="-285750">
              <a:buClr>
                <a:srgbClr val="FFFFFF"/>
              </a:buClr>
              <a:buFont typeface="Wingdings"/>
              <a:buChar char="Ø"/>
            </a:pPr>
            <a:endParaRPr lang="en-US" sz="2000" dirty="0">
              <a:latin typeface="Calibri"/>
              <a:ea typeface="Calibri"/>
              <a:cs typeface="Calibri"/>
            </a:endParaRPr>
          </a:p>
          <a:p>
            <a:pPr marL="285750" indent="-285750">
              <a:buClr>
                <a:srgbClr val="FFFFFF"/>
              </a:buClr>
              <a:buFont typeface="Wingdings"/>
              <a:buChar char="Ø"/>
            </a:pPr>
            <a:endParaRPr lang="en-US" sz="2000" dirty="0">
              <a:latin typeface="Calibri"/>
              <a:ea typeface="Calibri"/>
              <a:cs typeface="Calibri"/>
            </a:endParaRPr>
          </a:p>
          <a:p>
            <a:pPr marL="285750" indent="-285750">
              <a:buClr>
                <a:srgbClr val="FFFFFF"/>
              </a:buClr>
              <a:buFont typeface="Wingdings"/>
              <a:buChar char="Ø"/>
            </a:pPr>
            <a:endParaRPr lang="en-US" sz="2000" dirty="0">
              <a:latin typeface="Calibri"/>
              <a:ea typeface="Calibri"/>
              <a:cs typeface="Calibri"/>
            </a:endParaRPr>
          </a:p>
          <a:p>
            <a:pPr marL="285750" indent="-285750">
              <a:buClr>
                <a:srgbClr val="FFFFFF"/>
              </a:buClr>
              <a:buFont typeface="Wingdings"/>
              <a:buChar char="Ø"/>
            </a:pPr>
            <a:endParaRPr lang="en-US" sz="2000" dirty="0">
              <a:latin typeface="Calibri"/>
              <a:ea typeface="Calibri"/>
              <a:cs typeface="Calibri"/>
            </a:endParaRPr>
          </a:p>
        </p:txBody>
      </p:sp>
      <p:pic>
        <p:nvPicPr>
          <p:cNvPr id="22" name="Picture 21" descr="A screenshot of a computer&#10;&#10;Description automatically generated">
            <a:extLst>
              <a:ext uri="{FF2B5EF4-FFF2-40B4-BE49-F238E27FC236}">
                <a16:creationId xmlns:a16="http://schemas.microsoft.com/office/drawing/2014/main" id="{24C7C3A2-F7D7-F83C-F322-5178049F714E}"/>
              </a:ext>
            </a:extLst>
          </p:cNvPr>
          <p:cNvPicPr>
            <a:picLocks noChangeAspect="1"/>
          </p:cNvPicPr>
          <p:nvPr/>
        </p:nvPicPr>
        <p:blipFill>
          <a:blip r:embed="rId4"/>
          <a:srcRect t="948" r="316" b="17843"/>
          <a:stretch/>
        </p:blipFill>
        <p:spPr>
          <a:xfrm>
            <a:off x="8380198" y="3768167"/>
            <a:ext cx="3236979" cy="2532542"/>
          </a:xfrm>
          <a:prstGeom prst="rect">
            <a:avLst/>
          </a:prstGeom>
        </p:spPr>
      </p:pic>
    </p:spTree>
    <p:extLst>
      <p:ext uri="{BB962C8B-B14F-4D97-AF65-F5344CB8AC3E}">
        <p14:creationId xmlns:p14="http://schemas.microsoft.com/office/powerpoint/2010/main" val="23550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1B6E-02CD-6B50-69F1-291498598F24}"/>
              </a:ext>
            </a:extLst>
          </p:cNvPr>
          <p:cNvSpPr>
            <a:spLocks noGrp="1"/>
          </p:cNvSpPr>
          <p:nvPr>
            <p:ph type="title"/>
          </p:nvPr>
        </p:nvSpPr>
        <p:spPr>
          <a:xfrm>
            <a:off x="4590" y="-2290"/>
            <a:ext cx="4199239" cy="848041"/>
          </a:xfrm>
        </p:spPr>
        <p:txBody>
          <a:bodyPr>
            <a:normAutofit/>
          </a:bodyPr>
          <a:lstStyle/>
          <a:p>
            <a:pPr algn="ctr">
              <a:spcBef>
                <a:spcPct val="20000"/>
              </a:spcBef>
              <a:spcAft>
                <a:spcPts val="600"/>
              </a:spcAft>
            </a:pPr>
            <a:r>
              <a:rPr lang="en-US" sz="2400" b="1" dirty="0">
                <a:latin typeface="Calibri"/>
                <a:ea typeface="Calibri"/>
                <a:cs typeface="Calibri"/>
              </a:rPr>
              <a:t>  data analysis</a:t>
            </a:r>
            <a:endParaRPr lang="en-US"/>
          </a:p>
        </p:txBody>
      </p:sp>
      <p:sp>
        <p:nvSpPr>
          <p:cNvPr id="9" name="TextBox 8">
            <a:extLst>
              <a:ext uri="{FF2B5EF4-FFF2-40B4-BE49-F238E27FC236}">
                <a16:creationId xmlns:a16="http://schemas.microsoft.com/office/drawing/2014/main" id="{F80215CE-612F-C7C8-E37F-38793C54B556}"/>
              </a:ext>
            </a:extLst>
          </p:cNvPr>
          <p:cNvSpPr txBox="1"/>
          <p:nvPr/>
        </p:nvSpPr>
        <p:spPr>
          <a:xfrm>
            <a:off x="2139189" y="2194394"/>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Rectangle 10">
            <a:extLst>
              <a:ext uri="{FF2B5EF4-FFF2-40B4-BE49-F238E27FC236}">
                <a16:creationId xmlns:a16="http://schemas.microsoft.com/office/drawing/2014/main" id="{BB627685-FB57-2AC6-B8C0-7BDE67245132}"/>
              </a:ext>
            </a:extLst>
          </p:cNvPr>
          <p:cNvSpPr/>
          <p:nvPr/>
        </p:nvSpPr>
        <p:spPr>
          <a:xfrm>
            <a:off x="165717" y="1160189"/>
            <a:ext cx="3815861" cy="528015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latin typeface="Calibri"/>
                <a:cs typeface="Calibri"/>
              </a:rPr>
              <a:t>Data analysis is used to get insights about the dataset. Here it is used to pictorially see the  dependencies of Different Protocol on different types of DDoS attack , info about missing values , duplicates and categorical features .</a:t>
            </a:r>
          </a:p>
          <a:p>
            <a:pPr algn="ctr"/>
            <a:endParaRPr lang="en-US" sz="2000" dirty="0">
              <a:solidFill>
                <a:schemeClr val="tx1"/>
              </a:solidFill>
              <a:latin typeface="Calibri"/>
              <a:cs typeface="Calibri"/>
            </a:endParaRPr>
          </a:p>
          <a:p>
            <a:pPr algn="ctr"/>
            <a:endParaRPr lang="en-US" sz="2000" dirty="0">
              <a:solidFill>
                <a:schemeClr val="tx1"/>
              </a:solidFill>
              <a:latin typeface="Calibri"/>
              <a:cs typeface="Calibri"/>
            </a:endParaRPr>
          </a:p>
          <a:p>
            <a:pPr algn="ctr"/>
            <a:endParaRPr lang="en-US" sz="2000" dirty="0">
              <a:solidFill>
                <a:schemeClr val="tx1"/>
              </a:solidFill>
              <a:latin typeface="Calibri"/>
              <a:cs typeface="Calibri"/>
            </a:endParaRPr>
          </a:p>
          <a:p>
            <a:pPr algn="ctr"/>
            <a:endParaRPr lang="en-US" sz="2000" dirty="0">
              <a:solidFill>
                <a:schemeClr val="tx1"/>
              </a:solidFill>
              <a:latin typeface="Calibri"/>
              <a:cs typeface="Calibri"/>
            </a:endParaRPr>
          </a:p>
          <a:p>
            <a:pPr marL="342900" indent="-342900" algn="ctr">
              <a:buFont typeface="Arial"/>
              <a:buChar char="•"/>
            </a:pPr>
            <a:endParaRPr lang="en-US" sz="2000" dirty="0">
              <a:solidFill>
                <a:schemeClr val="tx1"/>
              </a:solidFill>
              <a:latin typeface="Calibri"/>
              <a:cs typeface="Calibri"/>
            </a:endParaRPr>
          </a:p>
          <a:p>
            <a:pPr marL="342900" indent="-342900" algn="ctr">
              <a:buFont typeface="Arial"/>
              <a:buChar char="•"/>
            </a:pPr>
            <a:endParaRPr lang="en-US" sz="2000" dirty="0">
              <a:solidFill>
                <a:schemeClr val="tx1"/>
              </a:solidFill>
              <a:latin typeface="Calibri"/>
              <a:cs typeface="Calibri"/>
            </a:endParaRPr>
          </a:p>
          <a:p>
            <a:pPr marL="342900" indent="-342900" algn="ctr">
              <a:buFont typeface="Arial"/>
              <a:buChar char="•"/>
            </a:pPr>
            <a:endParaRPr lang="en-US" sz="2000" dirty="0">
              <a:solidFill>
                <a:schemeClr val="tx1"/>
              </a:solidFill>
              <a:latin typeface="Calibri"/>
              <a:cs typeface="Calibri"/>
            </a:endParaRPr>
          </a:p>
          <a:p>
            <a:pPr marL="342900" indent="-342900" algn="ctr">
              <a:buFont typeface="Arial"/>
              <a:buChar char="•"/>
            </a:pPr>
            <a:endParaRPr lang="en-US" sz="2000" dirty="0">
              <a:solidFill>
                <a:schemeClr val="tx1"/>
              </a:solidFill>
              <a:latin typeface="Calibri"/>
              <a:cs typeface="Calibri"/>
            </a:endParaRPr>
          </a:p>
          <a:p>
            <a:pPr marL="342900" indent="-342900" algn="ctr">
              <a:buFont typeface="Arial"/>
              <a:buChar char="•"/>
            </a:pPr>
            <a:endParaRPr lang="en-US" sz="2000" dirty="0">
              <a:solidFill>
                <a:schemeClr val="tx1"/>
              </a:solidFill>
              <a:latin typeface="Calibri"/>
              <a:cs typeface="Calibri"/>
            </a:endParaRPr>
          </a:p>
        </p:txBody>
      </p:sp>
      <p:sp>
        <p:nvSpPr>
          <p:cNvPr id="12" name="Title 1">
            <a:extLst>
              <a:ext uri="{FF2B5EF4-FFF2-40B4-BE49-F238E27FC236}">
                <a16:creationId xmlns:a16="http://schemas.microsoft.com/office/drawing/2014/main" id="{92109CB0-159B-9B3E-CA54-C90A25C57FDE}"/>
              </a:ext>
            </a:extLst>
          </p:cNvPr>
          <p:cNvSpPr txBox="1">
            <a:spLocks/>
          </p:cNvSpPr>
          <p:nvPr/>
        </p:nvSpPr>
        <p:spPr>
          <a:xfrm>
            <a:off x="4203829" y="-4349"/>
            <a:ext cx="4003589" cy="84804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pPr>
            <a:r>
              <a:rPr lang="en-US" sz="2400" b="1" dirty="0">
                <a:latin typeface="Calibri"/>
                <a:ea typeface="Calibri"/>
                <a:cs typeface="Calibri"/>
              </a:rPr>
              <a:t> preprocessing</a:t>
            </a:r>
            <a:endParaRPr lang="en-US"/>
          </a:p>
        </p:txBody>
      </p:sp>
      <p:sp>
        <p:nvSpPr>
          <p:cNvPr id="13" name="Title 1">
            <a:extLst>
              <a:ext uri="{FF2B5EF4-FFF2-40B4-BE49-F238E27FC236}">
                <a16:creationId xmlns:a16="http://schemas.microsoft.com/office/drawing/2014/main" id="{7920D48E-39E9-A007-DFEA-3A39671FC058}"/>
              </a:ext>
            </a:extLst>
          </p:cNvPr>
          <p:cNvSpPr txBox="1">
            <a:spLocks/>
          </p:cNvSpPr>
          <p:nvPr/>
        </p:nvSpPr>
        <p:spPr>
          <a:xfrm>
            <a:off x="8209477" y="-4349"/>
            <a:ext cx="3982994" cy="84804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pPr>
            <a:r>
              <a:rPr lang="en-US" sz="2400" b="1" dirty="0">
                <a:latin typeface="Calibri"/>
                <a:ea typeface="Calibri"/>
                <a:cs typeface="Calibri"/>
              </a:rPr>
              <a:t> Feature selection </a:t>
            </a:r>
            <a:endParaRPr lang="en-US" dirty="0"/>
          </a:p>
        </p:txBody>
      </p:sp>
      <p:sp>
        <p:nvSpPr>
          <p:cNvPr id="15" name="Rectangle 14">
            <a:extLst>
              <a:ext uri="{FF2B5EF4-FFF2-40B4-BE49-F238E27FC236}">
                <a16:creationId xmlns:a16="http://schemas.microsoft.com/office/drawing/2014/main" id="{A495C03C-A523-E2CC-329C-15B2F8BF772A}"/>
              </a:ext>
            </a:extLst>
          </p:cNvPr>
          <p:cNvSpPr/>
          <p:nvPr/>
        </p:nvSpPr>
        <p:spPr>
          <a:xfrm>
            <a:off x="4191961" y="1160189"/>
            <a:ext cx="3805563" cy="528015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latin typeface="Calibri"/>
                <a:ea typeface="+mn-lt"/>
                <a:cs typeface="+mn-lt"/>
              </a:rPr>
              <a:t>Expanding categorical columns into binary columns, </a:t>
            </a:r>
            <a:r>
              <a:rPr lang="en-US" sz="2000" dirty="0">
                <a:solidFill>
                  <a:schemeClr val="tx1"/>
                </a:solidFill>
                <a:latin typeface="Calibri"/>
                <a:ea typeface="+mn-lt"/>
                <a:cs typeface="Calibri"/>
              </a:rPr>
              <a:t>Dealing</a:t>
            </a:r>
            <a:r>
              <a:rPr lang="en-US" sz="2000" dirty="0">
                <a:solidFill>
                  <a:schemeClr val="tx1"/>
                </a:solidFill>
                <a:latin typeface="Calibri"/>
                <a:ea typeface="Calibri"/>
                <a:cs typeface="Calibri"/>
              </a:rPr>
              <a:t> with </a:t>
            </a:r>
            <a:r>
              <a:rPr lang="en-US" sz="2000" dirty="0">
                <a:solidFill>
                  <a:schemeClr val="tx1"/>
                </a:solidFill>
                <a:latin typeface="Calibri"/>
                <a:ea typeface="+mn-lt"/>
                <a:cs typeface="+mn-lt"/>
              </a:rPr>
              <a:t>duplicate entries , Normalization of numerical features , efficiently handling outliers .</a:t>
            </a: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marL="285750" indent="-285750" algn="ctr">
              <a:buFont typeface="Arial"/>
              <a:buChar char="•"/>
            </a:pPr>
            <a:endParaRPr lang="en-US" sz="2000" dirty="0">
              <a:solidFill>
                <a:schemeClr val="tx1"/>
              </a:solidFill>
              <a:latin typeface="Calibri"/>
              <a:ea typeface="Calibri"/>
              <a:cs typeface="Calibri"/>
            </a:endParaRPr>
          </a:p>
          <a:p>
            <a:pPr marL="285750" indent="-285750" algn="ctr">
              <a:buFont typeface="Arial"/>
              <a:buChar char="•"/>
            </a:pPr>
            <a:endParaRPr lang="en-US" sz="2000" dirty="0">
              <a:solidFill>
                <a:schemeClr val="tx1"/>
              </a:solidFill>
              <a:latin typeface="Calibri"/>
              <a:ea typeface="Calibri"/>
              <a:cs typeface="Calibri"/>
            </a:endParaRPr>
          </a:p>
          <a:p>
            <a:pPr marL="285750" indent="-285750" algn="ctr">
              <a:buFont typeface="Arial"/>
              <a:buChar char="•"/>
            </a:pPr>
            <a:endParaRPr lang="en-US" sz="2000" dirty="0">
              <a:solidFill>
                <a:schemeClr val="tx1"/>
              </a:solidFill>
              <a:latin typeface="Calibri"/>
              <a:ea typeface="Calibri"/>
              <a:cs typeface="Calibri"/>
            </a:endParaRPr>
          </a:p>
          <a:p>
            <a:pPr marL="285750" indent="-285750" algn="ctr">
              <a:buFont typeface="Arial"/>
              <a:buChar char="•"/>
            </a:pPr>
            <a:endParaRPr lang="en-US" sz="2000" dirty="0">
              <a:solidFill>
                <a:schemeClr val="tx1"/>
              </a:solidFill>
              <a:latin typeface="Calibri"/>
              <a:ea typeface="Calibri"/>
              <a:cs typeface="Calibri"/>
            </a:endParaRPr>
          </a:p>
          <a:p>
            <a:pPr marL="285750" indent="-285750" algn="ctr">
              <a:buFont typeface="Arial"/>
              <a:buChar char="•"/>
            </a:pPr>
            <a:endParaRPr lang="en-US" sz="2000" dirty="0">
              <a:solidFill>
                <a:schemeClr val="tx1"/>
              </a:solidFill>
              <a:latin typeface="Calibri"/>
              <a:ea typeface="Calibri"/>
              <a:cs typeface="Calibri"/>
            </a:endParaRPr>
          </a:p>
          <a:p>
            <a:pPr marL="285750" indent="-285750" algn="ctr">
              <a:buFont typeface="Arial"/>
              <a:buChar char="•"/>
            </a:pPr>
            <a:endParaRPr lang="en-US" sz="2000" dirty="0">
              <a:solidFill>
                <a:schemeClr val="tx1"/>
              </a:solidFill>
              <a:latin typeface="Calibri"/>
              <a:ea typeface="Calibri"/>
              <a:cs typeface="Calibri"/>
            </a:endParaRPr>
          </a:p>
          <a:p>
            <a:pPr marL="285750" indent="-285750" algn="ctr">
              <a:buFont typeface="Arial"/>
              <a:buChar char="•"/>
            </a:pPr>
            <a:endParaRPr lang="en-US" sz="2000" dirty="0">
              <a:solidFill>
                <a:schemeClr val="tx1"/>
              </a:solidFill>
              <a:latin typeface="Calibri"/>
              <a:ea typeface="Calibri"/>
              <a:cs typeface="Calibri"/>
            </a:endParaRPr>
          </a:p>
          <a:p>
            <a:pPr marL="285750" indent="-285750" algn="ctr">
              <a:buFont typeface="Arial"/>
              <a:buChar char="•"/>
            </a:pPr>
            <a:endParaRPr lang="en-US" sz="2000" dirty="0">
              <a:solidFill>
                <a:schemeClr val="tx1"/>
              </a:solidFill>
              <a:latin typeface="Calibri"/>
              <a:ea typeface="Calibri"/>
              <a:cs typeface="Calibri"/>
            </a:endParaRPr>
          </a:p>
          <a:p>
            <a:pPr marL="285750" indent="-285750" algn="ctr">
              <a:buFont typeface="Arial"/>
              <a:buChar char="•"/>
            </a:pPr>
            <a:endParaRPr lang="en-US" sz="2000" dirty="0">
              <a:solidFill>
                <a:schemeClr val="tx1"/>
              </a:solidFill>
              <a:latin typeface="Calibri"/>
              <a:ea typeface="Calibri"/>
              <a:cs typeface="Calibri"/>
            </a:endParaRPr>
          </a:p>
        </p:txBody>
      </p:sp>
      <p:sp>
        <p:nvSpPr>
          <p:cNvPr id="16" name="Rectangle 15">
            <a:extLst>
              <a:ext uri="{FF2B5EF4-FFF2-40B4-BE49-F238E27FC236}">
                <a16:creationId xmlns:a16="http://schemas.microsoft.com/office/drawing/2014/main" id="{C6EE0AAB-7448-C211-D3EA-12997642F94C}"/>
              </a:ext>
            </a:extLst>
          </p:cNvPr>
          <p:cNvSpPr/>
          <p:nvPr/>
        </p:nvSpPr>
        <p:spPr>
          <a:xfrm>
            <a:off x="8207907" y="1160189"/>
            <a:ext cx="3826158" cy="528015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latin typeface="Calibri"/>
                <a:ea typeface="+mn-lt"/>
                <a:cs typeface="+mn-lt"/>
              </a:rPr>
              <a:t>We use principal component analysis (PCA) feature selection to find the most useful characteristics. </a:t>
            </a:r>
            <a:r>
              <a:rPr lang="en-US" sz="2000" dirty="0">
                <a:solidFill>
                  <a:schemeClr val="tx1"/>
                </a:solidFill>
                <a:latin typeface="Calibri"/>
                <a:cs typeface="Calibri"/>
              </a:rPr>
              <a:t>PCA enhances the detection capabilities by lowering the number of characteristics from 42 to 20. This allows for more effective analysis while also reducing processing cost.</a:t>
            </a:r>
            <a:endParaRPr lang="en-US" sz="2000">
              <a:solidFill>
                <a:schemeClr val="tx1"/>
              </a:solidFill>
              <a:latin typeface="Calibri"/>
              <a:cs typeface="Calibri"/>
            </a:endParaRPr>
          </a:p>
          <a:p>
            <a:pPr marL="285750" indent="-285750" algn="ctr">
              <a:buFont typeface="Arial"/>
              <a:buChar char="•"/>
            </a:pPr>
            <a:endParaRPr lang="en-US" sz="2000" dirty="0">
              <a:solidFill>
                <a:schemeClr val="tx1"/>
              </a:solidFill>
              <a:latin typeface="Calibri"/>
              <a:cs typeface="Calibri"/>
            </a:endParaRPr>
          </a:p>
          <a:p>
            <a:pPr marL="285750" indent="-285750" algn="ctr">
              <a:buFont typeface="Arial"/>
              <a:buChar char="•"/>
            </a:pPr>
            <a:endParaRPr lang="en-US" sz="2000" dirty="0">
              <a:solidFill>
                <a:schemeClr val="tx1"/>
              </a:solidFill>
              <a:latin typeface="Calibri"/>
              <a:cs typeface="Calibri"/>
            </a:endParaRPr>
          </a:p>
          <a:p>
            <a:pPr marL="285750" indent="-285750" algn="ctr">
              <a:buFont typeface="Arial"/>
              <a:buChar char="•"/>
            </a:pPr>
            <a:endParaRPr lang="en-US" sz="2000" dirty="0">
              <a:solidFill>
                <a:schemeClr val="tx1"/>
              </a:solidFill>
              <a:latin typeface="Calibri"/>
              <a:cs typeface="Calibri"/>
            </a:endParaRPr>
          </a:p>
          <a:p>
            <a:pPr marL="285750" indent="-285750" algn="ctr">
              <a:buFont typeface="Arial"/>
              <a:buChar char="•"/>
            </a:pPr>
            <a:endParaRPr lang="en-US" sz="2000" dirty="0">
              <a:solidFill>
                <a:schemeClr val="tx1"/>
              </a:solidFill>
              <a:latin typeface="Calibri"/>
              <a:cs typeface="Calibri"/>
            </a:endParaRPr>
          </a:p>
          <a:p>
            <a:pPr marL="285750" indent="-285750" algn="ctr">
              <a:buFont typeface="Arial"/>
              <a:buChar char="•"/>
            </a:pPr>
            <a:endParaRPr lang="en-US" sz="2000" dirty="0">
              <a:solidFill>
                <a:schemeClr val="tx1"/>
              </a:solidFill>
              <a:latin typeface="Calibri"/>
              <a:cs typeface="Calibri"/>
            </a:endParaRPr>
          </a:p>
          <a:p>
            <a:pPr marL="285750" indent="-285750" algn="ctr">
              <a:buFont typeface="Arial"/>
              <a:buChar char="•"/>
            </a:pPr>
            <a:endParaRPr lang="en-US" sz="2000" dirty="0">
              <a:solidFill>
                <a:schemeClr val="tx1"/>
              </a:solidFill>
              <a:latin typeface="Calibri"/>
              <a:cs typeface="Calibri"/>
            </a:endParaRPr>
          </a:p>
          <a:p>
            <a:pPr marL="285750" indent="-285750" algn="ctr">
              <a:buFont typeface="Arial"/>
              <a:buChar char="•"/>
            </a:pPr>
            <a:endParaRPr lang="en-US" sz="2000" dirty="0">
              <a:solidFill>
                <a:schemeClr val="tx1"/>
              </a:solidFill>
              <a:latin typeface="Calibri"/>
              <a:cs typeface="Calibri"/>
            </a:endParaRPr>
          </a:p>
        </p:txBody>
      </p:sp>
      <p:pic>
        <p:nvPicPr>
          <p:cNvPr id="17" name="Picture 16" descr="A graph of different colors&#10;&#10;Description automatically generated">
            <a:extLst>
              <a:ext uri="{FF2B5EF4-FFF2-40B4-BE49-F238E27FC236}">
                <a16:creationId xmlns:a16="http://schemas.microsoft.com/office/drawing/2014/main" id="{70189B82-0844-A230-5E51-1F51FD945682}"/>
              </a:ext>
            </a:extLst>
          </p:cNvPr>
          <p:cNvPicPr>
            <a:picLocks noChangeAspect="1"/>
          </p:cNvPicPr>
          <p:nvPr/>
        </p:nvPicPr>
        <p:blipFill>
          <a:blip r:embed="rId2"/>
          <a:stretch>
            <a:fillRect/>
          </a:stretch>
        </p:blipFill>
        <p:spPr>
          <a:xfrm>
            <a:off x="168489" y="3893151"/>
            <a:ext cx="3792238" cy="2284456"/>
          </a:xfrm>
          <a:prstGeom prst="rect">
            <a:avLst/>
          </a:prstGeom>
        </p:spPr>
      </p:pic>
      <p:pic>
        <p:nvPicPr>
          <p:cNvPr id="5" name="Picture 4" descr="Data Preprocessing in Data Mining: A Comprehensive Guide">
            <a:extLst>
              <a:ext uri="{FF2B5EF4-FFF2-40B4-BE49-F238E27FC236}">
                <a16:creationId xmlns:a16="http://schemas.microsoft.com/office/drawing/2014/main" id="{B5424DF4-D45F-4131-D5AA-F095E7AEC9B5}"/>
              </a:ext>
            </a:extLst>
          </p:cNvPr>
          <p:cNvPicPr>
            <a:picLocks noChangeAspect="1"/>
          </p:cNvPicPr>
          <p:nvPr/>
        </p:nvPicPr>
        <p:blipFill>
          <a:blip r:embed="rId3"/>
          <a:srcRect r="141" b="4930"/>
          <a:stretch/>
        </p:blipFill>
        <p:spPr>
          <a:xfrm>
            <a:off x="4446372" y="2994454"/>
            <a:ext cx="3309563" cy="3185785"/>
          </a:xfrm>
          <a:prstGeom prst="rect">
            <a:avLst/>
          </a:prstGeom>
        </p:spPr>
      </p:pic>
      <p:pic>
        <p:nvPicPr>
          <p:cNvPr id="6" name="Picture 5" descr="Image result for feature selection pca">
            <a:extLst>
              <a:ext uri="{FF2B5EF4-FFF2-40B4-BE49-F238E27FC236}">
                <a16:creationId xmlns:a16="http://schemas.microsoft.com/office/drawing/2014/main" id="{4507EF94-6C2E-7FEE-296A-865EAEC2D0C0}"/>
              </a:ext>
            </a:extLst>
          </p:cNvPr>
          <p:cNvPicPr>
            <a:picLocks noChangeAspect="1"/>
          </p:cNvPicPr>
          <p:nvPr/>
        </p:nvPicPr>
        <p:blipFill>
          <a:blip r:embed="rId4"/>
          <a:stretch>
            <a:fillRect/>
          </a:stretch>
        </p:blipFill>
        <p:spPr>
          <a:xfrm>
            <a:off x="8380326" y="4322548"/>
            <a:ext cx="3525023" cy="1971418"/>
          </a:xfrm>
          <a:prstGeom prst="rect">
            <a:avLst/>
          </a:prstGeom>
        </p:spPr>
      </p:pic>
    </p:spTree>
    <p:extLst>
      <p:ext uri="{BB962C8B-B14F-4D97-AF65-F5344CB8AC3E}">
        <p14:creationId xmlns:p14="http://schemas.microsoft.com/office/powerpoint/2010/main" val="166397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9FB4-DB34-0CF0-531F-09F5E43C84A7}"/>
              </a:ext>
            </a:extLst>
          </p:cNvPr>
          <p:cNvSpPr>
            <a:spLocks noGrp="1"/>
          </p:cNvSpPr>
          <p:nvPr>
            <p:ph type="title"/>
          </p:nvPr>
        </p:nvSpPr>
        <p:spPr>
          <a:xfrm>
            <a:off x="4590" y="-2290"/>
            <a:ext cx="12179642" cy="703879"/>
          </a:xfrm>
        </p:spPr>
        <p:txBody>
          <a:bodyPr>
            <a:normAutofit/>
          </a:bodyPr>
          <a:lstStyle/>
          <a:p>
            <a:pPr algn="ctr"/>
            <a:r>
              <a:rPr lang="en-US" sz="2400" dirty="0">
                <a:latin typeface="Calibri"/>
                <a:ea typeface="+mj-lt"/>
                <a:cs typeface="Calibri"/>
              </a:rPr>
              <a:t>Machine learning classifiers used </a:t>
            </a:r>
            <a:endParaRPr lang="en-US" sz="2400" dirty="0">
              <a:latin typeface="Calibri"/>
              <a:ea typeface="+mn-lt"/>
              <a:cs typeface="Calibri"/>
            </a:endParaRPr>
          </a:p>
        </p:txBody>
      </p:sp>
      <p:sp>
        <p:nvSpPr>
          <p:cNvPr id="11" name="Rectangle 10">
            <a:extLst>
              <a:ext uri="{FF2B5EF4-FFF2-40B4-BE49-F238E27FC236}">
                <a16:creationId xmlns:a16="http://schemas.microsoft.com/office/drawing/2014/main" id="{A6688179-10A5-9A20-94DD-411D87557E0F}"/>
              </a:ext>
            </a:extLst>
          </p:cNvPr>
          <p:cNvSpPr/>
          <p:nvPr/>
        </p:nvSpPr>
        <p:spPr>
          <a:xfrm>
            <a:off x="523589" y="979886"/>
            <a:ext cx="3395100" cy="5575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a:ea typeface="+mn-lt"/>
                <a:cs typeface="+mn-lt"/>
              </a:rPr>
              <a:t>Naive Bayes</a:t>
            </a:r>
          </a:p>
          <a:p>
            <a:pPr algn="ctr"/>
            <a:endParaRPr lang="en-US" sz="2000" dirty="0">
              <a:solidFill>
                <a:schemeClr val="tx1"/>
              </a:solidFill>
              <a:latin typeface="Calibri"/>
              <a:ea typeface="+mn-lt"/>
              <a:cs typeface="+mn-lt"/>
            </a:endParaRPr>
          </a:p>
          <a:p>
            <a:pPr marL="342900" indent="-342900" algn="ctr">
              <a:buFont typeface="Wingdings"/>
              <a:buChar char="Ø"/>
            </a:pPr>
            <a:r>
              <a:rPr lang="en-US" sz="2000" dirty="0">
                <a:solidFill>
                  <a:schemeClr val="tx1"/>
                </a:solidFill>
                <a:latin typeface="Calibri"/>
                <a:ea typeface="+mn-lt"/>
                <a:cs typeface="Calibri"/>
              </a:rPr>
              <a:t>Naive Bayes was used since it is good at recognizing assaults with certain traits and it assumes that features are independent.</a:t>
            </a: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mn-lt"/>
            </a:endParaRPr>
          </a:p>
          <a:p>
            <a:pPr algn="ctr"/>
            <a:endParaRPr lang="en-US" sz="2000" dirty="0">
              <a:solidFill>
                <a:schemeClr val="tx1"/>
              </a:solidFill>
              <a:latin typeface="Calibri"/>
              <a:ea typeface="+mn-lt"/>
              <a:cs typeface="+mn-lt"/>
            </a:endParaRPr>
          </a:p>
          <a:p>
            <a:pPr algn="ctr"/>
            <a:endParaRPr lang="en-US" sz="2000" dirty="0">
              <a:solidFill>
                <a:schemeClr val="tx1"/>
              </a:solidFill>
              <a:latin typeface="Calibri"/>
              <a:ea typeface="+mn-lt"/>
              <a:cs typeface="+mn-lt"/>
            </a:endParaRPr>
          </a:p>
          <a:p>
            <a:pPr algn="ctr"/>
            <a:endParaRPr lang="en-US" sz="2000" dirty="0">
              <a:solidFill>
                <a:schemeClr val="tx1"/>
              </a:solidFill>
              <a:latin typeface="Calibri"/>
              <a:ea typeface="+mn-lt"/>
              <a:cs typeface="+mn-lt"/>
            </a:endParaRPr>
          </a:p>
          <a:p>
            <a:pPr algn="ctr"/>
            <a:endParaRPr lang="en-US" sz="2000" dirty="0">
              <a:solidFill>
                <a:schemeClr val="tx1"/>
              </a:solidFill>
              <a:latin typeface="Calibri"/>
              <a:ea typeface="+mn-lt"/>
              <a:cs typeface="+mn-lt"/>
            </a:endParaRPr>
          </a:p>
          <a:p>
            <a:pPr algn="ctr"/>
            <a:endParaRPr lang="en-US" sz="2000" dirty="0">
              <a:solidFill>
                <a:schemeClr val="tx1"/>
              </a:solidFill>
              <a:latin typeface="Calibri"/>
              <a:ea typeface="+mn-lt"/>
              <a:cs typeface="+mn-lt"/>
            </a:endParaRPr>
          </a:p>
          <a:p>
            <a:pPr algn="ctr"/>
            <a:endParaRPr lang="en-US" sz="2000" dirty="0">
              <a:solidFill>
                <a:schemeClr val="tx1"/>
              </a:solidFill>
              <a:latin typeface="Calibri"/>
              <a:ea typeface="+mn-lt"/>
              <a:cs typeface="+mn-lt"/>
            </a:endParaRPr>
          </a:p>
          <a:p>
            <a:pPr algn="ctr"/>
            <a:endParaRPr lang="en-US" sz="2000" dirty="0">
              <a:solidFill>
                <a:schemeClr val="tx1"/>
              </a:solidFill>
              <a:latin typeface="Calibri"/>
              <a:ea typeface="+mn-lt"/>
              <a:cs typeface="+mn-lt"/>
            </a:endParaRPr>
          </a:p>
          <a:p>
            <a:pPr algn="ctr"/>
            <a:endParaRPr lang="en-US" sz="2000" dirty="0">
              <a:solidFill>
                <a:schemeClr val="tx1"/>
              </a:solidFill>
              <a:latin typeface="Calibri"/>
              <a:ea typeface="+mn-lt"/>
              <a:cs typeface="+mn-lt"/>
            </a:endParaRPr>
          </a:p>
        </p:txBody>
      </p:sp>
      <p:sp>
        <p:nvSpPr>
          <p:cNvPr id="12" name="Rectangle 11">
            <a:extLst>
              <a:ext uri="{FF2B5EF4-FFF2-40B4-BE49-F238E27FC236}">
                <a16:creationId xmlns:a16="http://schemas.microsoft.com/office/drawing/2014/main" id="{F32658DE-ABF7-A6C4-8CB9-97CB3088A773}"/>
              </a:ext>
            </a:extLst>
          </p:cNvPr>
          <p:cNvSpPr/>
          <p:nvPr/>
        </p:nvSpPr>
        <p:spPr>
          <a:xfrm>
            <a:off x="4395372" y="979886"/>
            <a:ext cx="3395100" cy="5575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latin typeface="Calibri"/>
                <a:ea typeface="+mn-lt"/>
                <a:cs typeface="+mn-lt"/>
              </a:rPr>
              <a:t>KNN</a:t>
            </a:r>
            <a:endParaRPr lang="en-US" sz="2000" dirty="0">
              <a:solidFill>
                <a:schemeClr val="tx1"/>
              </a:solidFill>
              <a:latin typeface="Calibri"/>
              <a:cs typeface="Calibri"/>
            </a:endParaRPr>
          </a:p>
          <a:p>
            <a:pPr algn="ctr"/>
            <a:endParaRPr lang="en-US" sz="2000" dirty="0">
              <a:solidFill>
                <a:schemeClr val="tx1"/>
              </a:solidFill>
              <a:latin typeface="Calibri"/>
              <a:cs typeface="Calibri"/>
            </a:endParaRPr>
          </a:p>
          <a:p>
            <a:pPr marL="342900" indent="-342900" algn="ctr">
              <a:buFont typeface="Wingdings"/>
              <a:buChar char="Ø"/>
            </a:pPr>
            <a:r>
              <a:rPr lang="en-US" sz="2000" dirty="0">
                <a:solidFill>
                  <a:schemeClr val="tx1"/>
                </a:solidFill>
                <a:latin typeface="Calibri"/>
                <a:ea typeface="+mn-lt"/>
                <a:cs typeface="Calibri"/>
              </a:rPr>
              <a:t>The simplicity and ability of KNN to capture local patterns in the data led to its employment in attack detection</a:t>
            </a:r>
          </a:p>
          <a:p>
            <a:pPr marL="342900" indent="-342900" algn="ctr">
              <a:buFont typeface="Wingdings"/>
              <a:buChar char="Ø"/>
            </a:pPr>
            <a:endParaRPr lang="en-US" sz="2000" dirty="0">
              <a:solidFill>
                <a:schemeClr val="tx1"/>
              </a:solidFill>
              <a:latin typeface="Calibri"/>
              <a:cs typeface="Calibri"/>
            </a:endParaRPr>
          </a:p>
          <a:p>
            <a:pPr marL="342900" indent="-342900" algn="ctr">
              <a:buFont typeface="Wingdings"/>
              <a:buChar char="Ø"/>
            </a:pPr>
            <a:endParaRPr lang="en-US" sz="2000" dirty="0">
              <a:solidFill>
                <a:schemeClr val="tx1"/>
              </a:solidFill>
              <a:latin typeface="Calibri"/>
              <a:cs typeface="Calibri"/>
            </a:endParaRPr>
          </a:p>
          <a:p>
            <a:pPr marL="342900" indent="-342900" algn="ctr">
              <a:buFont typeface="Wingdings"/>
              <a:buChar char="Ø"/>
            </a:pPr>
            <a:endParaRPr lang="en-US" sz="2000" dirty="0">
              <a:solidFill>
                <a:schemeClr val="tx1"/>
              </a:solidFill>
              <a:latin typeface="Calibri"/>
              <a:cs typeface="Calibri"/>
            </a:endParaRPr>
          </a:p>
          <a:p>
            <a:pPr marL="342900" indent="-342900" algn="ctr">
              <a:buFont typeface="Wingdings"/>
              <a:buChar char="Ø"/>
            </a:pPr>
            <a:endParaRPr lang="en-US" sz="2000" dirty="0">
              <a:solidFill>
                <a:schemeClr val="tx1"/>
              </a:solidFill>
              <a:latin typeface="Calibri"/>
              <a:cs typeface="Calibri"/>
            </a:endParaRPr>
          </a:p>
          <a:p>
            <a:pPr marL="342900" indent="-342900" algn="ctr">
              <a:buFont typeface="Wingdings"/>
              <a:buChar char="Ø"/>
            </a:pPr>
            <a:endParaRPr lang="en-US" sz="2000" dirty="0">
              <a:solidFill>
                <a:schemeClr val="tx1"/>
              </a:solidFill>
              <a:latin typeface="Calibri"/>
              <a:cs typeface="Calibri"/>
            </a:endParaRPr>
          </a:p>
          <a:p>
            <a:pPr marL="342900" indent="-342900" algn="ctr">
              <a:buFont typeface="Wingdings"/>
              <a:buChar char="Ø"/>
            </a:pPr>
            <a:endParaRPr lang="en-US" sz="2000" dirty="0">
              <a:solidFill>
                <a:schemeClr val="tx1"/>
              </a:solidFill>
              <a:latin typeface="Calibri"/>
              <a:cs typeface="Calibri"/>
            </a:endParaRPr>
          </a:p>
          <a:p>
            <a:pPr marL="342900" indent="-342900" algn="ctr">
              <a:buFont typeface="Wingdings"/>
              <a:buChar char="Ø"/>
            </a:pPr>
            <a:endParaRPr lang="en-US" sz="2000" dirty="0">
              <a:solidFill>
                <a:schemeClr val="tx1"/>
              </a:solidFill>
              <a:latin typeface="Calibri"/>
              <a:cs typeface="Calibri"/>
            </a:endParaRPr>
          </a:p>
          <a:p>
            <a:pPr marL="342900" indent="-342900" algn="ctr">
              <a:buFont typeface="Wingdings"/>
              <a:buChar char="Ø"/>
            </a:pPr>
            <a:endParaRPr lang="en-US" sz="2000" dirty="0">
              <a:solidFill>
                <a:schemeClr val="tx1"/>
              </a:solidFill>
              <a:latin typeface="Calibri"/>
              <a:cs typeface="Calibri"/>
            </a:endParaRPr>
          </a:p>
          <a:p>
            <a:pPr marL="342900" indent="-342900" algn="ctr">
              <a:buFont typeface="Wingdings"/>
              <a:buChar char="Ø"/>
            </a:pPr>
            <a:endParaRPr lang="en-US" sz="2000" dirty="0">
              <a:solidFill>
                <a:schemeClr val="tx1"/>
              </a:solidFill>
              <a:latin typeface="Calibri"/>
              <a:cs typeface="Calibri"/>
            </a:endParaRPr>
          </a:p>
          <a:p>
            <a:pPr marL="342900" indent="-342900" algn="ctr">
              <a:buFont typeface="Wingdings"/>
              <a:buChar char="Ø"/>
            </a:pPr>
            <a:endParaRPr lang="en-US" sz="2000" dirty="0">
              <a:solidFill>
                <a:schemeClr val="tx1"/>
              </a:solidFill>
              <a:latin typeface="Calibri"/>
              <a:cs typeface="Calibri"/>
            </a:endParaRPr>
          </a:p>
          <a:p>
            <a:pPr marL="342900" indent="-342900" algn="ctr">
              <a:buFont typeface="Wingdings"/>
              <a:buChar char="Ø"/>
            </a:pPr>
            <a:endParaRPr lang="en-US" sz="2000" dirty="0">
              <a:solidFill>
                <a:schemeClr val="tx1"/>
              </a:solidFill>
              <a:latin typeface="Calibri"/>
              <a:cs typeface="Calibri"/>
            </a:endParaRPr>
          </a:p>
        </p:txBody>
      </p:sp>
      <p:sp>
        <p:nvSpPr>
          <p:cNvPr id="13" name="Rectangle 12">
            <a:extLst>
              <a:ext uri="{FF2B5EF4-FFF2-40B4-BE49-F238E27FC236}">
                <a16:creationId xmlns:a16="http://schemas.microsoft.com/office/drawing/2014/main" id="{0304A8CA-5638-F22A-6211-FDD20DA6D9C6}"/>
              </a:ext>
            </a:extLst>
          </p:cNvPr>
          <p:cNvSpPr/>
          <p:nvPr/>
        </p:nvSpPr>
        <p:spPr>
          <a:xfrm>
            <a:off x="8277453" y="979886"/>
            <a:ext cx="3395100" cy="5575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solidFill>
                  <a:schemeClr val="tx1"/>
                </a:solidFill>
                <a:latin typeface="Calibri"/>
                <a:ea typeface="+mn-lt"/>
                <a:cs typeface="Calibri"/>
              </a:rPr>
              <a:t>Random Forest</a:t>
            </a:r>
          </a:p>
          <a:p>
            <a:pPr algn="ctr"/>
            <a:endParaRPr lang="en-US" sz="2000" dirty="0">
              <a:solidFill>
                <a:schemeClr val="tx1"/>
              </a:solidFill>
              <a:latin typeface="Calibri"/>
              <a:ea typeface="+mn-lt"/>
              <a:cs typeface="Calibri"/>
            </a:endParaRPr>
          </a:p>
          <a:p>
            <a:pPr marL="342900" indent="-342900" algn="ctr">
              <a:buFont typeface="Wingdings"/>
              <a:buChar char="Ø"/>
            </a:pPr>
            <a:r>
              <a:rPr lang="en-US" sz="2000" dirty="0">
                <a:solidFill>
                  <a:schemeClr val="tx1"/>
                </a:solidFill>
                <a:latin typeface="Calibri"/>
                <a:ea typeface="+mn-lt"/>
                <a:cs typeface="+mn-lt"/>
              </a:rPr>
              <a:t>Random forest was selected because of its scalability, robustness, and capacity to handle high-dimensional data</a:t>
            </a:r>
            <a:endParaRPr lang="en-US" sz="2000" dirty="0">
              <a:solidFill>
                <a:schemeClr val="tx1"/>
              </a:solidFill>
              <a:latin typeface="Calibri"/>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a:p>
            <a:pPr algn="ctr"/>
            <a:endParaRPr lang="en-US" sz="2000" dirty="0">
              <a:solidFill>
                <a:schemeClr val="tx1"/>
              </a:solidFill>
              <a:latin typeface="Calibri"/>
              <a:ea typeface="+mn-lt"/>
              <a:cs typeface="Calibri"/>
            </a:endParaRPr>
          </a:p>
        </p:txBody>
      </p:sp>
      <p:pic>
        <p:nvPicPr>
          <p:cNvPr id="4" name="Picture 3" descr="8. Image classification - Random Forests">
            <a:extLst>
              <a:ext uri="{FF2B5EF4-FFF2-40B4-BE49-F238E27FC236}">
                <a16:creationId xmlns:a16="http://schemas.microsoft.com/office/drawing/2014/main" id="{731E04D2-D30B-063C-E8DC-40FFA7041171}"/>
              </a:ext>
            </a:extLst>
          </p:cNvPr>
          <p:cNvPicPr>
            <a:picLocks noChangeAspect="1"/>
          </p:cNvPicPr>
          <p:nvPr/>
        </p:nvPicPr>
        <p:blipFill>
          <a:blip r:embed="rId2"/>
          <a:stretch>
            <a:fillRect/>
          </a:stretch>
        </p:blipFill>
        <p:spPr>
          <a:xfrm>
            <a:off x="8472616" y="3424069"/>
            <a:ext cx="3021227" cy="3068159"/>
          </a:xfrm>
          <a:prstGeom prst="rect">
            <a:avLst/>
          </a:prstGeom>
        </p:spPr>
      </p:pic>
      <p:pic>
        <p:nvPicPr>
          <p:cNvPr id="15" name="Picture 14" descr="KNN (K-Nearest Neighbors) in Machine Learning">
            <a:extLst>
              <a:ext uri="{FF2B5EF4-FFF2-40B4-BE49-F238E27FC236}">
                <a16:creationId xmlns:a16="http://schemas.microsoft.com/office/drawing/2014/main" id="{8E18982E-97C8-E852-7DF2-A9953B0E4AB9}"/>
              </a:ext>
            </a:extLst>
          </p:cNvPr>
          <p:cNvPicPr>
            <a:picLocks noChangeAspect="1"/>
          </p:cNvPicPr>
          <p:nvPr/>
        </p:nvPicPr>
        <p:blipFill>
          <a:blip r:embed="rId3"/>
          <a:stretch>
            <a:fillRect/>
          </a:stretch>
        </p:blipFill>
        <p:spPr>
          <a:xfrm>
            <a:off x="4569940" y="3368049"/>
            <a:ext cx="3062415" cy="2860981"/>
          </a:xfrm>
          <a:prstGeom prst="rect">
            <a:avLst/>
          </a:prstGeom>
        </p:spPr>
      </p:pic>
      <p:pic>
        <p:nvPicPr>
          <p:cNvPr id="17" name="Picture 16" descr="A diagram of a hypothesis&#10;&#10;Description automatically generated">
            <a:extLst>
              <a:ext uri="{FF2B5EF4-FFF2-40B4-BE49-F238E27FC236}">
                <a16:creationId xmlns:a16="http://schemas.microsoft.com/office/drawing/2014/main" id="{F984E5CD-F17F-D1D7-39E4-2F17B51C96A1}"/>
              </a:ext>
            </a:extLst>
          </p:cNvPr>
          <p:cNvPicPr>
            <a:picLocks noChangeAspect="1"/>
          </p:cNvPicPr>
          <p:nvPr/>
        </p:nvPicPr>
        <p:blipFill>
          <a:blip r:embed="rId4"/>
          <a:stretch>
            <a:fillRect/>
          </a:stretch>
        </p:blipFill>
        <p:spPr>
          <a:xfrm>
            <a:off x="709365" y="3492844"/>
            <a:ext cx="3029703" cy="2611394"/>
          </a:xfrm>
          <a:prstGeom prst="rect">
            <a:avLst/>
          </a:prstGeom>
        </p:spPr>
      </p:pic>
    </p:spTree>
    <p:extLst>
      <p:ext uri="{BB962C8B-B14F-4D97-AF65-F5344CB8AC3E}">
        <p14:creationId xmlns:p14="http://schemas.microsoft.com/office/powerpoint/2010/main" val="39673115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902</Words>
  <Application>Microsoft Office PowerPoint</Application>
  <PresentationFormat>Widescreen</PresentationFormat>
  <Paragraphs>163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Courier New</vt:lpstr>
      <vt:lpstr>Wingdings</vt:lpstr>
      <vt:lpstr>Wingdings 3</vt:lpstr>
      <vt:lpstr>Slice</vt:lpstr>
      <vt:lpstr>using PCA  to enhance DDoS attack detection in IoT</vt:lpstr>
      <vt:lpstr>Table of contents </vt:lpstr>
      <vt:lpstr>Overview of DDoS Attacks in iot </vt:lpstr>
      <vt:lpstr>Importance of DDoS Attack Detection</vt:lpstr>
      <vt:lpstr>Challenges in Detecting DDoS Attacks in IoT</vt:lpstr>
      <vt:lpstr>What is Principal Component Analysis?</vt:lpstr>
      <vt:lpstr>Approach without pca </vt:lpstr>
      <vt:lpstr>  data analysis</vt:lpstr>
      <vt:lpstr>Machine learning classifiers used </vt:lpstr>
      <vt:lpstr>Result and comparison</vt:lpstr>
      <vt:lpstr>the Random Forest and K-Nearest Neighbour classifiers demonstrated high precision, recall, F1-score, accuracy, and kappa coefficient.   while the Naïve Bayes classifier showed notably lower performance.   On the other hand, when PCA is applied, the overall performance of the classifiers improves.</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prashant mishra</cp:lastModifiedBy>
  <cp:revision>794</cp:revision>
  <dcterms:created xsi:type="dcterms:W3CDTF">2024-11-19T12:38:56Z</dcterms:created>
  <dcterms:modified xsi:type="dcterms:W3CDTF">2024-11-21T09:49:08Z</dcterms:modified>
</cp:coreProperties>
</file>