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26"/>
  </p:notesMasterIdLst>
  <p:handoutMasterIdLst>
    <p:handoutMasterId r:id="rId27"/>
  </p:handoutMasterIdLst>
  <p:sldIdLst>
    <p:sldId id="434" r:id="rId2"/>
    <p:sldId id="446" r:id="rId3"/>
    <p:sldId id="447" r:id="rId4"/>
    <p:sldId id="448" r:id="rId5"/>
    <p:sldId id="449" r:id="rId6"/>
    <p:sldId id="450" r:id="rId7"/>
    <p:sldId id="451" r:id="rId8"/>
    <p:sldId id="452" r:id="rId9"/>
    <p:sldId id="437" r:id="rId10"/>
    <p:sldId id="453" r:id="rId11"/>
    <p:sldId id="454" r:id="rId12"/>
    <p:sldId id="438" r:id="rId13"/>
    <p:sldId id="456" r:id="rId14"/>
    <p:sldId id="455" r:id="rId15"/>
    <p:sldId id="458" r:id="rId16"/>
    <p:sldId id="457" r:id="rId17"/>
    <p:sldId id="439" r:id="rId18"/>
    <p:sldId id="440" r:id="rId19"/>
    <p:sldId id="441" r:id="rId20"/>
    <p:sldId id="442" r:id="rId21"/>
    <p:sldId id="443" r:id="rId22"/>
    <p:sldId id="444" r:id="rId23"/>
    <p:sldId id="445" r:id="rId24"/>
    <p:sldId id="379" r:id="rId25"/>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DC878"/>
    <a:srgbClr val="D9FFEF"/>
    <a:srgbClr val="3DF560"/>
    <a:srgbClr val="3DF52F"/>
    <a:srgbClr val="7AF870"/>
    <a:srgbClr val="D9F3EF"/>
    <a:srgbClr val="ADE5DC"/>
    <a:srgbClr val="94E692"/>
    <a:srgbClr val="B5EE9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132" autoAdjust="0"/>
    <p:restoredTop sz="96117" autoAdjust="0"/>
  </p:normalViewPr>
  <p:slideViewPr>
    <p:cSldViewPr>
      <p:cViewPr>
        <p:scale>
          <a:sx n="70" d="100"/>
          <a:sy n="70" d="100"/>
        </p:scale>
        <p:origin x="-1854" y="-4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3/20/2021</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xmlns="" val="14778049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3/20/2021</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xmlns="" val="2787052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1" cstate="print">
            <a:lum bright="-20000"/>
            <a:extLst>
              <a:ext uri="{28A0092B-C50C-407E-A947-70E740481C1C}">
                <a14:useLocalDpi xmlns:a14="http://schemas.microsoft.com/office/drawing/2010/main" xmlns="" val="0"/>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 name="Picture 10" descr="telerik_logo_new-(white).png"/>
          <p:cNvPicPr>
            <a:picLocks noChangeAspect="1"/>
          </p:cNvPicPr>
          <p:nvPr userDrawn="1"/>
        </p:nvPicPr>
        <p:blipFill>
          <a:blip r:embed="rId11" cstate="print">
            <a:lum bright="-20000"/>
            <a:extLst>
              <a:ext uri="{28A0092B-C50C-407E-A947-70E740481C1C}">
                <a14:useLocalDpi xmlns:a14="http://schemas.microsoft.com/office/drawing/2010/main" xmlns="" val="0"/>
              </a:ext>
            </a:extLst>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3" r:id="rId8"/>
    <p:sldLayoutId id="2147483702" r:id="rId9"/>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choolacademy.teler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lumMod val="65000"/>
                <a:lumOff val="35000"/>
              </a:schemeClr>
            </a:gs>
            <a:gs pos="83000">
              <a:schemeClr val="bg1"/>
            </a:gs>
          </a:gsLst>
          <a:path path="circle">
            <a:fillToRect l="20000" t="30000" r="135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Asp.Net</a:t>
            </a:r>
            <a:endParaRPr lang="en-US" dirty="0"/>
          </a:p>
        </p:txBody>
      </p:sp>
      <p:sp>
        <p:nvSpPr>
          <p:cNvPr id="3" name="Subtitle 2"/>
          <p:cNvSpPr>
            <a:spLocks noGrp="1"/>
          </p:cNvSpPr>
          <p:nvPr>
            <p:ph type="subTitle" idx="1"/>
          </p:nvPr>
        </p:nvSpPr>
        <p:spPr/>
        <p:txBody>
          <a:bodyPr/>
          <a:lstStyle/>
          <a:p>
            <a:r>
              <a:rPr lang="en-IN" smtClean="0"/>
              <a:t>Asp Basic </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page.png"/>
          <p:cNvPicPr>
            <a:picLocks noGrp="1" noChangeAspect="1"/>
          </p:cNvPicPr>
          <p:nvPr>
            <p:ph idx="1"/>
          </p:nvPr>
        </p:nvPicPr>
        <p:blipFill>
          <a:blip r:embed="rId2"/>
          <a:stretch>
            <a:fillRect/>
          </a:stretch>
        </p:blipFill>
        <p:spPr>
          <a:xfrm>
            <a:off x="594237" y="1600200"/>
            <a:ext cx="7822933" cy="4495800"/>
          </a:xfrm>
        </p:spPr>
      </p:pic>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Page Request</a:t>
            </a:r>
            <a:r>
              <a:rPr lang="en-US" b="0" dirty="0" smtClean="0"/>
              <a:t>- This is when the page is first requested from the server. When the page is requested, the server checks if it is requested for the first time. If so, then it needs to compile the page, parse the response and send it across to the user. If it is not the first time the page is requested, the cache is checked to see if the page output exists. If so, that response is sent to the user.</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0" dirty="0" smtClean="0"/>
              <a:t>different stages of an ASP.NET page:</a:t>
            </a:r>
          </a:p>
          <a:p>
            <a:pPr lvl="2"/>
            <a:r>
              <a:rPr lang="en-US" dirty="0" smtClean="0"/>
              <a:t>Page request</a:t>
            </a:r>
          </a:p>
          <a:p>
            <a:pPr lvl="2"/>
            <a:r>
              <a:rPr lang="en-US" dirty="0" smtClean="0"/>
              <a:t>Starting of page life cycle</a:t>
            </a:r>
            <a:r>
              <a:rPr lang="en-US" b="0" dirty="0" smtClean="0"/>
              <a:t> </a:t>
            </a:r>
          </a:p>
          <a:p>
            <a:pPr lvl="2"/>
            <a:r>
              <a:rPr lang="en-US" dirty="0" smtClean="0"/>
              <a:t>Page initialization</a:t>
            </a:r>
          </a:p>
          <a:p>
            <a:pPr lvl="2"/>
            <a:r>
              <a:rPr lang="en-US" dirty="0" smtClean="0"/>
              <a:t>Page load</a:t>
            </a:r>
            <a:r>
              <a:rPr lang="en-US" b="0" dirty="0" smtClean="0"/>
              <a:t> </a:t>
            </a:r>
          </a:p>
          <a:p>
            <a:pPr lvl="2"/>
            <a:r>
              <a:rPr lang="en-US" dirty="0" smtClean="0"/>
              <a:t>Validation</a:t>
            </a:r>
            <a:r>
              <a:rPr lang="en-US" b="0" dirty="0" smtClean="0"/>
              <a:t> </a:t>
            </a:r>
          </a:p>
          <a:p>
            <a:pPr lvl="2"/>
            <a:r>
              <a:rPr lang="en-US" dirty="0" err="1" smtClean="0"/>
              <a:t>Postback</a:t>
            </a:r>
            <a:r>
              <a:rPr lang="en-US" dirty="0" smtClean="0"/>
              <a:t> event handling</a:t>
            </a:r>
          </a:p>
          <a:p>
            <a:pPr lvl="2"/>
            <a:r>
              <a:rPr lang="en-US" dirty="0" smtClean="0"/>
              <a:t>Page rendering</a:t>
            </a:r>
            <a:r>
              <a:rPr lang="en-US" b="0" dirty="0" smtClean="0"/>
              <a:t> </a:t>
            </a:r>
          </a:p>
          <a:p>
            <a:pPr lvl="2"/>
            <a:r>
              <a:rPr lang="en-US" dirty="0" smtClean="0"/>
              <a:t>Unload</a:t>
            </a:r>
            <a:r>
              <a:rPr lang="en-US" b="0" dirty="0" smtClean="0"/>
              <a:t> </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Page Start</a:t>
            </a:r>
            <a:r>
              <a:rPr lang="en-US" b="0" dirty="0" smtClean="0"/>
              <a:t> – During this time, 2 objects, known as the Request and Response object are created. The Request object is used to hold all the information which was sent when the page was requested. The Response object is used to hold the information which is sent back to the user.</a:t>
            </a:r>
          </a:p>
          <a:p>
            <a:r>
              <a:rPr lang="en-US" dirty="0" smtClean="0"/>
              <a:t>Page Initialization </a:t>
            </a:r>
            <a:r>
              <a:rPr lang="en-US" b="0" dirty="0" smtClean="0"/>
              <a:t>– During this time, all the controls on a web page is initialized. So if you have any label, textbox or any other controls on the web form, they are all initialized.</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Page Load </a:t>
            </a:r>
            <a:r>
              <a:rPr lang="en-US" b="0" dirty="0" smtClean="0"/>
              <a:t>– This is when the page is actually loaded with all the default values. So if a textbox is supposed to have a default value, that value is loaded during the page load time.</a:t>
            </a:r>
          </a:p>
          <a:p>
            <a:r>
              <a:rPr lang="en-US" dirty="0" smtClean="0"/>
              <a:t>Validation</a:t>
            </a:r>
            <a:r>
              <a:rPr lang="en-US" b="0" dirty="0" smtClean="0"/>
              <a:t> – Sometimes there can be some validation set on the form. For example, there can be a validation which says that a list box should have a certain set of values. If the condition is false, then there should be an error in loading the page.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Postback</a:t>
            </a:r>
            <a:r>
              <a:rPr lang="en-US" dirty="0" smtClean="0"/>
              <a:t> event handling </a:t>
            </a:r>
            <a:r>
              <a:rPr lang="en-US" b="0" dirty="0" smtClean="0"/>
              <a:t>– This event is triggered if the same page is being loaded again. This happens in response to an earlier event. Sometimes there can be a situation that a user clicks on a submit button on the page. In this case, the same page is displayed again. In such a case, the </a:t>
            </a:r>
            <a:r>
              <a:rPr lang="en-US" b="0" dirty="0" err="1" smtClean="0"/>
              <a:t>Postback</a:t>
            </a:r>
            <a:r>
              <a:rPr lang="en-US" b="0" dirty="0" smtClean="0"/>
              <a:t> event handler is called.</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Page Rendering </a:t>
            </a:r>
            <a:r>
              <a:rPr lang="en-US" b="0" dirty="0" smtClean="0"/>
              <a:t>– This happens just before all the response information is sent to the user. All the information on the form is saved, and the result is sent to the user as a complete web page.</a:t>
            </a:r>
          </a:p>
          <a:p>
            <a:r>
              <a:rPr lang="en-US" dirty="0" smtClean="0"/>
              <a:t>Unload </a:t>
            </a:r>
            <a:r>
              <a:rPr lang="en-US" b="0" dirty="0" smtClean="0"/>
              <a:t>– Once the page output is sent to the user, there is no need to keep the ASP.net web form objects in memory. So the unloading process involves removing all unwanted objects from memory.</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Object</a:t>
            </a:r>
            <a:endParaRPr lang="en-US" dirty="0"/>
          </a:p>
        </p:txBody>
      </p:sp>
      <p:sp>
        <p:nvSpPr>
          <p:cNvPr id="3" name="Content Placeholder 2"/>
          <p:cNvSpPr>
            <a:spLocks noGrp="1"/>
          </p:cNvSpPr>
          <p:nvPr>
            <p:ph idx="1"/>
          </p:nvPr>
        </p:nvSpPr>
        <p:spPr/>
        <p:txBody>
          <a:bodyPr/>
          <a:lstStyle/>
          <a:p>
            <a:r>
              <a:rPr lang="en-US" sz="2400" b="0" dirty="0" smtClean="0"/>
              <a:t>The page itself is instantiated as a control object. All web forms are basically instances of the ASP.NET Page class. The page class has the following extremely useful properties that correspond to intrinsic objects:</a:t>
            </a:r>
          </a:p>
          <a:p>
            <a:pPr lvl="5"/>
            <a:r>
              <a:rPr lang="fr-FR" sz="2400" b="0" dirty="0" smtClean="0"/>
              <a:t>Session</a:t>
            </a:r>
          </a:p>
          <a:p>
            <a:pPr lvl="5"/>
            <a:r>
              <a:rPr lang="fr-FR" sz="2400" b="0" dirty="0" smtClean="0"/>
              <a:t>Application</a:t>
            </a:r>
          </a:p>
          <a:p>
            <a:pPr lvl="5"/>
            <a:r>
              <a:rPr lang="fr-FR" sz="2400" b="0" dirty="0" smtClean="0"/>
              <a:t>Cache</a:t>
            </a:r>
          </a:p>
          <a:p>
            <a:pPr lvl="5"/>
            <a:r>
              <a:rPr lang="fr-FR" sz="2400" b="0" dirty="0" err="1" smtClean="0"/>
              <a:t>Request</a:t>
            </a:r>
            <a:endParaRPr lang="fr-FR" sz="2400" b="0" dirty="0" smtClean="0"/>
          </a:p>
          <a:p>
            <a:pPr lvl="5"/>
            <a:r>
              <a:rPr lang="fr-FR" sz="2400" b="0" dirty="0" err="1" smtClean="0"/>
              <a:t>Response</a:t>
            </a:r>
            <a:endParaRPr lang="fr-FR" sz="2400" b="0" dirty="0" smtClean="0"/>
          </a:p>
          <a:p>
            <a:pPr lvl="5"/>
            <a:r>
              <a:rPr lang="fr-FR" sz="2400" b="0" dirty="0" smtClean="0"/>
              <a:t>Server</a:t>
            </a:r>
          </a:p>
          <a:p>
            <a:pPr lvl="5"/>
            <a:r>
              <a:rPr lang="fr-FR" sz="2400" b="0" dirty="0" smtClean="0"/>
              <a:t>User</a:t>
            </a:r>
          </a:p>
          <a:p>
            <a:pPr lvl="5"/>
            <a:r>
              <a:rPr lang="fr-FR" sz="2400" b="0" dirty="0" smtClean="0"/>
              <a:t>Trace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t>Request Object</a:t>
            </a:r>
            <a:endParaRPr lang="en-US" dirty="0"/>
          </a:p>
        </p:txBody>
      </p:sp>
      <p:sp>
        <p:nvSpPr>
          <p:cNvPr id="3" name="Content Placeholder 2"/>
          <p:cNvSpPr>
            <a:spLocks noGrp="1"/>
          </p:cNvSpPr>
          <p:nvPr>
            <p:ph idx="1"/>
          </p:nvPr>
        </p:nvSpPr>
        <p:spPr/>
        <p:txBody>
          <a:bodyPr/>
          <a:lstStyle/>
          <a:p>
            <a:r>
              <a:rPr lang="en-US" b="0" dirty="0" smtClean="0"/>
              <a:t>The request object is an instance of the </a:t>
            </a:r>
            <a:r>
              <a:rPr lang="en-US" b="0" dirty="0" err="1" smtClean="0"/>
              <a:t>System.Web.HttpRequest</a:t>
            </a:r>
            <a:r>
              <a:rPr lang="en-US" b="0" dirty="0" smtClean="0"/>
              <a:t> class. It represents the values and properties of the HTTP request that makes the page loading into the browser.</a:t>
            </a:r>
          </a:p>
          <a:p>
            <a:r>
              <a:rPr lang="en-US" sz="2400" dirty="0" err="1" smtClean="0"/>
              <a:t>AcceptTypes</a:t>
            </a:r>
            <a:r>
              <a:rPr lang="en-US" sz="2400" dirty="0" smtClean="0"/>
              <a:t>	Gets a string array of client-supported 				MIME accept types.</a:t>
            </a:r>
          </a:p>
          <a:p>
            <a:r>
              <a:rPr lang="en-US" sz="2400" dirty="0" err="1" smtClean="0"/>
              <a:t>ApplicationPath</a:t>
            </a:r>
            <a:r>
              <a:rPr lang="en-US" sz="2400" dirty="0" smtClean="0"/>
              <a:t>	Gets the ASP.NET application's virtual 				application root path on the server.</a:t>
            </a:r>
          </a:p>
          <a:p>
            <a:r>
              <a:rPr lang="en-US" sz="2400" dirty="0" smtClean="0"/>
              <a:t>Browser		Gets or sets information about the 				requesting client's browser capabilities.</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609600"/>
            <a:ext cx="8686800" cy="6096000"/>
          </a:xfrm>
        </p:spPr>
        <p:txBody>
          <a:bodyPr/>
          <a:lstStyle/>
          <a:p>
            <a:r>
              <a:rPr lang="en-US" dirty="0" smtClean="0"/>
              <a:t>Cookies		Gets a collection of cookies sent 			by the client.</a:t>
            </a:r>
          </a:p>
          <a:p>
            <a:r>
              <a:rPr lang="en-US" dirty="0" err="1" smtClean="0"/>
              <a:t>FilePath</a:t>
            </a:r>
            <a:r>
              <a:rPr lang="en-US" dirty="0" smtClean="0"/>
              <a:t>		Gets the virtual path of the 				current request.</a:t>
            </a:r>
          </a:p>
          <a:p>
            <a:r>
              <a:rPr lang="en-US" dirty="0" err="1" smtClean="0"/>
              <a:t>FilesGets</a:t>
            </a:r>
            <a:r>
              <a:rPr lang="en-US" dirty="0" smtClean="0"/>
              <a:t> 	the collection of files uploaded 				by the client, in multipart MIME 			format.</a:t>
            </a:r>
          </a:p>
          <a:p>
            <a:r>
              <a:rPr lang="en-US" dirty="0" smtClean="0"/>
              <a:t>Form		Gets a collection of form 					variables.</a:t>
            </a:r>
          </a:p>
          <a:p>
            <a:r>
              <a:rPr lang="en-US" dirty="0" err="1" smtClean="0"/>
              <a:t>QueryString</a:t>
            </a:r>
            <a:r>
              <a:rPr lang="en-US" dirty="0" smtClean="0"/>
              <a:t>	Gets the collection of HTTP 				query string variables.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ASP.Net </a:t>
            </a:r>
            <a:r>
              <a:rPr smtClean="0"/>
              <a:t>Lifecycle</a:t>
            </a:r>
            <a:endParaRPr lang="en-US" dirty="0"/>
          </a:p>
        </p:txBody>
      </p:sp>
      <p:sp>
        <p:nvSpPr>
          <p:cNvPr id="3" name="Content Placeholder 2"/>
          <p:cNvSpPr>
            <a:spLocks noGrp="1"/>
          </p:cNvSpPr>
          <p:nvPr>
            <p:ph idx="1"/>
          </p:nvPr>
        </p:nvSpPr>
        <p:spPr/>
        <p:txBody>
          <a:bodyPr/>
          <a:lstStyle/>
          <a:p>
            <a:r>
              <a:rPr lang="en-US" b="0" dirty="0" smtClean="0"/>
              <a:t>When an </a:t>
            </a:r>
            <a:r>
              <a:rPr lang="en-US" b="0" dirty="0" err="1" smtClean="0"/>
              <a:t>ASP.Net</a:t>
            </a:r>
            <a:r>
              <a:rPr lang="en-US" b="0" dirty="0" smtClean="0"/>
              <a:t> application is launched, there are series of steps which are carried out. These series of steps make up the lifecycle of the application.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RequestType</a:t>
            </a:r>
            <a:r>
              <a:rPr lang="en-US" dirty="0" smtClean="0"/>
              <a:t>		Gets or sets the HTTP data 				transfer method (GET or 					POST) used by the client.</a:t>
            </a:r>
          </a:p>
          <a:p>
            <a:r>
              <a:rPr lang="en-US" dirty="0" err="1" smtClean="0"/>
              <a:t>ServerVariables</a:t>
            </a:r>
            <a:r>
              <a:rPr lang="en-US" dirty="0" smtClean="0"/>
              <a:t>	Gets a collection of Web 					server variables.</a:t>
            </a:r>
          </a:p>
          <a:p>
            <a:r>
              <a:rPr lang="en-US" dirty="0" err="1" smtClean="0"/>
              <a:t>TotalBytes</a:t>
            </a:r>
            <a:r>
              <a:rPr lang="en-US" dirty="0" smtClean="0"/>
              <a:t>		Gets the number of bytes 					in the current input stream.</a:t>
            </a:r>
          </a:p>
          <a:p>
            <a:r>
              <a:rPr lang="en-US" dirty="0" err="1" smtClean="0"/>
              <a:t>Url</a:t>
            </a:r>
            <a:r>
              <a:rPr lang="en-US" dirty="0" smtClean="0"/>
              <a:t>				Gets information about the 				URL of the current request.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t>Response Object</a:t>
            </a:r>
            <a:endParaRPr lang="en-US" dirty="0"/>
          </a:p>
        </p:txBody>
      </p:sp>
      <p:sp>
        <p:nvSpPr>
          <p:cNvPr id="3" name="Content Placeholder 2"/>
          <p:cNvSpPr>
            <a:spLocks noGrp="1"/>
          </p:cNvSpPr>
          <p:nvPr>
            <p:ph idx="1"/>
          </p:nvPr>
        </p:nvSpPr>
        <p:spPr>
          <a:xfrm>
            <a:off x="152400" y="1143000"/>
            <a:ext cx="8686800" cy="5638800"/>
          </a:xfrm>
        </p:spPr>
        <p:txBody>
          <a:bodyPr/>
          <a:lstStyle/>
          <a:p>
            <a:r>
              <a:rPr lang="en-US" b="0" dirty="0" smtClean="0"/>
              <a:t>The Response object represents the server's response to the client request. It is an instance of the </a:t>
            </a:r>
            <a:r>
              <a:rPr lang="en-US" b="0" dirty="0" err="1" smtClean="0"/>
              <a:t>System.Web.HttpResponse</a:t>
            </a:r>
            <a:r>
              <a:rPr lang="en-US" b="0" dirty="0" smtClean="0"/>
              <a:t> class.</a:t>
            </a:r>
          </a:p>
          <a:p>
            <a:r>
              <a:rPr lang="en-US" dirty="0" smtClean="0"/>
              <a:t>Cookies	    </a:t>
            </a:r>
          </a:p>
          <a:p>
            <a:pPr lvl="3"/>
            <a:r>
              <a:rPr lang="en-US" dirty="0" smtClean="0"/>
              <a:t>Gets the response cookie collection.</a:t>
            </a:r>
          </a:p>
          <a:p>
            <a:r>
              <a:rPr lang="en-US" dirty="0" smtClean="0"/>
              <a:t>End</a:t>
            </a:r>
          </a:p>
          <a:p>
            <a:pPr lvl="2"/>
            <a:r>
              <a:rPr lang="en-US" dirty="0" smtClean="0"/>
              <a:t>Sends all currently buffered output to the client, stops execution of the page, and raises the </a:t>
            </a:r>
            <a:r>
              <a:rPr lang="en-US" dirty="0" err="1" smtClean="0"/>
              <a:t>EndRequest</a:t>
            </a:r>
            <a:r>
              <a:rPr lang="en-US" dirty="0" smtClean="0"/>
              <a:t> event.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Redirect(String)	</a:t>
            </a:r>
          </a:p>
          <a:p>
            <a:pPr lvl="2"/>
            <a:r>
              <a:rPr lang="en-US" dirty="0" smtClean="0"/>
              <a:t>Redirects a request to a new URL and specifies the new URL.</a:t>
            </a:r>
          </a:p>
          <a:p>
            <a:r>
              <a:rPr lang="en-US" dirty="0" smtClean="0"/>
              <a:t>Redirect(String, Boolean)</a:t>
            </a:r>
          </a:p>
          <a:p>
            <a:pPr lvl="2"/>
            <a:r>
              <a:rPr lang="en-US" dirty="0" smtClean="0"/>
              <a:t>Redirects a client to a new URL. Specifies the new URL and whether execution of the current page should terminate.</a:t>
            </a:r>
          </a:p>
          <a:p>
            <a:r>
              <a:rPr lang="en-US" dirty="0" err="1" smtClean="0"/>
              <a:t>SetCookie</a:t>
            </a:r>
            <a:endParaRPr lang="en-US" dirty="0" smtClean="0"/>
          </a:p>
          <a:p>
            <a:pPr lvl="2"/>
            <a:r>
              <a:rPr lang="en-US" dirty="0" smtClean="0"/>
              <a:t>Updates an existing cookie in the cookie collection.</a:t>
            </a:r>
          </a:p>
          <a:p>
            <a:pPr lvl="2"/>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Write(Char)</a:t>
            </a:r>
          </a:p>
          <a:p>
            <a:pPr lvl="3"/>
            <a:r>
              <a:rPr lang="en-US" dirty="0" smtClean="0"/>
              <a:t>Writes a character to an HTTP response output stream.</a:t>
            </a:r>
          </a:p>
          <a:p>
            <a:r>
              <a:rPr lang="en-US" dirty="0" smtClean="0"/>
              <a:t>Write(Object)</a:t>
            </a:r>
          </a:p>
          <a:p>
            <a:pPr lvl="3"/>
            <a:r>
              <a:rPr lang="en-US" dirty="0" smtClean="0"/>
              <a:t>Writes an object to an HTTP response stream.</a:t>
            </a:r>
          </a:p>
          <a:p>
            <a:r>
              <a:rPr lang="en-US" dirty="0" smtClean="0"/>
              <a:t>Write(String)</a:t>
            </a:r>
          </a:p>
          <a:p>
            <a:pPr lvl="3"/>
            <a:r>
              <a:rPr lang="en-US" dirty="0" smtClean="0"/>
              <a:t>Writes a string to an HTTP response output stream.</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828800" y="152400"/>
            <a:ext cx="7086600" cy="914400"/>
          </a:xfrm>
        </p:spPr>
        <p:txBody>
          <a:bodyPr/>
          <a:lstStyle/>
          <a:p>
            <a:endParaRPr lang="bg-BG" sz="3600" dirty="0"/>
          </a:p>
        </p:txBody>
      </p:sp>
      <p:sp>
        <p:nvSpPr>
          <p:cNvPr id="5" name="Content Placeholder 2"/>
          <p:cNvSpPr>
            <a:spLocks noGrp="1"/>
          </p:cNvSpPr>
          <p:nvPr>
            <p:ph idx="1"/>
          </p:nvPr>
        </p:nvSpPr>
        <p:spPr>
          <a:xfrm>
            <a:off x="1748416" y="2971799"/>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76807"/>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100742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202946"/>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604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1666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3142397" y="22040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a:off x="4327976" y="6243935"/>
            <a:ext cx="4739824" cy="461665"/>
          </a:xfrm>
          <a:prstGeom prst="rect">
            <a:avLst/>
          </a:prstGeom>
          <a:noFill/>
        </p:spPr>
        <p:txBody>
          <a:bodyPr wrap="none" rtlCol="0">
            <a:spAutoFit/>
          </a:bodyPr>
          <a:lstStyle/>
          <a:p>
            <a:r>
              <a:rPr lang="en-US" sz="2400" b="1" dirty="0" smtClean="0">
                <a:hlinkClick r:id="rId2"/>
              </a:rPr>
              <a:t>http://schoolacademy.telerik.com</a:t>
            </a:r>
            <a:endParaRPr lang="en-US" sz="2400" b="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application.png"/>
          <p:cNvPicPr>
            <a:picLocks noGrp="1" noChangeAspect="1"/>
          </p:cNvPicPr>
          <p:nvPr>
            <p:ph idx="1"/>
          </p:nvPr>
        </p:nvPicPr>
        <p:blipFill>
          <a:blip r:embed="rId2"/>
          <a:stretch>
            <a:fillRect/>
          </a:stretch>
        </p:blipFill>
        <p:spPr>
          <a:xfrm>
            <a:off x="-11662" y="1828800"/>
            <a:ext cx="8997559" cy="4038599"/>
          </a:xfrm>
        </p:spPr>
      </p:pic>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Application Start</a:t>
            </a:r>
            <a:endParaRPr lang="en-US" dirty="0"/>
          </a:p>
        </p:txBody>
      </p:sp>
      <p:sp>
        <p:nvSpPr>
          <p:cNvPr id="3" name="Content Placeholder 2"/>
          <p:cNvSpPr>
            <a:spLocks noGrp="1"/>
          </p:cNvSpPr>
          <p:nvPr>
            <p:ph idx="1"/>
          </p:nvPr>
        </p:nvSpPr>
        <p:spPr/>
        <p:txBody>
          <a:bodyPr/>
          <a:lstStyle/>
          <a:p>
            <a:r>
              <a:rPr lang="en-US" b="0" dirty="0" smtClean="0"/>
              <a:t>The life cycle of an ASP.NET application starts when a request is made by a user. This request is to the Web server for the </a:t>
            </a:r>
            <a:r>
              <a:rPr lang="en-US" b="0" dirty="0" err="1" smtClean="0"/>
              <a:t>ASP.Net</a:t>
            </a:r>
            <a:r>
              <a:rPr lang="en-US" b="0" dirty="0" smtClean="0"/>
              <a:t> Application. This happens when the first user normally goes to the home page for the application for the first time. During this time, there is a method called </a:t>
            </a:r>
            <a:r>
              <a:rPr lang="en-US" b="0" dirty="0" err="1" smtClean="0"/>
              <a:t>Application_start</a:t>
            </a:r>
            <a:r>
              <a:rPr lang="en-US" b="0" dirty="0" smtClean="0"/>
              <a:t> which is executed by the web server. Usually, in this method, all global variables are set to their default values.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t> </a:t>
            </a:r>
            <a:r>
              <a:rPr smtClean="0"/>
              <a:t>Object creation</a:t>
            </a:r>
            <a:endParaRPr lang="en-US" dirty="0"/>
          </a:p>
        </p:txBody>
      </p:sp>
      <p:sp>
        <p:nvSpPr>
          <p:cNvPr id="3" name="Content Placeholder 2"/>
          <p:cNvSpPr>
            <a:spLocks noGrp="1"/>
          </p:cNvSpPr>
          <p:nvPr>
            <p:ph idx="1"/>
          </p:nvPr>
        </p:nvSpPr>
        <p:spPr/>
        <p:txBody>
          <a:bodyPr/>
          <a:lstStyle/>
          <a:p>
            <a:r>
              <a:rPr lang="en-US" b="0" dirty="0" smtClean="0"/>
              <a:t>The next stage is the creation of the </a:t>
            </a:r>
            <a:r>
              <a:rPr lang="en-US" b="0" dirty="0" err="1" smtClean="0"/>
              <a:t>HttpContext</a:t>
            </a:r>
            <a:r>
              <a:rPr lang="en-US" b="0" dirty="0" smtClean="0"/>
              <a:t>, </a:t>
            </a:r>
            <a:r>
              <a:rPr lang="en-US" b="0" dirty="0" err="1" smtClean="0"/>
              <a:t>HttpRequest</a:t>
            </a:r>
            <a:r>
              <a:rPr lang="en-US" b="0" dirty="0" smtClean="0"/>
              <a:t> &amp; </a:t>
            </a:r>
            <a:r>
              <a:rPr lang="en-US" b="0" dirty="0" err="1" smtClean="0"/>
              <a:t>HttpResponse</a:t>
            </a:r>
            <a:r>
              <a:rPr lang="en-US" b="0" dirty="0" smtClean="0"/>
              <a:t> by the web server. The </a:t>
            </a:r>
            <a:r>
              <a:rPr lang="en-US" b="0" dirty="0" err="1" smtClean="0"/>
              <a:t>HttpContext</a:t>
            </a:r>
            <a:r>
              <a:rPr lang="en-US" b="0" dirty="0" smtClean="0"/>
              <a:t> is just the container for the </a:t>
            </a:r>
            <a:r>
              <a:rPr lang="en-US" b="0" dirty="0" err="1" smtClean="0"/>
              <a:t>HttpRequest</a:t>
            </a:r>
            <a:r>
              <a:rPr lang="en-US" b="0" dirty="0" smtClean="0"/>
              <a:t> and </a:t>
            </a:r>
            <a:r>
              <a:rPr lang="en-US" b="0" dirty="0" err="1" smtClean="0"/>
              <a:t>HttpResponse</a:t>
            </a:r>
            <a:r>
              <a:rPr lang="en-US" b="0" dirty="0" smtClean="0"/>
              <a:t> objects. The </a:t>
            </a:r>
            <a:r>
              <a:rPr lang="en-US" b="0" dirty="0" err="1" smtClean="0"/>
              <a:t>HttpRequest</a:t>
            </a:r>
            <a:r>
              <a:rPr lang="en-US" b="0" dirty="0" smtClean="0"/>
              <a:t> object contains information about the current request, including cookies and browser information. The </a:t>
            </a:r>
            <a:r>
              <a:rPr lang="en-US" b="0" dirty="0" err="1" smtClean="0"/>
              <a:t>HttpResponse</a:t>
            </a:r>
            <a:r>
              <a:rPr lang="en-US" b="0" dirty="0" smtClean="0"/>
              <a:t> object contains the response that is sent to the client.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HttpApplication creation</a:t>
            </a:r>
            <a:endParaRPr lang="en-US" dirty="0"/>
          </a:p>
        </p:txBody>
      </p:sp>
      <p:sp>
        <p:nvSpPr>
          <p:cNvPr id="3" name="Content Placeholder 2"/>
          <p:cNvSpPr>
            <a:spLocks noGrp="1"/>
          </p:cNvSpPr>
          <p:nvPr>
            <p:ph idx="1"/>
          </p:nvPr>
        </p:nvSpPr>
        <p:spPr/>
        <p:txBody>
          <a:bodyPr/>
          <a:lstStyle/>
          <a:p>
            <a:r>
              <a:rPr lang="en-US" b="0" dirty="0" smtClean="0"/>
              <a:t>This object is created by the web server. It is this object that is used to process each subsequent request sent to the application. For example, let's assume we have 2 web applications. One is a shopping cart application, and the other is a news website. For each application, we would have 2 </a:t>
            </a:r>
            <a:r>
              <a:rPr lang="en-US" b="0" dirty="0" err="1" smtClean="0"/>
              <a:t>HttpApplication</a:t>
            </a:r>
            <a:r>
              <a:rPr lang="en-US" b="0" dirty="0" smtClean="0"/>
              <a:t> objects created. Any further requests to each website would be processed by each </a:t>
            </a:r>
            <a:r>
              <a:rPr lang="en-US" b="0" dirty="0" err="1" smtClean="0"/>
              <a:t>HttpApplication</a:t>
            </a:r>
            <a:r>
              <a:rPr lang="en-US" b="0" dirty="0" smtClean="0"/>
              <a:t> respectively.</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Dispose</a:t>
            </a:r>
            <a:endParaRPr lang="en-US" dirty="0"/>
          </a:p>
        </p:txBody>
      </p:sp>
      <p:sp>
        <p:nvSpPr>
          <p:cNvPr id="3" name="Content Placeholder 2"/>
          <p:cNvSpPr>
            <a:spLocks noGrp="1"/>
          </p:cNvSpPr>
          <p:nvPr>
            <p:ph idx="1"/>
          </p:nvPr>
        </p:nvSpPr>
        <p:spPr/>
        <p:txBody>
          <a:bodyPr/>
          <a:lstStyle/>
          <a:p>
            <a:r>
              <a:rPr lang="en-US" b="0" dirty="0" smtClean="0"/>
              <a:t>This event is called before the application instance is destroyed. During this time, one can use this method to manually release any unmanaged resources.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Application End</a:t>
            </a:r>
            <a:endParaRPr lang="en-US" dirty="0"/>
          </a:p>
        </p:txBody>
      </p:sp>
      <p:sp>
        <p:nvSpPr>
          <p:cNvPr id="3" name="Content Placeholder 2"/>
          <p:cNvSpPr>
            <a:spLocks noGrp="1"/>
          </p:cNvSpPr>
          <p:nvPr>
            <p:ph idx="1"/>
          </p:nvPr>
        </p:nvSpPr>
        <p:spPr/>
        <p:txBody>
          <a:bodyPr/>
          <a:lstStyle/>
          <a:p>
            <a:r>
              <a:rPr lang="en-US" b="0" dirty="0" smtClean="0"/>
              <a:t>This is the final part of the application. In this part, the application is finally unloaded from memory.</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t>Page Life Cycle</a:t>
            </a:r>
            <a:endParaRPr lang="en-US" dirty="0"/>
          </a:p>
        </p:txBody>
      </p:sp>
      <p:sp>
        <p:nvSpPr>
          <p:cNvPr id="3" name="Content Placeholder 2"/>
          <p:cNvSpPr>
            <a:spLocks noGrp="1"/>
          </p:cNvSpPr>
          <p:nvPr>
            <p:ph idx="1"/>
          </p:nvPr>
        </p:nvSpPr>
        <p:spPr/>
        <p:txBody>
          <a:bodyPr/>
          <a:lstStyle/>
          <a:p>
            <a:r>
              <a:rPr lang="en-US" b="0" dirty="0" smtClean="0"/>
              <a:t>When an </a:t>
            </a:r>
            <a:r>
              <a:rPr lang="en-US" b="0" dirty="0" err="1" smtClean="0"/>
              <a:t>ASP.Net</a:t>
            </a:r>
            <a:r>
              <a:rPr lang="en-US" b="0" dirty="0" smtClean="0"/>
              <a:t> page is called, it goes through a particular lifecycle. This is done before the response is sent to the user. There are series of steps which are followed for the processing of an </a:t>
            </a:r>
            <a:r>
              <a:rPr lang="en-US" b="0" dirty="0" err="1" smtClean="0"/>
              <a:t>ASP.Net</a:t>
            </a:r>
            <a:r>
              <a:rPr lang="en-US" b="0" dirty="0" smtClean="0"/>
              <a:t> page.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cSld>
  <p:clrMapOvr>
    <a:masterClrMapping/>
  </p:clrMapOvr>
</p:sld>
</file>

<file path=ppt/theme/theme1.xml><?xml version="1.0" encoding="utf-8"?>
<a:theme xmlns:a="http://schemas.openxmlformats.org/drawingml/2006/main" name="Telerik-PowerPoint-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Telerik-PowerPoint-Theme</Template>
  <TotalTime>2903</TotalTime>
  <Words>646</Words>
  <Application>Microsoft Office PowerPoint</Application>
  <PresentationFormat>On-screen Show (4:3)</PresentationFormat>
  <Paragraphs>109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Telerik-PowerPoint-Theme</vt:lpstr>
      <vt:lpstr>Asp.Net</vt:lpstr>
      <vt:lpstr>ASP.Net Lifecycle</vt:lpstr>
      <vt:lpstr>Slide 3</vt:lpstr>
      <vt:lpstr>Application Start</vt:lpstr>
      <vt:lpstr> Object creation</vt:lpstr>
      <vt:lpstr>HttpApplication creation</vt:lpstr>
      <vt:lpstr>Dispose</vt:lpstr>
      <vt:lpstr>Application End</vt:lpstr>
      <vt:lpstr>Page Life Cycle</vt:lpstr>
      <vt:lpstr>Slide 10</vt:lpstr>
      <vt:lpstr>Slide 11</vt:lpstr>
      <vt:lpstr>Slide 12</vt:lpstr>
      <vt:lpstr>Slide 13</vt:lpstr>
      <vt:lpstr>Slide 14</vt:lpstr>
      <vt:lpstr>Slide 15</vt:lpstr>
      <vt:lpstr>Slide 16</vt:lpstr>
      <vt:lpstr>Object</vt:lpstr>
      <vt:lpstr>Request Object</vt:lpstr>
      <vt:lpstr>Slide 19</vt:lpstr>
      <vt:lpstr>Slide 20</vt:lpstr>
      <vt:lpstr>Response Object</vt:lpstr>
      <vt:lpstr>Slide 22</vt:lpstr>
      <vt:lpstr>Slide 23</vt:lpstr>
      <vt:lpstr>Slide 24</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 Overview</dc:title>
  <dc:creator>Svetlin Nakov</dc:creator>
  <cp:lastModifiedBy>dell</cp:lastModifiedBy>
  <cp:revision>441</cp:revision>
  <dcterms:created xsi:type="dcterms:W3CDTF">2007-12-08T16:03:35Z</dcterms:created>
  <dcterms:modified xsi:type="dcterms:W3CDTF">2021-03-20T04:01:56Z</dcterms:modified>
</cp:coreProperties>
</file>