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17"/>
  </p:notesMasterIdLst>
  <p:handoutMasterIdLst>
    <p:handoutMasterId r:id="rId118"/>
  </p:handoutMasterIdLst>
  <p:sldIdLst>
    <p:sldId id="434" r:id="rId2"/>
    <p:sldId id="435" r:id="rId3"/>
    <p:sldId id="436" r:id="rId4"/>
    <p:sldId id="437" r:id="rId5"/>
    <p:sldId id="438" r:id="rId6"/>
    <p:sldId id="439" r:id="rId7"/>
    <p:sldId id="440" r:id="rId8"/>
    <p:sldId id="441" r:id="rId9"/>
    <p:sldId id="442" r:id="rId10"/>
    <p:sldId id="443" r:id="rId11"/>
    <p:sldId id="444" r:id="rId12"/>
    <p:sldId id="445" r:id="rId13"/>
    <p:sldId id="446"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47" r:id="rId31"/>
    <p:sldId id="448" r:id="rId32"/>
    <p:sldId id="458" r:id="rId33"/>
    <p:sldId id="449" r:id="rId34"/>
    <p:sldId id="450" r:id="rId35"/>
    <p:sldId id="451" r:id="rId36"/>
    <p:sldId id="452"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95" r:id="rId73"/>
    <p:sldId id="496" r:id="rId74"/>
    <p:sldId id="497" r:id="rId75"/>
    <p:sldId id="498" r:id="rId76"/>
    <p:sldId id="499"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23" r:id="rId98"/>
    <p:sldId id="524" r:id="rId99"/>
    <p:sldId id="525" r:id="rId100"/>
    <p:sldId id="527" r:id="rId101"/>
    <p:sldId id="528" r:id="rId102"/>
    <p:sldId id="529" r:id="rId103"/>
    <p:sldId id="530" r:id="rId104"/>
    <p:sldId id="531" r:id="rId105"/>
    <p:sldId id="532" r:id="rId106"/>
    <p:sldId id="533" r:id="rId107"/>
    <p:sldId id="534" r:id="rId108"/>
    <p:sldId id="535" r:id="rId109"/>
    <p:sldId id="536" r:id="rId110"/>
    <p:sldId id="537" r:id="rId111"/>
    <p:sldId id="538" r:id="rId112"/>
    <p:sldId id="539" r:id="rId113"/>
    <p:sldId id="540" r:id="rId114"/>
    <p:sldId id="541" r:id="rId115"/>
    <p:sldId id="379" r:id="rId11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70" d="100"/>
          <a:sy n="70" d="100"/>
        </p:scale>
        <p:origin x="-185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3/24/2021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3/24/2021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74AF65-0F72-44D4-8128-E0B1232F8E29}" type="slidenum">
              <a:rPr lang="en-US" smtClean="0"/>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extLst>
              <a:ext uri="{28A0092B-C50C-407E-A947-70E740481C1C}">
                <a14:useLocalDpi xmlns=""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extLst>
              <a:ext uri="{28A0092B-C50C-407E-A947-70E740481C1C}">
                <a14:useLocalDpi xmlns=""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choolacademy.telerik.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aspnet/prop_webcontrol_standard_tabindex.asp"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65000"/>
                <a:lumOff val="35000"/>
              </a:schemeClr>
            </a:gs>
            <a:gs pos="83000">
              <a:schemeClr val="bg1"/>
            </a:gs>
          </a:gsLst>
          <a:path path="circle">
            <a:fillToRect l="20000" t="30000" r="13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Literal is another standard control which is also used to display text as label work. The Literal control is similar to the Label control. You can use the Literal control to display text or HTML content in a browser. However, unlike the Label control, the Literal control does not render its content inside of a &lt;span&gt; tag.</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Elements of XML File</a:t>
            </a:r>
          </a:p>
        </p:txBody>
      </p:sp>
      <p:sp>
        <p:nvSpPr>
          <p:cNvPr id="22531" name="Content Placeholder 2"/>
          <p:cNvSpPr>
            <a:spLocks noGrp="1"/>
          </p:cNvSpPr>
          <p:nvPr>
            <p:ph idx="1"/>
          </p:nvPr>
        </p:nvSpPr>
        <p:spPr>
          <a:xfrm>
            <a:off x="508000" y="1600200"/>
            <a:ext cx="8255000" cy="4441825"/>
          </a:xfrm>
        </p:spPr>
        <p:txBody>
          <a:bodyPr/>
          <a:lstStyle/>
          <a:p>
            <a:pPr>
              <a:lnSpc>
                <a:spcPct val="100000"/>
              </a:lnSpc>
            </a:pPr>
            <a:r>
              <a:rPr lang="en-US" sz="2400" dirty="0" smtClean="0"/>
              <a:t>Like all XML files, the advertisement file needs to be a structured text file with well-defined tags delineating the data. There are the following standard XML elements that are commonly used in the advertisement file:</a:t>
            </a:r>
          </a:p>
        </p:txBody>
      </p:sp>
      <p:pic>
        <p:nvPicPr>
          <p:cNvPr id="22532" name="Picture 3" descr="D:\Courses\New Generation University\Asp.net 4.0 Framework New Generation University Colllage\05 - File Uploading and Ad Rotate\Elements of the XML File.png"/>
          <p:cNvPicPr>
            <a:picLocks noChangeAspect="1" noChangeArrowheads="1"/>
          </p:cNvPicPr>
          <p:nvPr/>
        </p:nvPicPr>
        <p:blipFill>
          <a:blip r:embed="rId2" cstate="print"/>
          <a:srcRect/>
          <a:stretch>
            <a:fillRect/>
          </a:stretch>
        </p:blipFill>
        <p:spPr bwMode="auto">
          <a:xfrm>
            <a:off x="838200" y="3352800"/>
            <a:ext cx="7467600" cy="32004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8000" y="76200"/>
            <a:ext cx="6450013" cy="1320800"/>
          </a:xfrm>
        </p:spPr>
        <p:txBody>
          <a:bodyPr/>
          <a:lstStyle/>
          <a:p>
            <a:r>
              <a:rPr lang="en-US" sz="3200" smtClean="0"/>
              <a:t>Cont …</a:t>
            </a:r>
          </a:p>
        </p:txBody>
      </p:sp>
      <p:sp>
        <p:nvSpPr>
          <p:cNvPr id="23555" name="Content Placeholder 2"/>
          <p:cNvSpPr>
            <a:spLocks noGrp="1"/>
          </p:cNvSpPr>
          <p:nvPr>
            <p:ph idx="1"/>
          </p:nvPr>
        </p:nvSpPr>
        <p:spPr>
          <a:xfrm>
            <a:off x="508000" y="1143000"/>
            <a:ext cx="6450013" cy="3881438"/>
          </a:xfrm>
        </p:spPr>
        <p:txBody>
          <a:bodyPr/>
          <a:lstStyle/>
          <a:p>
            <a:r>
              <a:rPr lang="en-US" sz="2000" smtClean="0"/>
              <a:t>Apart from these tags, customs tags with custom attributes could also be included. The following code illustrates an advertisement file ads.xml:</a:t>
            </a:r>
          </a:p>
        </p:txBody>
      </p:sp>
      <p:pic>
        <p:nvPicPr>
          <p:cNvPr id="23556" name="Picture 2" descr="D:\Courses\New Generation University\Asp.net 4.0 Framework New Generation University Colllage\05 - File Uploading and Ad Rotate\Code behind file 2.png"/>
          <p:cNvPicPr>
            <a:picLocks noChangeAspect="1" noChangeArrowheads="1"/>
          </p:cNvPicPr>
          <p:nvPr/>
        </p:nvPicPr>
        <p:blipFill>
          <a:blip r:embed="rId2" cstate="print"/>
          <a:srcRect/>
          <a:stretch>
            <a:fillRect/>
          </a:stretch>
        </p:blipFill>
        <p:spPr bwMode="auto">
          <a:xfrm>
            <a:off x="533400" y="522288"/>
            <a:ext cx="6659563" cy="6335712"/>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08000" y="228600"/>
            <a:ext cx="6450013" cy="1320800"/>
          </a:xfrm>
        </p:spPr>
        <p:txBody>
          <a:bodyPr/>
          <a:lstStyle/>
          <a:p>
            <a:pPr algn="ctr"/>
            <a:r>
              <a:rPr lang="en-US" smtClean="0"/>
              <a:t>Properties and Events of the AdRotate Class</a:t>
            </a:r>
          </a:p>
        </p:txBody>
      </p:sp>
      <p:sp>
        <p:nvSpPr>
          <p:cNvPr id="24579" name="Content Placeholder 2"/>
          <p:cNvSpPr>
            <a:spLocks noGrp="1"/>
          </p:cNvSpPr>
          <p:nvPr>
            <p:ph idx="1"/>
          </p:nvPr>
        </p:nvSpPr>
        <p:spPr>
          <a:xfrm>
            <a:off x="508000" y="1371600"/>
            <a:ext cx="6450013" cy="3881438"/>
          </a:xfrm>
        </p:spPr>
        <p:txBody>
          <a:bodyPr/>
          <a:lstStyle/>
          <a:p>
            <a:r>
              <a:rPr lang="en-US" sz="2000" smtClean="0"/>
              <a:t>The AdRotator class is derived from the WebControl class and inherits its properties. Apart from those the AdRotator class has the following properties:</a:t>
            </a:r>
            <a:endParaRPr lang="en-US" sz="2800" smtClean="0"/>
          </a:p>
        </p:txBody>
      </p:sp>
      <p:pic>
        <p:nvPicPr>
          <p:cNvPr id="24580" name="Picture 2" descr="D:\Courses\New Generation University\Asp.net 4.0 Framework New Generation University Colllage\05 - File Uploading and Ad Rotate\Properties.png"/>
          <p:cNvPicPr>
            <a:picLocks noChangeAspect="1" noChangeArrowheads="1"/>
          </p:cNvPicPr>
          <p:nvPr/>
        </p:nvPicPr>
        <p:blipFill>
          <a:blip r:embed="rId2" cstate="print"/>
          <a:srcRect/>
          <a:stretch>
            <a:fillRect/>
          </a:stretch>
        </p:blipFill>
        <p:spPr bwMode="auto">
          <a:xfrm>
            <a:off x="685800" y="2362200"/>
            <a:ext cx="7162800" cy="44196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Cont …</a:t>
            </a:r>
          </a:p>
        </p:txBody>
      </p:sp>
      <p:sp>
        <p:nvSpPr>
          <p:cNvPr id="25603" name="Content Placeholder 2"/>
          <p:cNvSpPr>
            <a:spLocks noGrp="1"/>
          </p:cNvSpPr>
          <p:nvPr>
            <p:ph idx="1"/>
          </p:nvPr>
        </p:nvSpPr>
        <p:spPr>
          <a:xfrm>
            <a:off x="508000" y="1524000"/>
            <a:ext cx="6450013" cy="4518025"/>
          </a:xfrm>
        </p:spPr>
        <p:txBody>
          <a:bodyPr/>
          <a:lstStyle/>
          <a:p>
            <a:r>
              <a:rPr lang="en-US" sz="2800" smtClean="0"/>
              <a:t>Following are the important events of the AdRotator Class:</a:t>
            </a:r>
          </a:p>
        </p:txBody>
      </p:sp>
      <p:pic>
        <p:nvPicPr>
          <p:cNvPr id="25604" name="Picture 2" descr="D:\Courses\New Generation University\Asp.net 4.0 Framework New Generation University Colllage\05 - File Uploading and Ad Rotate\Events.png"/>
          <p:cNvPicPr>
            <a:picLocks noChangeAspect="1" noChangeArrowheads="1"/>
          </p:cNvPicPr>
          <p:nvPr/>
        </p:nvPicPr>
        <p:blipFill>
          <a:blip r:embed="rId2" cstate="print"/>
          <a:srcRect/>
          <a:stretch>
            <a:fillRect/>
          </a:stretch>
        </p:blipFill>
        <p:spPr bwMode="auto">
          <a:xfrm>
            <a:off x="685800" y="2590800"/>
            <a:ext cx="6688138" cy="358140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Working with the </a:t>
            </a:r>
            <a:r>
              <a:rPr lang="en-US" dirty="0" err="1" smtClean="0"/>
              <a:t>AdRotator</a:t>
            </a:r>
            <a:r>
              <a:rPr lang="en-US" dirty="0" smtClean="0"/>
              <a:t> Control</a:t>
            </a:r>
            <a:br>
              <a:rPr lang="en-US" dirty="0" smtClean="0"/>
            </a:br>
            <a:endParaRPr lang="en-US" dirty="0"/>
          </a:p>
        </p:txBody>
      </p:sp>
      <p:sp>
        <p:nvSpPr>
          <p:cNvPr id="26627" name="Content Placeholder 2"/>
          <p:cNvSpPr>
            <a:spLocks noGrp="1"/>
          </p:cNvSpPr>
          <p:nvPr>
            <p:ph idx="1"/>
          </p:nvPr>
        </p:nvSpPr>
        <p:spPr>
          <a:xfrm>
            <a:off x="508000" y="1828800"/>
            <a:ext cx="6450013" cy="4648200"/>
          </a:xfrm>
        </p:spPr>
        <p:txBody>
          <a:bodyPr/>
          <a:lstStyle/>
          <a:p>
            <a:r>
              <a:rPr lang="en-US" sz="2400" smtClean="0"/>
              <a:t>Create a new web page and place an AdRotator control on it</a:t>
            </a:r>
          </a:p>
          <a:p>
            <a:endParaRPr lang="en-US" sz="2800" smtClean="0"/>
          </a:p>
          <a:p>
            <a:endParaRPr lang="en-US" sz="2800" smtClean="0"/>
          </a:p>
          <a:p>
            <a:endParaRPr lang="en-US" sz="2800" smtClean="0"/>
          </a:p>
          <a:p>
            <a:pPr>
              <a:buFont typeface="Wingdings 3" pitchFamily="18" charset="2"/>
              <a:buNone/>
            </a:pPr>
            <a:endParaRPr lang="en-US" sz="2800" smtClean="0"/>
          </a:p>
          <a:p>
            <a:endParaRPr lang="en-US" sz="2800" smtClean="0"/>
          </a:p>
          <a:p>
            <a:r>
              <a:rPr lang="en-US" sz="2000" smtClean="0"/>
              <a:t>The ads.xml file and the image files should be located in the root directory of the web site.</a:t>
            </a:r>
          </a:p>
          <a:p>
            <a:r>
              <a:rPr lang="en-US" sz="2000" smtClean="0"/>
              <a:t>Try to run the above application an dobserve that each time the page is reloaded, the ad is changed</a:t>
            </a:r>
          </a:p>
          <a:p>
            <a:endParaRPr lang="en-US" sz="2800" smtClean="0"/>
          </a:p>
        </p:txBody>
      </p:sp>
      <p:pic>
        <p:nvPicPr>
          <p:cNvPr id="26628" name="Picture 2" descr="D:\Courses\New Generation University\Asp.net 4.0 Framework New Generation University Colllage\05 - File Uploading and Ad Rotate\Works with AdRotate.png"/>
          <p:cNvPicPr>
            <a:picLocks noChangeAspect="1" noChangeArrowheads="1"/>
          </p:cNvPicPr>
          <p:nvPr/>
        </p:nvPicPr>
        <p:blipFill>
          <a:blip r:embed="rId2" cstate="print"/>
          <a:srcRect/>
          <a:stretch>
            <a:fillRect/>
          </a:stretch>
        </p:blipFill>
        <p:spPr bwMode="auto">
          <a:xfrm>
            <a:off x="685800" y="2895600"/>
            <a:ext cx="7239000" cy="23622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Calendars</a:t>
            </a:r>
            <a:endParaRPr lang="en-US" dirty="0"/>
          </a:p>
        </p:txBody>
      </p:sp>
      <p:sp>
        <p:nvSpPr>
          <p:cNvPr id="3" name="Content Placeholder 2"/>
          <p:cNvSpPr>
            <a:spLocks noGrp="1"/>
          </p:cNvSpPr>
          <p:nvPr>
            <p:ph idx="1"/>
          </p:nvPr>
        </p:nvSpPr>
        <p:spPr/>
        <p:txBody>
          <a:bodyPr/>
          <a:lstStyle/>
          <a:p>
            <a:r>
              <a:rPr lang="en-US" b="0" dirty="0" smtClean="0"/>
              <a:t>The calendar control is a functionally rich web control, which provides the following capabilities:</a:t>
            </a:r>
          </a:p>
          <a:p>
            <a:r>
              <a:rPr lang="en-US" b="0" dirty="0" smtClean="0"/>
              <a:t>Displaying one month at a time</a:t>
            </a:r>
          </a:p>
          <a:p>
            <a:r>
              <a:rPr lang="en-US" b="0" dirty="0" smtClean="0"/>
              <a:t>Selecting a day, a week or a month</a:t>
            </a:r>
          </a:p>
          <a:p>
            <a:r>
              <a:rPr lang="en-US" b="0" dirty="0" smtClean="0"/>
              <a:t>Selecting a range of days</a:t>
            </a:r>
          </a:p>
          <a:p>
            <a:r>
              <a:rPr lang="en-US" b="0" dirty="0" smtClean="0"/>
              <a:t>Moving from month to month</a:t>
            </a:r>
          </a:p>
          <a:p>
            <a:r>
              <a:rPr lang="en-US" b="0" dirty="0" smtClean="0"/>
              <a:t>Controlling the display of the days programmatically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a:t>
            </a:r>
            <a:r>
              <a:rPr lang="en-US" dirty="0" err="1" smtClean="0"/>
              <a:t>asp:Calender</a:t>
            </a:r>
            <a:r>
              <a:rPr lang="en-US" dirty="0" smtClean="0"/>
              <a:t> ID = "Calendar1" </a:t>
            </a:r>
            <a:r>
              <a:rPr lang="en-US" dirty="0" err="1" smtClean="0"/>
              <a:t>runat</a:t>
            </a:r>
            <a:r>
              <a:rPr lang="en-US" dirty="0" smtClean="0"/>
              <a:t> = "server"&gt; &lt;/</a:t>
            </a:r>
            <a:r>
              <a:rPr lang="en-US" dirty="0" err="1" smtClean="0"/>
              <a:t>asp:Calender</a:t>
            </a:r>
            <a:r>
              <a:rPr lang="en-US" dirty="0" smtClean="0"/>
              <a:t>&gt;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Properties</a:t>
            </a:r>
            <a:br>
              <a:rPr lang="en-US" b="0" dirty="0" smtClean="0"/>
            </a:br>
            <a:endParaRPr lang="en-US" dirty="0"/>
          </a:p>
        </p:txBody>
      </p:sp>
      <p:sp>
        <p:nvSpPr>
          <p:cNvPr id="3" name="Content Placeholder 2"/>
          <p:cNvSpPr>
            <a:spLocks noGrp="1"/>
          </p:cNvSpPr>
          <p:nvPr>
            <p:ph idx="1"/>
          </p:nvPr>
        </p:nvSpPr>
        <p:spPr/>
        <p:txBody>
          <a:bodyPr/>
          <a:lstStyle/>
          <a:p>
            <a:r>
              <a:rPr lang="en-US" dirty="0" err="1" smtClean="0"/>
              <a:t>FirstDayOfWeek</a:t>
            </a:r>
            <a:r>
              <a:rPr lang="en-US" dirty="0" smtClean="0"/>
              <a:t>	Gets </a:t>
            </a:r>
            <a:r>
              <a:rPr lang="en-US" dirty="0" smtClean="0"/>
              <a:t>or sets the day of </a:t>
            </a:r>
            <a:r>
              <a:rPr lang="en-US" dirty="0" smtClean="0"/>
              <a:t>					week </a:t>
            </a:r>
            <a:r>
              <a:rPr lang="en-US" dirty="0" smtClean="0"/>
              <a:t>to display in the first </a:t>
            </a:r>
            <a:r>
              <a:rPr lang="en-US" dirty="0" smtClean="0"/>
              <a:t>				column.</a:t>
            </a:r>
          </a:p>
          <a:p>
            <a:r>
              <a:rPr lang="en-US" dirty="0" err="1" smtClean="0"/>
              <a:t>SelectedDate</a:t>
            </a:r>
            <a:r>
              <a:rPr lang="en-US" dirty="0" smtClean="0"/>
              <a:t>		Gets </a:t>
            </a:r>
            <a:r>
              <a:rPr lang="en-US" dirty="0" smtClean="0"/>
              <a:t>or sets the selected </a:t>
            </a:r>
            <a:r>
              <a:rPr lang="en-US" dirty="0" smtClean="0"/>
              <a:t>					date.</a:t>
            </a:r>
          </a:p>
          <a:p>
            <a:r>
              <a:rPr lang="en-US" dirty="0" err="1" smtClean="0"/>
              <a:t>SelectedDates</a:t>
            </a:r>
            <a:r>
              <a:rPr lang="en-US" dirty="0" smtClean="0"/>
              <a:t>	Gets </a:t>
            </a:r>
            <a:r>
              <a:rPr lang="en-US" dirty="0" smtClean="0"/>
              <a:t>a collection of </a:t>
            </a:r>
            <a:r>
              <a:rPr lang="en-US" dirty="0" smtClean="0"/>
              <a:t>						</a:t>
            </a:r>
            <a:r>
              <a:rPr lang="en-US" dirty="0" err="1" smtClean="0"/>
              <a:t>DateTime</a:t>
            </a:r>
            <a:r>
              <a:rPr lang="en-US" dirty="0" smtClean="0"/>
              <a:t> </a:t>
            </a:r>
            <a:r>
              <a:rPr lang="en-US" dirty="0" smtClean="0"/>
              <a:t>objects </a:t>
            </a:r>
            <a:r>
              <a:rPr lang="en-US" dirty="0" smtClean="0"/>
              <a:t>						representing </a:t>
            </a:r>
            <a:r>
              <a:rPr lang="en-US" dirty="0" smtClean="0"/>
              <a:t>the selected </a:t>
            </a:r>
            <a:r>
              <a:rPr lang="en-US" dirty="0" smtClean="0"/>
              <a:t>					dates.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err="1" smtClean="0"/>
              <a:t>SelectionMode</a:t>
            </a:r>
            <a:r>
              <a:rPr lang="en-US" b="0" dirty="0" smtClean="0"/>
              <a:t>	</a:t>
            </a:r>
          </a:p>
          <a:p>
            <a:pPr lvl="3"/>
            <a:r>
              <a:rPr lang="en-US" b="0" dirty="0" smtClean="0"/>
              <a:t>Gets </a:t>
            </a:r>
            <a:r>
              <a:rPr lang="en-US" b="0" dirty="0" smtClean="0"/>
              <a:t>or sets the selection mode that specifies whether the user can select a single day, a week or an entire month</a:t>
            </a:r>
            <a:r>
              <a:rPr lang="en-US" b="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err="1" smtClean="0"/>
              <a:t>SelectionChanged</a:t>
            </a:r>
            <a:r>
              <a:rPr lang="en-US" dirty="0" smtClean="0"/>
              <a:t>	</a:t>
            </a:r>
          </a:p>
          <a:p>
            <a:pPr lvl="2"/>
            <a:r>
              <a:rPr lang="en-US" dirty="0" smtClean="0"/>
              <a:t>It </a:t>
            </a:r>
            <a:r>
              <a:rPr lang="en-US" dirty="0" smtClean="0"/>
              <a:t>is raised when a day, a week or an entire month is selected</a:t>
            </a:r>
            <a:r>
              <a:rPr lang="en-US" dirty="0" smtClean="0"/>
              <a:t>.</a:t>
            </a:r>
          </a:p>
          <a:p>
            <a:r>
              <a:rPr lang="en-US" dirty="0" err="1" smtClean="0"/>
              <a:t>DayRenderIt</a:t>
            </a:r>
            <a:endParaRPr lang="en-US" dirty="0" smtClean="0"/>
          </a:p>
          <a:p>
            <a:pPr lvl="2"/>
            <a:r>
              <a:rPr lang="en-US" dirty="0" smtClean="0"/>
              <a:t> </a:t>
            </a:r>
            <a:r>
              <a:rPr lang="en-US" dirty="0" smtClean="0"/>
              <a:t>is raised when each data cell of the calendar control is rendered</a:t>
            </a:r>
            <a:r>
              <a:rPr lang="en-US" dirty="0" smtClean="0"/>
              <a:t>.</a:t>
            </a:r>
          </a:p>
          <a:p>
            <a:r>
              <a:rPr lang="en-US" dirty="0" err="1" smtClean="0"/>
              <a:t>VisibleMonthChanged</a:t>
            </a:r>
            <a:endParaRPr lang="en-US" dirty="0" smtClean="0"/>
          </a:p>
          <a:p>
            <a:pPr lvl="2"/>
            <a:r>
              <a:rPr lang="en-US" dirty="0" smtClean="0"/>
              <a:t>It </a:t>
            </a:r>
            <a:r>
              <a:rPr lang="en-US" dirty="0" smtClean="0"/>
              <a:t>is raised when user changes a month.</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The Literal control does not support any of the formatting properties supported by the &lt;span&gt; tag. For example, the Literal control does not support either the </a:t>
            </a:r>
            <a:r>
              <a:rPr lang="en-US" dirty="0" err="1" smtClean="0">
                <a:solidFill>
                  <a:schemeClr val="tx1">
                    <a:lumMod val="75000"/>
                  </a:schemeClr>
                </a:solidFill>
              </a:rPr>
              <a:t>CssClass</a:t>
            </a:r>
            <a:r>
              <a:rPr lang="en-US" dirty="0" smtClean="0">
                <a:solidFill>
                  <a:schemeClr val="tx1">
                    <a:lumMod val="75000"/>
                  </a:schemeClr>
                </a:solidFill>
              </a:rPr>
              <a:t> or </a:t>
            </a:r>
            <a:r>
              <a:rPr lang="en-US" dirty="0" err="1" smtClean="0">
                <a:solidFill>
                  <a:schemeClr val="tx1">
                    <a:lumMod val="75000"/>
                  </a:schemeClr>
                </a:solidFill>
              </a:rPr>
              <a:t>BackColor</a:t>
            </a:r>
            <a:r>
              <a:rPr lang="en-US" dirty="0" smtClean="0">
                <a:solidFill>
                  <a:schemeClr val="tx1">
                    <a:lumMod val="75000"/>
                  </a:schemeClr>
                </a:solidFill>
              </a:rPr>
              <a:t> properties. We can format the literal tag by adding style attribute.</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MultiView</a:t>
            </a:r>
            <a:r>
              <a:rPr lang="en-US" b="0" dirty="0" smtClean="0"/>
              <a:t> </a:t>
            </a:r>
            <a:endParaRPr lang="en-US" dirty="0"/>
          </a:p>
        </p:txBody>
      </p:sp>
      <p:sp>
        <p:nvSpPr>
          <p:cNvPr id="3" name="Content Placeholder 2"/>
          <p:cNvSpPr>
            <a:spLocks noGrp="1"/>
          </p:cNvSpPr>
          <p:nvPr>
            <p:ph idx="1"/>
          </p:nvPr>
        </p:nvSpPr>
        <p:spPr/>
        <p:txBody>
          <a:bodyPr/>
          <a:lstStyle/>
          <a:p>
            <a:r>
              <a:rPr lang="en-US" b="0" dirty="0" err="1" smtClean="0"/>
              <a:t>MultiView</a:t>
            </a:r>
            <a:r>
              <a:rPr lang="en-US" b="0" dirty="0" smtClean="0"/>
              <a:t> and View controls allow you to divide the content of a page into different groups, displaying only one group at a time. Each View control manages one group of content and all the View controls are held together in a </a:t>
            </a:r>
            <a:r>
              <a:rPr lang="en-US" b="0" dirty="0" err="1" smtClean="0"/>
              <a:t>MultiView</a:t>
            </a:r>
            <a:r>
              <a:rPr lang="en-US" b="0" dirty="0" smtClean="0"/>
              <a:t> control.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0" dirty="0" smtClean="0"/>
              <a:t>The syntax of </a:t>
            </a:r>
            <a:r>
              <a:rPr lang="en-US" b="0" dirty="0" err="1" smtClean="0"/>
              <a:t>MultiView</a:t>
            </a:r>
            <a:r>
              <a:rPr lang="en-US" b="0" dirty="0" smtClean="0"/>
              <a:t> control is:</a:t>
            </a:r>
          </a:p>
          <a:p>
            <a:r>
              <a:rPr lang="en-US" dirty="0" smtClean="0"/>
              <a:t>&lt;</a:t>
            </a:r>
            <a:r>
              <a:rPr lang="en-US" dirty="0" err="1" smtClean="0"/>
              <a:t>asp:MultView</a:t>
            </a:r>
            <a:r>
              <a:rPr lang="en-US" dirty="0" smtClean="0"/>
              <a:t> ID= "MultiView1" </a:t>
            </a:r>
            <a:r>
              <a:rPr lang="en-US" dirty="0" err="1" smtClean="0"/>
              <a:t>runat</a:t>
            </a:r>
            <a:r>
              <a:rPr lang="en-US" dirty="0" smtClean="0"/>
              <a:t>= "server"&gt; &lt;/</a:t>
            </a:r>
            <a:r>
              <a:rPr lang="en-US" dirty="0" err="1" smtClean="0"/>
              <a:t>asp:MultiView</a:t>
            </a:r>
            <a:r>
              <a:rPr lang="en-US" dirty="0" smtClean="0"/>
              <a:t>&gt;</a:t>
            </a:r>
          </a:p>
          <a:p>
            <a:endParaRPr lang="en-US" b="0" dirty="0" smtClean="0"/>
          </a:p>
          <a:p>
            <a:pPr lvl="1"/>
            <a:r>
              <a:rPr lang="en-US" b="0" dirty="0" smtClean="0"/>
              <a:t>The </a:t>
            </a:r>
            <a:r>
              <a:rPr lang="en-US" b="0" dirty="0" smtClean="0"/>
              <a:t>syntax of View control is:</a:t>
            </a:r>
          </a:p>
          <a:p>
            <a:r>
              <a:rPr lang="en-US" dirty="0" smtClean="0"/>
              <a:t>&lt;</a:t>
            </a:r>
            <a:r>
              <a:rPr lang="en-US" dirty="0" err="1" smtClean="0"/>
              <a:t>asp:View</a:t>
            </a:r>
            <a:r>
              <a:rPr lang="en-US" dirty="0" smtClean="0"/>
              <a:t> ID= "View1" </a:t>
            </a:r>
            <a:r>
              <a:rPr lang="en-US" dirty="0" err="1" smtClean="0"/>
              <a:t>runat</a:t>
            </a:r>
            <a:r>
              <a:rPr lang="en-US" dirty="0" smtClean="0"/>
              <a:t>= "server"&gt; &lt;/</a:t>
            </a:r>
            <a:r>
              <a:rPr lang="en-US" dirty="0" err="1" smtClean="0"/>
              <a:t>asp:View</a:t>
            </a:r>
            <a:r>
              <a:rPr lang="en-US" dirty="0" smtClean="0"/>
              <a:t>&gt;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111</a:t>
            </a:fld>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Views			Collection </a:t>
            </a:r>
            <a:r>
              <a:rPr lang="en-US" dirty="0" smtClean="0"/>
              <a:t>of View controls </a:t>
            </a:r>
            <a:r>
              <a:rPr lang="en-US" dirty="0" smtClean="0"/>
              <a:t>				within </a:t>
            </a:r>
            <a:r>
              <a:rPr lang="en-US" dirty="0" smtClean="0"/>
              <a:t>the </a:t>
            </a:r>
            <a:r>
              <a:rPr lang="en-US" dirty="0" err="1" smtClean="0"/>
              <a:t>MultiView</a:t>
            </a:r>
            <a:r>
              <a:rPr lang="en-US" dirty="0" smtClean="0"/>
              <a:t>.</a:t>
            </a:r>
          </a:p>
          <a:p>
            <a:r>
              <a:rPr lang="en-US" dirty="0" err="1" smtClean="0"/>
              <a:t>ActiveViewIndex</a:t>
            </a:r>
            <a:r>
              <a:rPr lang="en-US" dirty="0" smtClean="0"/>
              <a:t>	A </a:t>
            </a:r>
            <a:r>
              <a:rPr lang="en-US" dirty="0" smtClean="0"/>
              <a:t>zero based index that </a:t>
            </a:r>
            <a:r>
              <a:rPr lang="en-US" dirty="0" smtClean="0"/>
              <a:t>					denotes </a:t>
            </a:r>
            <a:r>
              <a:rPr lang="en-US" dirty="0" smtClean="0"/>
              <a:t>the active view. If </a:t>
            </a:r>
            <a:r>
              <a:rPr lang="en-US" dirty="0" smtClean="0"/>
              <a:t>				no </a:t>
            </a:r>
            <a:r>
              <a:rPr lang="en-US" dirty="0" smtClean="0"/>
              <a:t>view is active, then the </a:t>
            </a:r>
            <a:r>
              <a:rPr lang="en-US" dirty="0" smtClean="0"/>
              <a:t>				index </a:t>
            </a:r>
            <a:r>
              <a:rPr lang="en-US" dirty="0" smtClean="0"/>
              <a:t>is -1.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112</a:t>
            </a:fld>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err="1" smtClean="0"/>
              <a:t>SetActiveview</a:t>
            </a:r>
            <a:r>
              <a:rPr lang="en-US" dirty="0" smtClean="0"/>
              <a:t>		Sets </a:t>
            </a:r>
            <a:r>
              <a:rPr lang="en-US" dirty="0" smtClean="0"/>
              <a:t>the active </a:t>
            </a:r>
            <a:r>
              <a:rPr lang="en-US" dirty="0" smtClean="0"/>
              <a:t>view</a:t>
            </a:r>
          </a:p>
          <a:p>
            <a:r>
              <a:rPr lang="en-US" dirty="0" err="1" smtClean="0"/>
              <a:t>GetActiveview</a:t>
            </a:r>
            <a:r>
              <a:rPr lang="en-US" dirty="0" smtClean="0"/>
              <a:t>		Retrieves </a:t>
            </a:r>
            <a:r>
              <a:rPr lang="en-US" dirty="0" smtClean="0"/>
              <a:t>the active </a:t>
            </a:r>
            <a:r>
              <a:rPr lang="en-US" dirty="0" smtClean="0"/>
              <a:t>						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113</a:t>
            </a:fld>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err="1" smtClean="0"/>
              <a:t>ActiveViewChanged</a:t>
            </a:r>
            <a:r>
              <a:rPr lang="en-US" dirty="0" smtClean="0"/>
              <a:t>	Raised </a:t>
            </a:r>
            <a:r>
              <a:rPr lang="en-US" dirty="0" smtClean="0"/>
              <a:t>when a </a:t>
            </a:r>
            <a:r>
              <a:rPr lang="en-US" dirty="0" smtClean="0"/>
              <a:t>							view is changed</a:t>
            </a:r>
          </a:p>
          <a:p>
            <a:r>
              <a:rPr lang="en-US" dirty="0" smtClean="0"/>
              <a:t>Activate				Raised </a:t>
            </a:r>
            <a:r>
              <a:rPr lang="en-US" dirty="0" smtClean="0"/>
              <a:t>by the active </a:t>
            </a:r>
            <a:r>
              <a:rPr lang="en-US" dirty="0" smtClean="0"/>
              <a:t>						view</a:t>
            </a:r>
          </a:p>
          <a:p>
            <a:r>
              <a:rPr lang="en-US" dirty="0" smtClean="0"/>
              <a:t>Deactivate			Raised </a:t>
            </a:r>
            <a:r>
              <a:rPr lang="en-US" dirty="0" smtClean="0"/>
              <a:t>by the inactive </a:t>
            </a:r>
            <a:r>
              <a:rPr lang="en-US" dirty="0" smtClean="0"/>
              <a:t>					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114</a:t>
            </a:fld>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327976" y="6243935"/>
            <a:ext cx="4739824" cy="461665"/>
          </a:xfrm>
          <a:prstGeom prst="rect">
            <a:avLst/>
          </a:prstGeom>
          <a:noFill/>
        </p:spPr>
        <p:txBody>
          <a:bodyPr wrap="none" rtlCol="0">
            <a:spAutoFit/>
          </a:bodyPr>
          <a:lstStyle/>
          <a:p>
            <a:r>
              <a:rPr lang="en-US" sz="2400" b="1" dirty="0" smtClean="0">
                <a:hlinkClick r:id="rId2"/>
              </a:rPr>
              <a:t>http://schoolacademy.telerik.com</a:t>
            </a:r>
            <a:endParaRPr lang="en-US" sz="24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BCA-IT\Desktop\Capture.PNG"/>
          <p:cNvPicPr>
            <a:picLocks noChangeAspect="1" noChangeArrowheads="1"/>
          </p:cNvPicPr>
          <p:nvPr/>
        </p:nvPicPr>
        <p:blipFill>
          <a:blip r:embed="rId2" cstate="print"/>
          <a:srcRect/>
          <a:stretch>
            <a:fillRect/>
          </a:stretch>
        </p:blipFill>
        <p:spPr bwMode="auto">
          <a:xfrm>
            <a:off x="1219200" y="2209800"/>
            <a:ext cx="6553200" cy="17811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C:\Users\BCA-IT\Desktop\Capture.PNG"/>
          <p:cNvPicPr>
            <a:picLocks noChangeAspect="1" noChangeArrowheads="1"/>
          </p:cNvPicPr>
          <p:nvPr/>
        </p:nvPicPr>
        <p:blipFill>
          <a:blip r:embed="rId2" cstate="print"/>
          <a:srcRect/>
          <a:stretch>
            <a:fillRect/>
          </a:stretch>
        </p:blipFill>
        <p:spPr bwMode="auto">
          <a:xfrm>
            <a:off x="1295400" y="1971674"/>
            <a:ext cx="6858000" cy="41243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Textbox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TextBox Control is used to get the value from user. Means where user input is require we can use the TextBox. </a:t>
            </a:r>
          </a:p>
          <a:p>
            <a:r>
              <a:rPr lang="en-US" dirty="0" smtClean="0">
                <a:solidFill>
                  <a:schemeClr val="tx1">
                    <a:lumMod val="75000"/>
                  </a:schemeClr>
                </a:solidFill>
              </a:rPr>
              <a:t>The TextBox control can be used to display three different types of input fields depending on the value of its TextMode property. The </a:t>
            </a:r>
            <a:r>
              <a:rPr lang="en-US" b="1" i="1" dirty="0" smtClean="0">
                <a:solidFill>
                  <a:schemeClr val="tx1">
                    <a:lumMod val="75000"/>
                  </a:schemeClr>
                </a:solidFill>
              </a:rPr>
              <a:t>TextMode</a:t>
            </a:r>
            <a:r>
              <a:rPr lang="en-US" dirty="0" smtClean="0">
                <a:solidFill>
                  <a:schemeClr val="tx1">
                    <a:lumMod val="75000"/>
                  </a:schemeClr>
                </a:solidFill>
              </a:rPr>
              <a:t> property accepts the following three values: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solidFill>
                  <a:schemeClr val="tx1">
                    <a:lumMod val="75000"/>
                  </a:schemeClr>
                </a:solidFill>
              </a:rPr>
              <a:t>SingleLine : Displays a single-line input field  </a:t>
            </a:r>
          </a:p>
          <a:p>
            <a:pPr lvl="0">
              <a:buNone/>
            </a:pPr>
            <a:r>
              <a:rPr lang="en-US" dirty="0" smtClean="0">
                <a:solidFill>
                  <a:schemeClr val="tx1">
                    <a:lumMod val="75000"/>
                  </a:schemeClr>
                </a:solidFill>
              </a:rPr>
              <a:t>  </a:t>
            </a:r>
            <a:r>
              <a:rPr lang="en-US" b="1" dirty="0" smtClean="0">
                <a:solidFill>
                  <a:schemeClr val="tx1">
                    <a:lumMod val="75000"/>
                  </a:schemeClr>
                </a:solidFill>
              </a:rPr>
              <a:t>Example:</a:t>
            </a:r>
            <a:endParaRPr lang="en-US" dirty="0" smtClean="0">
              <a:solidFill>
                <a:schemeClr val="tx1">
                  <a:lumMod val="75000"/>
                </a:schemeClr>
              </a:solidFill>
            </a:endParaRPr>
          </a:p>
          <a:p>
            <a:pPr>
              <a:buNone/>
            </a:pPr>
            <a:r>
              <a:rPr lang="en-US" dirty="0" smtClean="0">
                <a:solidFill>
                  <a:schemeClr val="tx1">
                    <a:lumMod val="75000"/>
                  </a:schemeClr>
                </a:solidFill>
              </a:rPr>
              <a:t>  &lt;asp:TextBox id="txtFname" runat="server" /&gt;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14600" y="4114800"/>
            <a:ext cx="2667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solidFill>
                  <a:schemeClr val="tx1">
                    <a:lumMod val="75000"/>
                  </a:schemeClr>
                </a:solidFill>
              </a:rPr>
              <a:t>MultiLine: Displays a multi-line input field.</a:t>
            </a:r>
          </a:p>
          <a:p>
            <a:pPr>
              <a:buNone/>
            </a:pPr>
            <a:r>
              <a:rPr lang="en-US" b="1" dirty="0" smtClean="0">
                <a:solidFill>
                  <a:schemeClr val="tx1">
                    <a:lumMod val="75000"/>
                  </a:schemeClr>
                </a:solidFill>
              </a:rPr>
              <a:t>Example:</a:t>
            </a:r>
            <a:endParaRPr lang="en-US" dirty="0" smtClean="0">
              <a:solidFill>
                <a:schemeClr val="tx1">
                  <a:lumMod val="75000"/>
                </a:schemeClr>
              </a:solidFill>
            </a:endParaRPr>
          </a:p>
          <a:p>
            <a:pPr>
              <a:buNone/>
            </a:pPr>
            <a:r>
              <a:rPr lang="en-US" dirty="0" smtClean="0">
                <a:solidFill>
                  <a:schemeClr val="tx1">
                    <a:lumMod val="75000"/>
                  </a:schemeClr>
                </a:solidFill>
              </a:rPr>
              <a:t>&lt;asp:TextBox id="txtFname" TextMode="multiline" Text="Amit" runat="server" /&gt;</a:t>
            </a:r>
          </a:p>
          <a:p>
            <a:pPr>
              <a:buNone/>
            </a:pP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743200" y="4724400"/>
            <a:ext cx="3429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solidFill>
                  <a:schemeClr val="tx1">
                    <a:lumMod val="75000"/>
                  </a:schemeClr>
                </a:solidFill>
              </a:rPr>
              <a:t>Password: Displays a single-line input field in which the text is hidden.</a:t>
            </a:r>
          </a:p>
          <a:p>
            <a:pPr>
              <a:buNone/>
            </a:pPr>
            <a:r>
              <a:rPr lang="en-US" b="1" dirty="0" smtClean="0">
                <a:solidFill>
                  <a:schemeClr val="tx1">
                    <a:lumMod val="75000"/>
                  </a:schemeClr>
                </a:solidFill>
              </a:rPr>
              <a:t>Example:</a:t>
            </a:r>
            <a:endParaRPr lang="en-US" dirty="0" smtClean="0">
              <a:solidFill>
                <a:schemeClr val="tx1">
                  <a:lumMod val="75000"/>
                </a:schemeClr>
              </a:solidFill>
            </a:endParaRPr>
          </a:p>
          <a:p>
            <a:pPr>
              <a:buNone/>
            </a:pPr>
            <a:r>
              <a:rPr lang="en-US" dirty="0" smtClean="0">
                <a:solidFill>
                  <a:schemeClr val="tx1">
                    <a:lumMod val="75000"/>
                  </a:schemeClr>
                </a:solidFill>
              </a:rPr>
              <a:t>&lt;asp:TextBox id="txtPwd" TextMode="password" runat="server" /&gt;</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514600" y="4953000"/>
            <a:ext cx="3200400"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Take TextBox</a:t>
            </a:r>
            <a:r>
              <a:rPr lang="en-US" b="1" dirty="0" smtClean="0">
                <a:solidFill>
                  <a:schemeClr val="tx1">
                    <a:lumMod val="75000"/>
                  </a:schemeClr>
                </a:solidFill>
              </a:rPr>
              <a:t> </a:t>
            </a:r>
            <a:r>
              <a:rPr lang="en-US" dirty="0" smtClean="0">
                <a:solidFill>
                  <a:schemeClr val="tx1">
                    <a:lumMod val="75000"/>
                  </a:schemeClr>
                </a:solidFill>
              </a:rPr>
              <a:t>from toolbox and set the text property declarative</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95400" y="3124200"/>
            <a:ext cx="5286375"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8077200" cy="914400"/>
          </a:xfrm>
        </p:spPr>
        <p:txBody>
          <a:bodyPr/>
          <a:lstStyle/>
          <a:p>
            <a:r>
              <a:rPr lang="en-US" b="1" dirty="0" smtClean="0"/>
              <a:t>Overview of ASP.NET Controls: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rPr>
              <a:t> ASP.NET framework includes over 70 controls, which enable you to do everything from displaying a list of database records to displaying a randomly rotating banner advertisement.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371600" y="1524000"/>
            <a:ext cx="67056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8305800" cy="914400"/>
          </a:xfrm>
        </p:spPr>
        <p:txBody>
          <a:bodyPr/>
          <a:lstStyle/>
          <a:p>
            <a:r>
              <a:rPr lang="en-US" dirty="0" smtClean="0"/>
              <a:t>Common Propertis for TextBox :</a:t>
            </a:r>
            <a:endParaRPr lang="en-US" dirty="0"/>
          </a:p>
        </p:txBody>
      </p:sp>
      <p:graphicFrame>
        <p:nvGraphicFramePr>
          <p:cNvPr id="4" name="Content Placeholder 3"/>
          <p:cNvGraphicFramePr>
            <a:graphicFrameLocks noGrp="1"/>
          </p:cNvGraphicFramePr>
          <p:nvPr>
            <p:ph idx="1"/>
          </p:nvPr>
        </p:nvGraphicFramePr>
        <p:xfrm>
          <a:off x="990600" y="1295400"/>
          <a:ext cx="8153400" cy="5562601"/>
        </p:xfrm>
        <a:graphic>
          <a:graphicData uri="http://schemas.openxmlformats.org/drawingml/2006/table">
            <a:tbl>
              <a:tblPr/>
              <a:tblGrid>
                <a:gridCol w="2152690"/>
                <a:gridCol w="6000710"/>
              </a:tblGrid>
              <a:tr h="227761">
                <a:tc>
                  <a:txBody>
                    <a:bodyPr/>
                    <a:lstStyle/>
                    <a:p>
                      <a:pPr marL="0" marR="0">
                        <a:spcBef>
                          <a:spcPts val="0"/>
                        </a:spcBef>
                        <a:spcAft>
                          <a:spcPts val="0"/>
                        </a:spcAft>
                      </a:pPr>
                      <a:r>
                        <a:rPr lang="en-US" sz="1200" b="1" baseline="0" dirty="0">
                          <a:latin typeface="Times New Roman"/>
                          <a:ea typeface="Times New Roman"/>
                        </a:rPr>
                        <a:t>Property</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baseline="0">
                          <a:latin typeface="Times New Roman"/>
                          <a:ea typeface="Times New Roman"/>
                        </a:rPr>
                        <a:t>Description </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ID</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Set the id of the TextBox</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dirty="0">
                          <a:latin typeface="Arial"/>
                          <a:ea typeface="Times New Roman"/>
                        </a:rPr>
                        <a:t>AutoCompleteType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Whether you want to set the TextBox as AutoComplete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997">
                <a:tc>
                  <a:txBody>
                    <a:bodyPr/>
                    <a:lstStyle/>
                    <a:p>
                      <a:pPr marL="0" marR="0">
                        <a:spcBef>
                          <a:spcPts val="0"/>
                        </a:spcBef>
                        <a:spcAft>
                          <a:spcPts val="0"/>
                        </a:spcAft>
                      </a:pPr>
                      <a:r>
                        <a:rPr lang="en-US" sz="1200" baseline="0">
                          <a:latin typeface="Arial"/>
                          <a:ea typeface="Times New Roman"/>
                        </a:rPr>
                        <a:t>AutoPostBack</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Specifies whether the control is automatically posted back to the server when the contents change or not. Default value is set as false.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dirty="0">
                          <a:latin typeface="Arial"/>
                          <a:ea typeface="Times New Roman"/>
                        </a:rPr>
                        <a:t>CausesValidation</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Specifies if a page is validated when a Postback occurs.</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Columns</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You can set the width of the TextBox</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000">
                <a:tc>
                  <a:txBody>
                    <a:bodyPr/>
                    <a:lstStyle/>
                    <a:p>
                      <a:pPr marL="0" marR="0">
                        <a:spcBef>
                          <a:spcPts val="0"/>
                        </a:spcBef>
                        <a:spcAft>
                          <a:spcPts val="0"/>
                        </a:spcAft>
                      </a:pPr>
                      <a:r>
                        <a:rPr lang="en-US" sz="1200" baseline="0">
                          <a:latin typeface="Arial"/>
                          <a:ea typeface="Times New Roman"/>
                        </a:rPr>
                        <a:t>MaxLength</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You can specify maximum number of character allow in textbox</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997">
                <a:tc>
                  <a:txBody>
                    <a:bodyPr/>
                    <a:lstStyle/>
                    <a:p>
                      <a:pPr marL="0" marR="0">
                        <a:spcBef>
                          <a:spcPts val="0"/>
                        </a:spcBef>
                        <a:spcAft>
                          <a:spcPts val="0"/>
                        </a:spcAft>
                      </a:pPr>
                      <a:r>
                        <a:rPr lang="en-US" sz="1200" baseline="0">
                          <a:latin typeface="Arial"/>
                          <a:ea typeface="Times New Roman"/>
                        </a:rPr>
                        <a:t>ReadOnly</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It will make textbox as readonly means you can not change the value of textbox if readonly property set as true default property is false.</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997">
                <a:tc>
                  <a:txBody>
                    <a:bodyPr/>
                    <a:lstStyle/>
                    <a:p>
                      <a:pPr marL="0" marR="0">
                        <a:spcBef>
                          <a:spcPts val="0"/>
                        </a:spcBef>
                        <a:spcAft>
                          <a:spcPts val="0"/>
                        </a:spcAft>
                      </a:pPr>
                      <a:r>
                        <a:rPr lang="en-US" sz="1200" baseline="0">
                          <a:latin typeface="Arial"/>
                          <a:ea typeface="Times New Roman"/>
                        </a:rPr>
                        <a:t>Rows</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You can use this property when you have selected textmode as a multiline that will work for the height of the textbox.</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Text</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Value of the Textbox can be set or get through this property</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TextMode</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That can be singleline , multiline or password.</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000">
                <a:tc>
                  <a:txBody>
                    <a:bodyPr/>
                    <a:lstStyle/>
                    <a:p>
                      <a:pPr marL="0" marR="0">
                        <a:spcBef>
                          <a:spcPts val="0"/>
                        </a:spcBef>
                        <a:spcAft>
                          <a:spcPts val="0"/>
                        </a:spcAft>
                      </a:pPr>
                      <a:r>
                        <a:rPr lang="en-US" sz="1200" baseline="0">
                          <a:latin typeface="Arial"/>
                          <a:ea typeface="Times New Roman"/>
                        </a:rPr>
                        <a:t>ValidationGroup</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group of controls that is validated when a Postback occurs</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000">
                <a:tc>
                  <a:txBody>
                    <a:bodyPr/>
                    <a:lstStyle/>
                    <a:p>
                      <a:pPr marL="0" marR="0">
                        <a:spcBef>
                          <a:spcPts val="0"/>
                        </a:spcBef>
                        <a:spcAft>
                          <a:spcPts val="0"/>
                        </a:spcAft>
                      </a:pPr>
                      <a:r>
                        <a:rPr lang="en-US" sz="1200" baseline="0">
                          <a:latin typeface="Arial"/>
                          <a:ea typeface="Times New Roman"/>
                        </a:rPr>
                        <a:t>Wrap</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A Boolean value that indicates whether the contents of the textbox should wrap or not</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BackColor</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background color of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a:latin typeface="Arial"/>
                          <a:ea typeface="Times New Roman"/>
                        </a:rPr>
                        <a:t>BorderColor</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border color of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761">
                <a:tc>
                  <a:txBody>
                    <a:bodyPr/>
                    <a:lstStyle/>
                    <a:p>
                      <a:pPr marL="0" marR="0">
                        <a:spcBef>
                          <a:spcPts val="0"/>
                        </a:spcBef>
                        <a:spcAft>
                          <a:spcPts val="0"/>
                        </a:spcAft>
                      </a:pPr>
                      <a:r>
                        <a:rPr lang="en-US" sz="1200" baseline="0" dirty="0">
                          <a:latin typeface="Arial"/>
                          <a:ea typeface="Times New Roman"/>
                        </a:rPr>
                        <a:t>Visible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Possible Value True or False.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990600" y="1752600"/>
          <a:ext cx="7467599" cy="4311654"/>
        </p:xfrm>
        <a:graphic>
          <a:graphicData uri="http://schemas.openxmlformats.org/drawingml/2006/table">
            <a:tbl>
              <a:tblPr/>
              <a:tblGrid>
                <a:gridCol w="1971622"/>
                <a:gridCol w="5495977"/>
              </a:tblGrid>
              <a:tr h="309677">
                <a:tc>
                  <a:txBody>
                    <a:bodyPr/>
                    <a:lstStyle/>
                    <a:p>
                      <a:pPr marL="0" marR="0">
                        <a:spcBef>
                          <a:spcPts val="0"/>
                        </a:spcBef>
                        <a:spcAft>
                          <a:spcPts val="0"/>
                        </a:spcAft>
                      </a:pPr>
                      <a:r>
                        <a:rPr lang="en-US" sz="1200" baseline="0" dirty="0">
                          <a:latin typeface="Arial"/>
                          <a:ea typeface="Times New Roman"/>
                        </a:rPr>
                        <a:t>BorderStyle</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border style of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BorderWidth</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border width of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CssClass</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CSS class applied to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Enabled</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A value indicating whether or not control is enabled</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Font</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font attributes for the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EnableTheming</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Whether or not themes apply for a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ForeColor</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foreground color of the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Height</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a:latin typeface="Arial"/>
                          <a:ea typeface="Times New Roman"/>
                        </a:rPr>
                        <a:t>The height of the control</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dirty="0">
                          <a:latin typeface="Arial"/>
                          <a:ea typeface="Times New Roman"/>
                        </a:rPr>
                        <a:t>SkinID</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skin of the control</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a:latin typeface="Arial"/>
                          <a:ea typeface="Times New Roman"/>
                        </a:rPr>
                        <a:t>Style</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inline CSS style of the control</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u="none" strike="noStrike" baseline="0">
                          <a:solidFill>
                            <a:srgbClr val="0000FF"/>
                          </a:solidFill>
                          <a:latin typeface="Arial"/>
                          <a:ea typeface="Times New Roman"/>
                          <a:hlinkClick r:id=""/>
                        </a:rPr>
                        <a:t>TabIndex</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tab order of the control</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5530">
                <a:tc>
                  <a:txBody>
                    <a:bodyPr/>
                    <a:lstStyle/>
                    <a:p>
                      <a:pPr marL="0" marR="0">
                        <a:spcBef>
                          <a:spcPts val="0"/>
                        </a:spcBef>
                        <a:spcAft>
                          <a:spcPts val="0"/>
                        </a:spcAft>
                      </a:pPr>
                      <a:r>
                        <a:rPr lang="en-US" sz="1200" baseline="0">
                          <a:latin typeface="Arial"/>
                          <a:ea typeface="Times New Roman"/>
                        </a:rPr>
                        <a:t>ToolTip</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text that appears when the user rests the mouse pointer over a control</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77">
                <a:tc>
                  <a:txBody>
                    <a:bodyPr/>
                    <a:lstStyle/>
                    <a:p>
                      <a:pPr marL="0" marR="0">
                        <a:spcBef>
                          <a:spcPts val="0"/>
                        </a:spcBef>
                        <a:spcAft>
                          <a:spcPts val="0"/>
                        </a:spcAft>
                      </a:pPr>
                      <a:r>
                        <a:rPr lang="en-US" sz="1200" baseline="0">
                          <a:latin typeface="Arial"/>
                          <a:ea typeface="Times New Roman"/>
                        </a:rPr>
                        <a:t>Width</a:t>
                      </a:r>
                      <a:endParaRPr lang="en-US" sz="1200" baseline="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aseline="0" dirty="0">
                          <a:latin typeface="Arial"/>
                          <a:ea typeface="Times New Roman"/>
                        </a:rPr>
                        <a:t>The width of the control</a:t>
                      </a:r>
                      <a:endParaRPr lang="en-US" sz="1200" baseline="0" dirty="0">
                        <a:latin typeface="Times New Roman"/>
                        <a:ea typeface="Times New Roman"/>
                      </a:endParaRPr>
                    </a:p>
                  </a:txBody>
                  <a:tcPr marL="43962" marR="439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solidFill>
                  <a:schemeClr val="tx1">
                    <a:lumMod val="75000"/>
                  </a:schemeClr>
                </a:solidFill>
              </a:rPr>
              <a:t> TextBox control also supports the following method</a:t>
            </a:r>
            <a:r>
              <a:rPr lang="en-US" dirty="0" smtClean="0">
                <a:solidFill>
                  <a:schemeClr val="tx1">
                    <a:lumMod val="75000"/>
                  </a:schemeClr>
                </a:solidFill>
              </a:rPr>
              <a:t>:</a:t>
            </a:r>
          </a:p>
          <a:p>
            <a:r>
              <a:rPr lang="en-US" dirty="0" smtClean="0">
                <a:solidFill>
                  <a:schemeClr val="tx1">
                    <a:lumMod val="75000"/>
                  </a:schemeClr>
                </a:solidFill>
              </a:rPr>
              <a:t>Focus: Enables you to set the initial form focus to the text box.</a:t>
            </a:r>
          </a:p>
          <a:p>
            <a:r>
              <a:rPr lang="en-US" dirty="0" smtClean="0">
                <a:solidFill>
                  <a:schemeClr val="tx1">
                    <a:lumMod val="75000"/>
                  </a:schemeClr>
                </a:solidFill>
              </a:rPr>
              <a:t> </a:t>
            </a:r>
          </a:p>
          <a:p>
            <a:r>
              <a:rPr lang="en-US" i="1" dirty="0" smtClean="0">
                <a:solidFill>
                  <a:schemeClr val="tx1">
                    <a:lumMod val="75000"/>
                  </a:schemeClr>
                </a:solidFill>
              </a:rPr>
              <a:t> TextBox control supports the following event:</a:t>
            </a:r>
            <a:endParaRPr lang="en-US" dirty="0" smtClean="0">
              <a:solidFill>
                <a:schemeClr val="tx1">
                  <a:lumMod val="75000"/>
                </a:schemeClr>
              </a:solidFill>
            </a:endParaRPr>
          </a:p>
          <a:p>
            <a:r>
              <a:rPr lang="en-US" dirty="0" smtClean="0">
                <a:solidFill>
                  <a:schemeClr val="tx1">
                    <a:lumMod val="75000"/>
                  </a:schemeClr>
                </a:solidFill>
              </a:rPr>
              <a:t> 	TextChanged : Raised on the server when the contents of the text box are changed.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Button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A button is an object (usually rectangular) the visitor of a web page clicks to initiate a command action. To support buttons on an ASP.NET web site, the .NET Framework provides the Button control that is implemented by the </a:t>
            </a:r>
            <a:r>
              <a:rPr lang="en-US" b="1" dirty="0" smtClean="0">
                <a:solidFill>
                  <a:schemeClr val="tx1">
                    <a:lumMod val="75000"/>
                  </a:schemeClr>
                </a:solidFill>
              </a:rPr>
              <a:t>Button</a:t>
            </a:r>
            <a:r>
              <a:rPr lang="en-US" dirty="0" smtClean="0">
                <a:solidFill>
                  <a:schemeClr val="tx1">
                    <a:lumMod val="75000"/>
                  </a:schemeClr>
                </a:solidFill>
              </a:rPr>
              <a:t> class of the </a:t>
            </a:r>
            <a:r>
              <a:rPr lang="en-US" b="1" dirty="0" err="1" smtClean="0">
                <a:solidFill>
                  <a:schemeClr val="tx1">
                    <a:lumMod val="75000"/>
                  </a:schemeClr>
                </a:solidFill>
              </a:rPr>
              <a:t>System.Web.UI.WebControls</a:t>
            </a:r>
            <a:r>
              <a:rPr lang="en-US" dirty="0" smtClean="0">
                <a:solidFill>
                  <a:schemeClr val="tx1">
                    <a:lumMod val="75000"/>
                  </a:schemeClr>
                </a:solidFill>
              </a:rPr>
              <a:t> namespace of </a:t>
            </a:r>
            <a:r>
              <a:rPr lang="en-US" dirty="0" err="1" smtClean="0">
                <a:solidFill>
                  <a:schemeClr val="tx1">
                    <a:lumMod val="75000"/>
                  </a:schemeClr>
                </a:solidFill>
              </a:rPr>
              <a:t>the</a:t>
            </a:r>
            <a:r>
              <a:rPr lang="en-US" b="1" dirty="0" err="1" smtClean="0">
                <a:solidFill>
                  <a:schemeClr val="tx1">
                    <a:lumMod val="75000"/>
                  </a:schemeClr>
                </a:solidFill>
              </a:rPr>
              <a:t>System.Web.dll</a:t>
            </a:r>
            <a:r>
              <a:rPr lang="en-US" dirty="0" smtClean="0">
                <a:solidFill>
                  <a:schemeClr val="tx1">
                    <a:lumMod val="75000"/>
                  </a:schemeClr>
                </a:solidFill>
              </a:rPr>
              <a:t> assembly.</a:t>
            </a:r>
            <a:endParaRPr lang="en-US"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95400" y="2438400"/>
            <a:ext cx="6400800" cy="1219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524000" y="3733800"/>
            <a:ext cx="5562600"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1981200"/>
            <a:ext cx="6629400" cy="353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143000" y="2133600"/>
            <a:ext cx="6248400" cy="22907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143000" y="4572000"/>
            <a:ext cx="6172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914400" y="762000"/>
            <a:ext cx="7620000" cy="203835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4" cstate="print"/>
          <a:srcRect/>
          <a:stretch>
            <a:fillRect/>
          </a:stretch>
        </p:blipFill>
        <p:spPr bwMode="auto">
          <a:xfrm>
            <a:off x="990600" y="2971800"/>
            <a:ext cx="564832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524000"/>
            <a:ext cx="7772400" cy="4831560"/>
          </a:xfrm>
        </p:spPr>
        <p:txBody>
          <a:bodyPr>
            <a:noAutofit/>
          </a:bodyPr>
          <a:lstStyle/>
          <a:p>
            <a:pPr>
              <a:lnSpc>
                <a:spcPct val="100000"/>
              </a:lnSpc>
              <a:buNone/>
            </a:pPr>
            <a:r>
              <a:rPr lang="en-US" sz="2400" dirty="0" smtClean="0">
                <a:solidFill>
                  <a:schemeClr val="tx1">
                    <a:lumMod val="75000"/>
                  </a:schemeClr>
                </a:solidFill>
              </a:rPr>
              <a:t>These controls can be divided into eight groups:</a:t>
            </a:r>
          </a:p>
          <a:p>
            <a:pPr lvl="0">
              <a:lnSpc>
                <a:spcPct val="100000"/>
              </a:lnSpc>
              <a:buNone/>
            </a:pPr>
            <a:r>
              <a:rPr lang="en-US" sz="2400" dirty="0" smtClean="0">
                <a:solidFill>
                  <a:schemeClr val="tx1">
                    <a:lumMod val="75000"/>
                  </a:schemeClr>
                </a:solidFill>
              </a:rPr>
              <a:t>Standard Controls.</a:t>
            </a:r>
          </a:p>
          <a:p>
            <a:pPr lvl="0">
              <a:lnSpc>
                <a:spcPct val="100000"/>
              </a:lnSpc>
              <a:buNone/>
            </a:pPr>
            <a:r>
              <a:rPr lang="en-US" sz="2400" dirty="0" smtClean="0">
                <a:solidFill>
                  <a:schemeClr val="tx1">
                    <a:lumMod val="75000"/>
                  </a:schemeClr>
                </a:solidFill>
              </a:rPr>
              <a:t>Validation Controls.</a:t>
            </a:r>
          </a:p>
          <a:p>
            <a:pPr lvl="0">
              <a:lnSpc>
                <a:spcPct val="100000"/>
              </a:lnSpc>
              <a:buNone/>
            </a:pPr>
            <a:r>
              <a:rPr lang="en-US" sz="2400" dirty="0" smtClean="0">
                <a:solidFill>
                  <a:schemeClr val="tx1">
                    <a:lumMod val="75000"/>
                  </a:schemeClr>
                </a:solidFill>
              </a:rPr>
              <a:t>Data Controls.</a:t>
            </a:r>
          </a:p>
          <a:p>
            <a:pPr lvl="0">
              <a:lnSpc>
                <a:spcPct val="100000"/>
              </a:lnSpc>
              <a:buNone/>
            </a:pPr>
            <a:r>
              <a:rPr lang="en-US" sz="2400" dirty="0" smtClean="0">
                <a:solidFill>
                  <a:schemeClr val="tx1">
                    <a:lumMod val="75000"/>
                  </a:schemeClr>
                </a:solidFill>
              </a:rPr>
              <a:t>Navigation Controls.</a:t>
            </a:r>
          </a:p>
          <a:p>
            <a:pPr lvl="0">
              <a:lnSpc>
                <a:spcPct val="100000"/>
              </a:lnSpc>
              <a:buNone/>
            </a:pPr>
            <a:r>
              <a:rPr lang="en-US" sz="2400" dirty="0" smtClean="0">
                <a:solidFill>
                  <a:schemeClr val="tx1">
                    <a:lumMod val="75000"/>
                  </a:schemeClr>
                </a:solidFill>
              </a:rPr>
              <a:t>Login Controls.</a:t>
            </a:r>
          </a:p>
          <a:p>
            <a:pPr lvl="0">
              <a:lnSpc>
                <a:spcPct val="100000"/>
              </a:lnSpc>
              <a:buNone/>
            </a:pPr>
            <a:r>
              <a:rPr lang="en-US" sz="2400" dirty="0" smtClean="0">
                <a:solidFill>
                  <a:schemeClr val="tx1">
                    <a:lumMod val="75000"/>
                  </a:schemeClr>
                </a:solidFill>
              </a:rPr>
              <a:t>Web Part Controls </a:t>
            </a:r>
          </a:p>
          <a:p>
            <a:pPr lvl="0">
              <a:lnSpc>
                <a:spcPct val="100000"/>
              </a:lnSpc>
              <a:buNone/>
            </a:pPr>
            <a:r>
              <a:rPr lang="en-US" sz="2400" dirty="0" smtClean="0">
                <a:solidFill>
                  <a:schemeClr val="tx1">
                    <a:lumMod val="75000"/>
                  </a:schemeClr>
                </a:solidFill>
              </a:rPr>
              <a:t>HTML Controls.</a:t>
            </a:r>
          </a:p>
          <a:p>
            <a:pPr>
              <a:lnSpc>
                <a:spcPct val="100000"/>
              </a:lnSpc>
              <a:buNone/>
            </a:pPr>
            <a:r>
              <a:rPr lang="en-US" sz="2400" dirty="0" smtClean="0">
                <a:solidFill>
                  <a:schemeClr val="tx1">
                    <a:lumMod val="75000"/>
                  </a:schemeClr>
                </a:solidFill>
              </a:rPr>
              <a:t>Crystal Report Controls</a:t>
            </a:r>
            <a:endParaRPr lang="en-US" sz="2400"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CheckBox</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14400" y="685800"/>
            <a:ext cx="7772400" cy="5669760"/>
          </a:xfrm>
        </p:spPr>
        <p:txBody>
          <a:bodyPr>
            <a:normAutofit fontScale="25000" lnSpcReduction="20000"/>
          </a:bodyPr>
          <a:lstStyle/>
          <a:p>
            <a:pPr>
              <a:lnSpc>
                <a:spcPct val="120000"/>
              </a:lnSpc>
            </a:pPr>
            <a:r>
              <a:rPr lang="en-US" sz="9200" dirty="0" smtClean="0">
                <a:solidFill>
                  <a:schemeClr val="tx1">
                    <a:lumMod val="75000"/>
                  </a:schemeClr>
                </a:solidFill>
                <a:latin typeface="Calibri" pitchFamily="34" charset="0"/>
                <a:cs typeface="Calibri" pitchFamily="34" charset="0"/>
              </a:rPr>
              <a:t>The CheckBox control supports the following properties </a:t>
            </a:r>
          </a:p>
          <a:p>
            <a:pPr>
              <a:lnSpc>
                <a:spcPct val="120000"/>
              </a:lnSpc>
            </a:pPr>
            <a:endParaRPr lang="en-US" sz="9200" dirty="0" smtClean="0">
              <a:solidFill>
                <a:schemeClr val="tx1">
                  <a:lumMod val="75000"/>
                </a:schemeClr>
              </a:solidFill>
              <a:latin typeface="Calibri" pitchFamily="34" charset="0"/>
              <a:cs typeface="Calibri" pitchFamily="34" charset="0"/>
            </a:endParaRPr>
          </a:p>
          <a:p>
            <a:pPr>
              <a:lnSpc>
                <a:spcPct val="120000"/>
              </a:lnSpc>
              <a:buNone/>
            </a:pPr>
            <a:r>
              <a:rPr lang="en-US" sz="9200" dirty="0" smtClean="0">
                <a:solidFill>
                  <a:schemeClr val="tx1">
                    <a:lumMod val="75000"/>
                  </a:schemeClr>
                </a:solidFill>
                <a:latin typeface="Calibri" pitchFamily="34" charset="0"/>
                <a:cs typeface="Calibri" pitchFamily="34" charset="0"/>
              </a:rPr>
              <a:t>	(this is not a complete list):</a:t>
            </a:r>
          </a:p>
          <a:p>
            <a:pPr lvl="1">
              <a:lnSpc>
                <a:spcPct val="120000"/>
              </a:lnSpc>
            </a:pPr>
            <a:r>
              <a:rPr lang="en-US" sz="9200" dirty="0" err="1" smtClean="0">
                <a:solidFill>
                  <a:schemeClr val="tx1">
                    <a:lumMod val="75000"/>
                  </a:schemeClr>
                </a:solidFill>
                <a:latin typeface="Calibri" pitchFamily="34" charset="0"/>
                <a:cs typeface="Calibri" pitchFamily="34" charset="0"/>
              </a:rPr>
              <a:t>AccessKey</a:t>
            </a:r>
            <a:r>
              <a:rPr lang="en-US" sz="9200" dirty="0" smtClean="0">
                <a:solidFill>
                  <a:schemeClr val="tx1">
                    <a:lumMod val="75000"/>
                  </a:schemeClr>
                </a:solidFill>
                <a:latin typeface="Calibri" pitchFamily="34" charset="0"/>
                <a:cs typeface="Calibri" pitchFamily="34" charset="0"/>
              </a:rPr>
              <a:t> : Enables you to specify a key that navigates to </a:t>
            </a:r>
          </a:p>
          <a:p>
            <a:pPr lvl="1">
              <a:lnSpc>
                <a:spcPct val="120000"/>
              </a:lnSpc>
              <a:buNone/>
            </a:pPr>
            <a:r>
              <a:rPr lang="en-US" sz="9200" dirty="0" smtClean="0">
                <a:solidFill>
                  <a:schemeClr val="tx1">
                    <a:lumMod val="75000"/>
                  </a:schemeClr>
                </a:solidFill>
                <a:latin typeface="Calibri" pitchFamily="34" charset="0"/>
                <a:cs typeface="Calibri" pitchFamily="34" charset="0"/>
              </a:rPr>
              <a:t>	the TextBox control.</a:t>
            </a:r>
          </a:p>
          <a:p>
            <a:pPr lvl="1">
              <a:lnSpc>
                <a:spcPct val="120000"/>
              </a:lnSpc>
            </a:pPr>
            <a:r>
              <a:rPr lang="en-US" sz="9200" dirty="0" err="1" smtClean="0">
                <a:solidFill>
                  <a:schemeClr val="tx1">
                    <a:lumMod val="75000"/>
                  </a:schemeClr>
                </a:solidFill>
                <a:latin typeface="Calibri" pitchFamily="34" charset="0"/>
                <a:cs typeface="Calibri" pitchFamily="34" charset="0"/>
              </a:rPr>
              <a:t>AutoPostBack</a:t>
            </a:r>
            <a:r>
              <a:rPr lang="en-US" sz="9200" dirty="0" smtClean="0">
                <a:solidFill>
                  <a:schemeClr val="tx1">
                    <a:lumMod val="75000"/>
                  </a:schemeClr>
                </a:solidFill>
                <a:latin typeface="Calibri" pitchFamily="34" charset="0"/>
                <a:cs typeface="Calibri" pitchFamily="34" charset="0"/>
              </a:rPr>
              <a:t> : Enables you to post the form containing </a:t>
            </a:r>
          </a:p>
          <a:p>
            <a:pPr lvl="1">
              <a:lnSpc>
                <a:spcPct val="120000"/>
              </a:lnSpc>
              <a:buNone/>
            </a:pPr>
            <a:r>
              <a:rPr lang="en-US" sz="9200" dirty="0" smtClean="0">
                <a:solidFill>
                  <a:schemeClr val="tx1">
                    <a:lumMod val="75000"/>
                  </a:schemeClr>
                </a:solidFill>
                <a:latin typeface="Calibri" pitchFamily="34" charset="0"/>
                <a:cs typeface="Calibri" pitchFamily="34" charset="0"/>
              </a:rPr>
              <a:t>	the CheckBox back to the server automatically when the </a:t>
            </a:r>
          </a:p>
          <a:p>
            <a:pPr lvl="1">
              <a:lnSpc>
                <a:spcPct val="120000"/>
              </a:lnSpc>
              <a:buNone/>
            </a:pPr>
            <a:r>
              <a:rPr lang="en-US" sz="9200" dirty="0" smtClean="0">
                <a:solidFill>
                  <a:schemeClr val="tx1">
                    <a:lumMod val="75000"/>
                  </a:schemeClr>
                </a:solidFill>
                <a:latin typeface="Calibri" pitchFamily="34" charset="0"/>
                <a:cs typeface="Calibri" pitchFamily="34" charset="0"/>
              </a:rPr>
              <a:t>	CheckBox is checked or unchecked.</a:t>
            </a:r>
          </a:p>
          <a:p>
            <a:pPr lvl="1">
              <a:lnSpc>
                <a:spcPct val="120000"/>
              </a:lnSpc>
            </a:pPr>
            <a:r>
              <a:rPr lang="en-US" sz="9200" dirty="0" smtClean="0">
                <a:solidFill>
                  <a:schemeClr val="tx1">
                    <a:lumMod val="75000"/>
                  </a:schemeClr>
                </a:solidFill>
                <a:latin typeface="Calibri" pitchFamily="34" charset="0"/>
                <a:cs typeface="Calibri" pitchFamily="34" charset="0"/>
              </a:rPr>
              <a:t>Checked : Enables you to get or set whether the CheckBox </a:t>
            </a:r>
          </a:p>
          <a:p>
            <a:pPr lvl="1">
              <a:lnSpc>
                <a:spcPct val="120000"/>
              </a:lnSpc>
              <a:buNone/>
            </a:pPr>
            <a:r>
              <a:rPr lang="en-US" sz="9200" dirty="0" smtClean="0">
                <a:solidFill>
                  <a:schemeClr val="tx1">
                    <a:lumMod val="75000"/>
                  </a:schemeClr>
                </a:solidFill>
                <a:latin typeface="Calibri" pitchFamily="34" charset="0"/>
                <a:cs typeface="Calibri" pitchFamily="34" charset="0"/>
              </a:rPr>
              <a:t>	is checked.</a:t>
            </a:r>
          </a:p>
          <a:p>
            <a:pPr lvl="1">
              <a:lnSpc>
                <a:spcPct val="70000"/>
              </a:lnSpc>
            </a:pPr>
            <a:endParaRPr lang="en-US" sz="11200" dirty="0" smtClean="0"/>
          </a:p>
          <a:p>
            <a:pPr lvl="1">
              <a:lnSpc>
                <a:spcPct val="70000"/>
              </a:lnSpc>
            </a:pPr>
            <a:endParaRPr lang="en-US" sz="112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100000"/>
              </a:lnSpc>
            </a:pPr>
            <a:r>
              <a:rPr lang="en-US" sz="3200" dirty="0" smtClean="0">
                <a:solidFill>
                  <a:schemeClr val="tx1">
                    <a:lumMod val="75000"/>
                  </a:schemeClr>
                </a:solidFill>
              </a:rPr>
              <a:t>Enabled : Enables you to disable the </a:t>
            </a:r>
            <a:r>
              <a:rPr lang="en-US" sz="3200" dirty="0" err="1" smtClean="0">
                <a:solidFill>
                  <a:schemeClr val="tx1">
                    <a:lumMod val="75000"/>
                  </a:schemeClr>
                </a:solidFill>
              </a:rPr>
              <a:t>TextBox</a:t>
            </a:r>
            <a:r>
              <a:rPr lang="en-US" sz="3200" dirty="0" smtClean="0">
                <a:solidFill>
                  <a:schemeClr val="tx1">
                    <a:lumMod val="75000"/>
                  </a:schemeClr>
                </a:solidFill>
              </a:rPr>
              <a:t>.</a:t>
            </a:r>
          </a:p>
          <a:p>
            <a:pPr lvl="1">
              <a:lnSpc>
                <a:spcPct val="100000"/>
              </a:lnSpc>
            </a:pPr>
            <a:r>
              <a:rPr lang="en-US" sz="3200" dirty="0" err="1" smtClean="0">
                <a:solidFill>
                  <a:schemeClr val="tx1">
                    <a:lumMod val="75000"/>
                  </a:schemeClr>
                </a:solidFill>
              </a:rPr>
              <a:t>TabIndex</a:t>
            </a:r>
            <a:r>
              <a:rPr lang="en-US" sz="3200" dirty="0" smtClean="0">
                <a:solidFill>
                  <a:schemeClr val="tx1">
                    <a:lumMod val="75000"/>
                  </a:schemeClr>
                </a:solidFill>
              </a:rPr>
              <a:t> : Enables you to specify the tab order of the check box.</a:t>
            </a:r>
          </a:p>
          <a:p>
            <a:pPr lvl="1">
              <a:lnSpc>
                <a:spcPct val="100000"/>
              </a:lnSpc>
            </a:pPr>
            <a:r>
              <a:rPr lang="en-US" sz="3200" dirty="0" smtClean="0">
                <a:solidFill>
                  <a:schemeClr val="tx1">
                    <a:lumMod val="75000"/>
                  </a:schemeClr>
                </a:solidFill>
              </a:rPr>
              <a:t>Text : Enables you to provide a label for the check box.</a:t>
            </a:r>
          </a:p>
          <a:p>
            <a:pPr lvl="1">
              <a:lnSpc>
                <a:spcPct val="100000"/>
              </a:lnSpc>
            </a:pPr>
            <a:r>
              <a:rPr lang="en-US" sz="3200" dirty="0" err="1" smtClean="0">
                <a:solidFill>
                  <a:schemeClr val="tx1">
                    <a:lumMod val="75000"/>
                  </a:schemeClr>
                </a:solidFill>
              </a:rPr>
              <a:t>TextAlign</a:t>
            </a:r>
            <a:r>
              <a:rPr lang="en-US" sz="3200" dirty="0" smtClean="0">
                <a:solidFill>
                  <a:schemeClr val="tx1">
                    <a:lumMod val="75000"/>
                  </a:schemeClr>
                </a:solidFill>
              </a:rPr>
              <a:t> : Enables you to align the label for the check box. </a:t>
            </a:r>
          </a:p>
          <a:p>
            <a:pPr lvl="1">
              <a:lnSpc>
                <a:spcPct val="100000"/>
              </a:lnSpc>
              <a:buNone/>
            </a:pPr>
            <a:r>
              <a:rPr lang="en-US" sz="3200" dirty="0" smtClean="0">
                <a:solidFill>
                  <a:schemeClr val="tx1">
                    <a:lumMod val="75000"/>
                  </a:schemeClr>
                </a:solidFill>
              </a:rPr>
              <a:t>	Possible values are Left and Right.</a:t>
            </a:r>
            <a:endParaRPr lang="en-US" sz="3200"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70000"/>
              </a:lnSpc>
            </a:pPr>
            <a:r>
              <a:rPr lang="en-US" sz="2800" dirty="0" smtClean="0">
                <a:solidFill>
                  <a:schemeClr val="tx1">
                    <a:lumMod val="75000"/>
                  </a:schemeClr>
                </a:solidFill>
              </a:rPr>
              <a:t>The CheckBox control also supports the following method:</a:t>
            </a:r>
          </a:p>
          <a:p>
            <a:pPr>
              <a:lnSpc>
                <a:spcPct val="70000"/>
              </a:lnSpc>
            </a:pPr>
            <a:endParaRPr lang="en-US" sz="2800" dirty="0" smtClean="0">
              <a:solidFill>
                <a:schemeClr val="tx1">
                  <a:lumMod val="75000"/>
                </a:schemeClr>
              </a:solidFill>
            </a:endParaRPr>
          </a:p>
          <a:p>
            <a:pPr lvl="1">
              <a:lnSpc>
                <a:spcPct val="70000"/>
              </a:lnSpc>
            </a:pPr>
            <a:r>
              <a:rPr lang="en-US" sz="2800" dirty="0" smtClean="0">
                <a:solidFill>
                  <a:schemeClr val="tx1">
                    <a:lumMod val="75000"/>
                  </a:schemeClr>
                </a:solidFill>
              </a:rPr>
              <a:t>Focus : Enables you to set the initial form focus to the check box.</a:t>
            </a:r>
          </a:p>
          <a:p>
            <a:pPr>
              <a:lnSpc>
                <a:spcPct val="70000"/>
              </a:lnSpc>
            </a:pPr>
            <a:r>
              <a:rPr lang="en-US" sz="2800" dirty="0" smtClean="0">
                <a:solidFill>
                  <a:schemeClr val="tx1">
                    <a:lumMod val="75000"/>
                  </a:schemeClr>
                </a:solidFill>
              </a:rPr>
              <a:t>The CheckBox control supports the following event:</a:t>
            </a:r>
          </a:p>
          <a:p>
            <a:pPr>
              <a:lnSpc>
                <a:spcPct val="70000"/>
              </a:lnSpc>
            </a:pPr>
            <a:endParaRPr lang="en-US" sz="2800" dirty="0" smtClean="0">
              <a:solidFill>
                <a:schemeClr val="tx1">
                  <a:lumMod val="75000"/>
                </a:schemeClr>
              </a:solidFill>
            </a:endParaRPr>
          </a:p>
          <a:p>
            <a:pPr lvl="1">
              <a:lnSpc>
                <a:spcPct val="70000"/>
              </a:lnSpc>
            </a:pPr>
            <a:r>
              <a:rPr lang="en-US" sz="2800" dirty="0" smtClean="0">
                <a:solidFill>
                  <a:schemeClr val="tx1">
                    <a:lumMod val="75000"/>
                  </a:schemeClr>
                </a:solidFill>
              </a:rPr>
              <a:t>CheckedChanged : Raised on the server when the check box is checked or unchecked.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RadioButton</a:t>
            </a:r>
            <a:endParaRPr lang="en-US" dirty="0"/>
          </a:p>
        </p:txBody>
      </p:sp>
      <p:sp>
        <p:nvSpPr>
          <p:cNvPr id="3" name="Content Placeholder 2"/>
          <p:cNvSpPr>
            <a:spLocks noGrp="1"/>
          </p:cNvSpPr>
          <p:nvPr>
            <p:ph idx="1"/>
          </p:nvPr>
        </p:nvSpPr>
        <p:spPr/>
        <p:txBody>
          <a:bodyPr/>
          <a:lstStyle/>
          <a:p>
            <a:r>
              <a:rPr lang="en-US" sz="3200" dirty="0" smtClean="0">
                <a:solidFill>
                  <a:schemeClr val="tx1">
                    <a:lumMod val="75000"/>
                  </a:schemeClr>
                </a:solidFill>
              </a:rPr>
              <a:t>You always use the RadioButton control in a group. Only one radio button in a group of RadioButton controls can be checked at a time.</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70000"/>
              </a:lnSpc>
            </a:pPr>
            <a:r>
              <a:rPr lang="en-US" sz="2400" dirty="0" smtClean="0">
                <a:solidFill>
                  <a:schemeClr val="tx1">
                    <a:lumMod val="75000"/>
                  </a:schemeClr>
                </a:solidFill>
              </a:rPr>
              <a:t>The RadioButton control supports the following properties (this is not a complete list):</a:t>
            </a:r>
          </a:p>
          <a:p>
            <a:pPr lvl="1">
              <a:lnSpc>
                <a:spcPct val="70000"/>
              </a:lnSpc>
            </a:pPr>
            <a:r>
              <a:rPr lang="en-US" sz="2400" dirty="0" smtClean="0">
                <a:solidFill>
                  <a:schemeClr val="tx1">
                    <a:lumMod val="75000"/>
                  </a:schemeClr>
                </a:solidFill>
              </a:rPr>
              <a:t>AccessKey Enables you to specify a key that navigates to the RadioButton control.</a:t>
            </a:r>
          </a:p>
          <a:p>
            <a:pPr lvl="1">
              <a:lnSpc>
                <a:spcPct val="70000"/>
              </a:lnSpc>
            </a:pPr>
            <a:r>
              <a:rPr lang="en-US" sz="2400" dirty="0" smtClean="0">
                <a:solidFill>
                  <a:schemeClr val="tx1">
                    <a:lumMod val="75000"/>
                  </a:schemeClr>
                </a:solidFill>
              </a:rPr>
              <a:t>AutoPostBack Enables you to post the form containing the RadioButton back to the server automatically when the radio button is checked or unchecked.</a:t>
            </a:r>
          </a:p>
          <a:p>
            <a:pPr lvl="1">
              <a:lnSpc>
                <a:spcPct val="70000"/>
              </a:lnSpc>
            </a:pPr>
            <a:r>
              <a:rPr lang="en-US" sz="2400" dirty="0" smtClean="0">
                <a:solidFill>
                  <a:schemeClr val="tx1">
                    <a:lumMod val="75000"/>
                  </a:schemeClr>
                </a:solidFill>
              </a:rPr>
              <a:t>Checked Enables you to get or set whether the RadioButton control is checked.</a:t>
            </a:r>
          </a:p>
          <a:p>
            <a:pPr lvl="1">
              <a:lnSpc>
                <a:spcPct val="70000"/>
              </a:lnSpc>
            </a:pPr>
            <a:r>
              <a:rPr lang="en-US" sz="2400" dirty="0" smtClean="0">
                <a:solidFill>
                  <a:schemeClr val="tx1">
                    <a:lumMod val="75000"/>
                  </a:schemeClr>
                </a:solidFill>
              </a:rPr>
              <a:t>Enabled Enables you to disable the RadioButton.</a:t>
            </a:r>
          </a:p>
          <a:p>
            <a:pPr lvl="1">
              <a:lnSpc>
                <a:spcPct val="70000"/>
              </a:lnSpc>
            </a:pPr>
            <a:r>
              <a:rPr lang="en-US" sz="2400" dirty="0" smtClean="0">
                <a:solidFill>
                  <a:schemeClr val="tx1">
                    <a:lumMod val="75000"/>
                  </a:schemeClr>
                </a:solidFill>
              </a:rPr>
              <a:t>GroupName Enables you to group RadioButton controls.</a:t>
            </a:r>
          </a:p>
          <a:p>
            <a:pPr lvl="1">
              <a:lnSpc>
                <a:spcPct val="70000"/>
              </a:lnSpc>
            </a:pPr>
            <a:r>
              <a:rPr lang="en-US" sz="2400" dirty="0" smtClean="0">
                <a:solidFill>
                  <a:schemeClr val="tx1">
                    <a:lumMod val="75000"/>
                  </a:schemeClr>
                </a:solidFill>
              </a:rPr>
              <a:t>TabIndex Enables you to specify the tab order of the RadioButton control.</a:t>
            </a:r>
          </a:p>
          <a:p>
            <a:pPr lvl="1">
              <a:lnSpc>
                <a:spcPct val="70000"/>
              </a:lnSpc>
            </a:pPr>
            <a:r>
              <a:rPr lang="en-US" sz="2400" dirty="0" smtClean="0">
                <a:solidFill>
                  <a:schemeClr val="tx1">
                    <a:lumMod val="75000"/>
                  </a:schemeClr>
                </a:solidFill>
              </a:rPr>
              <a:t>Text Enables you to label the RadioButton control.</a:t>
            </a:r>
          </a:p>
          <a:p>
            <a:pPr lvl="1">
              <a:lnSpc>
                <a:spcPct val="70000"/>
              </a:lnSpc>
            </a:pPr>
            <a:r>
              <a:rPr lang="en-US" sz="2400" dirty="0" smtClean="0">
                <a:solidFill>
                  <a:schemeClr val="tx1">
                    <a:lumMod val="75000"/>
                  </a:schemeClr>
                </a:solidFill>
              </a:rPr>
              <a:t>TextAlign Enables you to align the RadioButton label. Possible values are Left and Right.</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70000"/>
              </a:lnSpc>
            </a:pPr>
            <a:r>
              <a:rPr lang="en-US" sz="2800" dirty="0" smtClean="0">
                <a:solidFill>
                  <a:schemeClr val="tx1">
                    <a:lumMod val="75000"/>
                  </a:schemeClr>
                </a:solidFill>
              </a:rPr>
              <a:t>The RadioButton control supports the following method:</a:t>
            </a:r>
          </a:p>
          <a:p>
            <a:pPr>
              <a:lnSpc>
                <a:spcPct val="70000"/>
              </a:lnSpc>
            </a:pPr>
            <a:endParaRPr lang="en-US" sz="2800" dirty="0" smtClean="0">
              <a:solidFill>
                <a:schemeClr val="tx1">
                  <a:lumMod val="75000"/>
                </a:schemeClr>
              </a:solidFill>
            </a:endParaRPr>
          </a:p>
          <a:p>
            <a:pPr lvl="1">
              <a:lnSpc>
                <a:spcPct val="70000"/>
              </a:lnSpc>
            </a:pPr>
            <a:r>
              <a:rPr lang="en-US" sz="2800" dirty="0" smtClean="0">
                <a:solidFill>
                  <a:schemeClr val="tx1">
                    <a:lumMod val="75000"/>
                  </a:schemeClr>
                </a:solidFill>
              </a:rPr>
              <a:t>Focus Enables you to set the initial form focus to the RadionButton control.</a:t>
            </a:r>
          </a:p>
          <a:p>
            <a:pPr>
              <a:lnSpc>
                <a:spcPct val="70000"/>
              </a:lnSpc>
            </a:pPr>
            <a:r>
              <a:rPr lang="en-US" sz="2800" dirty="0" smtClean="0">
                <a:solidFill>
                  <a:schemeClr val="tx1">
                    <a:lumMod val="75000"/>
                  </a:schemeClr>
                </a:solidFill>
              </a:rPr>
              <a:t>Finally, the RadioButton control supports the following event:</a:t>
            </a:r>
          </a:p>
          <a:p>
            <a:pPr>
              <a:lnSpc>
                <a:spcPct val="70000"/>
              </a:lnSpc>
            </a:pPr>
            <a:endParaRPr lang="en-US" sz="2800" dirty="0" smtClean="0">
              <a:solidFill>
                <a:schemeClr val="tx1">
                  <a:lumMod val="75000"/>
                </a:schemeClr>
              </a:solidFill>
            </a:endParaRPr>
          </a:p>
          <a:p>
            <a:pPr lvl="1">
              <a:lnSpc>
                <a:spcPct val="70000"/>
              </a:lnSpc>
            </a:pPr>
            <a:r>
              <a:rPr lang="en-US" sz="2800" dirty="0" smtClean="0">
                <a:solidFill>
                  <a:schemeClr val="tx1">
                    <a:lumMod val="75000"/>
                  </a:schemeClr>
                </a:solidFill>
              </a:rPr>
              <a:t>CheckedChanged Raised on the server when the RadioButton is checked or unchecked.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DropDownList</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smtClean="0"/>
              <a:t>ListItem</a:t>
            </a:r>
            <a:r>
              <a:rPr lang="en-US" dirty="0" smtClean="0"/>
              <a:t> control supports the following five properties:</a:t>
            </a:r>
          </a:p>
          <a:p>
            <a:r>
              <a:rPr lang="en-US" dirty="0" smtClean="0"/>
              <a:t>Attributes Enables you to add HTML attributes to a list item.</a:t>
            </a:r>
          </a:p>
          <a:p>
            <a:r>
              <a:rPr lang="en-US" dirty="0" smtClean="0"/>
              <a:t>Enabled Enables you to disable a list item.</a:t>
            </a:r>
          </a:p>
          <a:p>
            <a:r>
              <a:rPr lang="en-US" dirty="0" smtClean="0"/>
              <a:t>Selected Enables you to mark a list item as selected.</a:t>
            </a:r>
          </a:p>
          <a:p>
            <a:r>
              <a:rPr lang="en-US" dirty="0" smtClean="0"/>
              <a:t>Text Enables you to specify the text displayed by the List Item.</a:t>
            </a:r>
          </a:p>
          <a:p>
            <a:r>
              <a:rPr lang="en-US" dirty="0" smtClean="0"/>
              <a:t>Value Enables you to specify a hidden value associated with the List Item.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33425" y="561975"/>
            <a:ext cx="7677150" cy="5734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Controls: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lumMod val="75000"/>
                  </a:schemeClr>
                </a:solidFill>
              </a:rPr>
              <a:t>This section enable you to render standard form elements such as buttons, input fields, labels, panels, Calendar etc. each of the describe as below.</a:t>
            </a:r>
          </a:p>
          <a:p>
            <a:endParaRPr lang="en-US" dirty="0" smtClean="0">
              <a:solidFill>
                <a:schemeClr val="tx1">
                  <a:lumMod val="75000"/>
                </a:schemeClr>
              </a:solidFill>
            </a:endParaRPr>
          </a:p>
          <a:p>
            <a:r>
              <a:rPr lang="en-US" dirty="0" smtClean="0">
                <a:solidFill>
                  <a:schemeClr val="tx1">
                    <a:lumMod val="75000"/>
                  </a:schemeClr>
                </a:solidFill>
              </a:rPr>
              <a:t>The ASP.NET Framework includes two controls you can use to display text in a page the Label control and the Literal control.</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Displaying options with the List controls is all very nice, but at some point you need to be able to determine which option a user has selected. The List controls support three properties that you can use to determine the selected list item:</a:t>
            </a:r>
          </a:p>
          <a:p>
            <a:r>
              <a:rPr lang="en-US" dirty="0" err="1" smtClean="0"/>
              <a:t>SelectedIndex</a:t>
            </a:r>
            <a:r>
              <a:rPr lang="en-US" dirty="0" smtClean="0"/>
              <a:t> Gets or sets the index of the selected list item.</a:t>
            </a:r>
          </a:p>
          <a:p>
            <a:r>
              <a:rPr lang="en-US" dirty="0" err="1" smtClean="0"/>
              <a:t>SelectedItem</a:t>
            </a:r>
            <a:r>
              <a:rPr lang="en-US" dirty="0" smtClean="0"/>
              <a:t> Gets the first selected list item.</a:t>
            </a:r>
          </a:p>
          <a:p>
            <a:r>
              <a:rPr lang="en-US" dirty="0" err="1" smtClean="0"/>
              <a:t>SelectedValue</a:t>
            </a:r>
            <a:r>
              <a:rPr lang="en-US" dirty="0" smtClean="0"/>
              <a:t> Gets or sets the value of the first selected list item.</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733425" y="542925"/>
            <a:ext cx="7677150" cy="57721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ListBox</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err="1" smtClean="0"/>
              <a:t>ListBox</a:t>
            </a:r>
            <a:r>
              <a:rPr lang="en-US" dirty="0" smtClean="0"/>
              <a:t> control is similar to the </a:t>
            </a:r>
            <a:r>
              <a:rPr lang="en-US" dirty="0" err="1" smtClean="0"/>
              <a:t>DropDownList</a:t>
            </a:r>
            <a:r>
              <a:rPr lang="en-US" dirty="0" smtClean="0"/>
              <a:t> control with two important differences. First, the </a:t>
            </a:r>
            <a:r>
              <a:rPr lang="en-US" dirty="0" err="1" smtClean="0"/>
              <a:t>ListBox</a:t>
            </a:r>
            <a:r>
              <a:rPr lang="en-US" dirty="0" smtClean="0"/>
              <a:t> control requires more screen real estate because it always displays a certain number of list items. Furthermore, unlike the </a:t>
            </a:r>
            <a:r>
              <a:rPr lang="en-US" dirty="0" err="1" smtClean="0"/>
              <a:t>DropDownList</a:t>
            </a:r>
            <a:r>
              <a:rPr lang="en-US" dirty="0" smtClean="0"/>
              <a:t> control, the </a:t>
            </a:r>
            <a:r>
              <a:rPr lang="en-US" dirty="0" err="1" smtClean="0"/>
              <a:t>ListBox</a:t>
            </a:r>
            <a:r>
              <a:rPr lang="en-US" dirty="0" smtClean="0"/>
              <a:t> control enables a user to select multiple items.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747713" y="523875"/>
            <a:ext cx="7648575" cy="58102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709613" y="552450"/>
            <a:ext cx="7724775" cy="57531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LinkButton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LinkButton control, like the Button control, enables you to post a form to the server. Unlike a Button control, however, the LinkButton control renders a link instead of a push button.</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143000"/>
            <a:ext cx="7772400" cy="5212560"/>
          </a:xfrm>
        </p:spPr>
        <p:txBody>
          <a:bodyPr>
            <a:normAutofit fontScale="70000" lnSpcReduction="20000"/>
          </a:bodyPr>
          <a:lstStyle/>
          <a:p>
            <a:r>
              <a:rPr lang="en-US" sz="3200" dirty="0" smtClean="0"/>
              <a:t>Behind the scenes, the LinkButton control uses JavaScript to post the form back to the server. The hyperlink rendered by the LinkButton control looks like this:</a:t>
            </a:r>
          </a:p>
          <a:p>
            <a:r>
              <a:rPr lang="en-US" sz="3200" dirty="0" smtClean="0"/>
              <a:t>&lt;a id="lnkSubmit" href="javascript:__doPostBack('lnkSubmit','')"&gt;Submit&lt;/a&gt; </a:t>
            </a:r>
          </a:p>
          <a:p>
            <a:r>
              <a:rPr lang="en-US" sz="3200" smtClean="0"/>
              <a:t>Clicking </a:t>
            </a:r>
            <a:r>
              <a:rPr lang="en-US" sz="3200" dirty="0" smtClean="0"/>
              <a:t>the LinkButton invokes the JavaScript __doPostBack() method, which posts the form to the server. When the form is posted, the values of all the other form fields in the page are also posted to the server.</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nSpc>
                <a:spcPct val="80000"/>
              </a:lnSpc>
            </a:pPr>
            <a:r>
              <a:rPr lang="en-US" sz="2800" dirty="0" smtClean="0"/>
              <a:t>The LinkButton control supports the following properties (this is not a complete list):</a:t>
            </a:r>
          </a:p>
          <a:p>
            <a:pPr lvl="1">
              <a:lnSpc>
                <a:spcPct val="80000"/>
              </a:lnSpc>
            </a:pPr>
            <a:r>
              <a:rPr lang="en-US" sz="2800" dirty="0" smtClean="0"/>
              <a:t>AccessKey Enables you to specify a key that navigates to the Button control.</a:t>
            </a:r>
          </a:p>
          <a:p>
            <a:pPr lvl="1">
              <a:lnSpc>
                <a:spcPct val="80000"/>
              </a:lnSpc>
            </a:pPr>
            <a:r>
              <a:rPr lang="en-US" sz="2800" dirty="0" smtClean="0"/>
              <a:t>CommandArgument Enables you to specify a command argument that is passed to the Command event.</a:t>
            </a:r>
          </a:p>
          <a:p>
            <a:pPr lvl="1">
              <a:lnSpc>
                <a:spcPct val="80000"/>
              </a:lnSpc>
            </a:pPr>
            <a:r>
              <a:rPr lang="en-US" sz="2800" dirty="0" smtClean="0"/>
              <a:t>CommandName Enables you to specify a command name that is passed to the Command event.</a:t>
            </a:r>
          </a:p>
          <a:p>
            <a:pPr lvl="1">
              <a:lnSpc>
                <a:spcPct val="80000"/>
              </a:lnSpc>
            </a:pPr>
            <a:r>
              <a:rPr lang="en-US" sz="2800" dirty="0" smtClean="0"/>
              <a:t>Enabled Enables you to disable the LinkButton control.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80000"/>
              </a:lnSpc>
            </a:pPr>
            <a:r>
              <a:rPr lang="en-US" sz="2800" dirty="0" smtClean="0"/>
              <a:t>OnClientClick Enables you to specify a client-side script that executes when the LinkButton is clicked.</a:t>
            </a:r>
          </a:p>
          <a:p>
            <a:pPr lvl="1">
              <a:lnSpc>
                <a:spcPct val="80000"/>
              </a:lnSpc>
            </a:pPr>
            <a:r>
              <a:rPr lang="en-US" sz="2800" dirty="0" smtClean="0"/>
              <a:t>PostBackUrl  Enables you to post a form to a particular page.</a:t>
            </a:r>
          </a:p>
          <a:p>
            <a:pPr lvl="1">
              <a:lnSpc>
                <a:spcPct val="80000"/>
              </a:lnSpc>
            </a:pPr>
            <a:r>
              <a:rPr lang="en-US" sz="2800" dirty="0" smtClean="0"/>
              <a:t>TabIndex  Enables you to specify the tab order of the LinkButton control.</a:t>
            </a:r>
          </a:p>
          <a:p>
            <a:pPr lvl="1">
              <a:lnSpc>
                <a:spcPct val="80000"/>
              </a:lnSpc>
            </a:pPr>
            <a:r>
              <a:rPr lang="en-US" sz="2800" dirty="0" smtClean="0"/>
              <a:t>Text  Enables you to label the LinkButton control.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Label Control: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lumMod val="75000"/>
                  </a:schemeClr>
                </a:solidFill>
              </a:rPr>
              <a:t>Label control is used to display the text that can be either static or you can change it programmatically. </a:t>
            </a:r>
          </a:p>
          <a:p>
            <a:endParaRPr lang="en-US" dirty="0" smtClean="0">
              <a:solidFill>
                <a:schemeClr val="tx1">
                  <a:lumMod val="75000"/>
                </a:schemeClr>
              </a:solidFill>
            </a:endParaRPr>
          </a:p>
          <a:p>
            <a:r>
              <a:rPr lang="en-US" dirty="0" smtClean="0">
                <a:solidFill>
                  <a:schemeClr val="tx1">
                    <a:lumMod val="75000"/>
                  </a:schemeClr>
                </a:solidFill>
              </a:rPr>
              <a:t>By default, a Label control renders its contents in an HTML &lt;span&gt; tag. Whatever value you assign to the Text property is rendered to the browser enclosed in a &lt;span&gt; tag.</a:t>
            </a:r>
            <a:endParaRPr lang="en-US"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LinkButton control also supports the following method:</a:t>
            </a:r>
          </a:p>
          <a:p>
            <a:pPr lvl="1"/>
            <a:r>
              <a:rPr lang="en-US" dirty="0" smtClean="0"/>
              <a:t>Focus Enables you to set the initial form focus to the LinkButton control</a:t>
            </a:r>
          </a:p>
          <a:p>
            <a:r>
              <a:rPr lang="en-US" dirty="0" smtClean="0"/>
              <a:t>The LinkButton control also supports the following two events:</a:t>
            </a:r>
          </a:p>
          <a:p>
            <a:pPr lvl="1"/>
            <a:r>
              <a:rPr lang="en-US" dirty="0" smtClean="0"/>
              <a:t>Click Raised when the LinkButton control is clicked.</a:t>
            </a:r>
          </a:p>
          <a:p>
            <a:pPr lvl="1"/>
            <a:r>
              <a:rPr lang="en-US" dirty="0" smtClean="0"/>
              <a:t>Command Raised when the LinkButton control is clicked. The CommandName and CommandArgument are passed to this event.</a:t>
            </a:r>
          </a:p>
          <a:p>
            <a:pPr lvl="1"/>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ImageButton</a:t>
            </a:r>
            <a:endParaRPr lang="en-US" dirty="0"/>
          </a:p>
        </p:txBody>
      </p:sp>
      <p:sp>
        <p:nvSpPr>
          <p:cNvPr id="3" name="Content Placeholder 2"/>
          <p:cNvSpPr>
            <a:spLocks noGrp="1"/>
          </p:cNvSpPr>
          <p:nvPr>
            <p:ph idx="1"/>
          </p:nvPr>
        </p:nvSpPr>
        <p:spPr/>
        <p:txBody>
          <a:bodyPr/>
          <a:lstStyle/>
          <a:p>
            <a:r>
              <a:rPr lang="en-US" sz="3200" dirty="0" smtClean="0"/>
              <a:t>The ImageButton control, like the Button and LinkButton controls, enables you to post a form to the server. However, the ImageButton control always displays an image.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ImageUrl contains the path to the image that the ImageButton displays. The AlternateText property is used to provide alternate text for the image used by screen readers and text-only browsers.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You can use the ImageButton control to create a simple image map. For example, the page in ImageButtonTarget.aspx contains an ImageButton that displays an image of a target. If you click the center of the target, then a success message is displayed.</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14400" y="762000"/>
            <a:ext cx="7772400" cy="5593560"/>
          </a:xfrm>
        </p:spPr>
        <p:txBody>
          <a:bodyPr>
            <a:normAutofit fontScale="85000" lnSpcReduction="20000"/>
          </a:bodyPr>
          <a:lstStyle/>
          <a:p>
            <a:r>
              <a:rPr lang="en-US" sz="3200" dirty="0" smtClean="0"/>
              <a:t>The ImageButton control supports the following properties (this is not a complete list):</a:t>
            </a:r>
          </a:p>
          <a:p>
            <a:pPr lvl="1">
              <a:lnSpc>
                <a:spcPct val="70000"/>
              </a:lnSpc>
            </a:pPr>
            <a:r>
              <a:rPr lang="en-US" sz="2800" dirty="0" smtClean="0"/>
              <a:t>AccessKey Enables you to specify a key that </a:t>
            </a:r>
          </a:p>
          <a:p>
            <a:pPr lvl="1">
              <a:lnSpc>
                <a:spcPct val="70000"/>
              </a:lnSpc>
              <a:buNone/>
            </a:pPr>
            <a:r>
              <a:rPr lang="en-US" sz="2800" dirty="0" smtClean="0"/>
              <a:t>    navigates to the ImageButton control.</a:t>
            </a:r>
          </a:p>
          <a:p>
            <a:pPr lvl="1">
              <a:lnSpc>
                <a:spcPct val="70000"/>
              </a:lnSpc>
            </a:pPr>
            <a:endParaRPr lang="en-US" sz="2800" dirty="0" smtClean="0"/>
          </a:p>
          <a:p>
            <a:pPr lvl="1">
              <a:lnSpc>
                <a:spcPct val="70000"/>
              </a:lnSpc>
            </a:pPr>
            <a:r>
              <a:rPr lang="en-US" sz="2800" dirty="0" smtClean="0"/>
              <a:t>AlternateText Enables you to provide alternate</a:t>
            </a:r>
          </a:p>
          <a:p>
            <a:pPr lvl="1">
              <a:lnSpc>
                <a:spcPct val="70000"/>
              </a:lnSpc>
              <a:buNone/>
            </a:pPr>
            <a:r>
              <a:rPr lang="en-US" sz="2800" dirty="0" smtClean="0"/>
              <a:t>	 text for the image (required for accessibility).</a:t>
            </a:r>
          </a:p>
          <a:p>
            <a:pPr lvl="1">
              <a:lnSpc>
                <a:spcPct val="70000"/>
              </a:lnSpc>
            </a:pPr>
            <a:endParaRPr lang="en-US" sz="2800" dirty="0" smtClean="0"/>
          </a:p>
          <a:p>
            <a:pPr lvl="1">
              <a:lnSpc>
                <a:spcPct val="70000"/>
              </a:lnSpc>
            </a:pPr>
            <a:r>
              <a:rPr lang="en-US" sz="2800" dirty="0" smtClean="0"/>
              <a:t>CommandArgument Enables you to specify a </a:t>
            </a:r>
          </a:p>
          <a:p>
            <a:pPr lvl="1">
              <a:lnSpc>
                <a:spcPct val="70000"/>
              </a:lnSpc>
              <a:buNone/>
            </a:pPr>
            <a:r>
              <a:rPr lang="en-US" sz="2800" dirty="0" smtClean="0"/>
              <a:t>	command argument that is passed to the Command event.</a:t>
            </a:r>
          </a:p>
          <a:p>
            <a:pPr lvl="1">
              <a:lnSpc>
                <a:spcPct val="70000"/>
              </a:lnSpc>
            </a:pPr>
            <a:endParaRPr lang="en-US" sz="2800" dirty="0" smtClean="0"/>
          </a:p>
          <a:p>
            <a:pPr lvl="1">
              <a:lnSpc>
                <a:spcPct val="70000"/>
              </a:lnSpc>
            </a:pPr>
            <a:r>
              <a:rPr lang="en-US" sz="2800" dirty="0" smtClean="0"/>
              <a:t>CommandName Enables you to specify a </a:t>
            </a:r>
          </a:p>
          <a:p>
            <a:pPr lvl="1">
              <a:lnSpc>
                <a:spcPct val="70000"/>
              </a:lnSpc>
              <a:buNone/>
            </a:pPr>
            <a:r>
              <a:rPr lang="en-US" sz="2800" dirty="0" smtClean="0"/>
              <a:t>	command name that is passed to the Command event.</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762000"/>
            <a:ext cx="8001000" cy="5791200"/>
          </a:xfrm>
        </p:spPr>
        <p:txBody>
          <a:bodyPr>
            <a:normAutofit fontScale="70000" lnSpcReduction="20000"/>
          </a:bodyPr>
          <a:lstStyle/>
          <a:p>
            <a:pPr lvl="1">
              <a:lnSpc>
                <a:spcPct val="70000"/>
              </a:lnSpc>
            </a:pPr>
            <a:r>
              <a:rPr lang="en-US" sz="2800" dirty="0" smtClean="0"/>
              <a:t>Enabled Enables you to disable the ImageButton control.</a:t>
            </a:r>
          </a:p>
          <a:p>
            <a:pPr lvl="1">
              <a:lnSpc>
                <a:spcPct val="70000"/>
              </a:lnSpc>
            </a:pPr>
            <a:endParaRPr lang="en-US" sz="2800" dirty="0" smtClean="0"/>
          </a:p>
          <a:p>
            <a:pPr lvl="1">
              <a:lnSpc>
                <a:spcPct val="120000"/>
              </a:lnSpc>
            </a:pPr>
            <a:r>
              <a:rPr lang="en-US" sz="2800" dirty="0" err="1" smtClean="0"/>
              <a:t>GenerateEmptyAlternateText</a:t>
            </a:r>
            <a:r>
              <a:rPr lang="en-US" sz="2800" dirty="0" smtClean="0"/>
              <a:t> Enables you to set the Alternate Text property to an empty string.</a:t>
            </a:r>
          </a:p>
          <a:p>
            <a:pPr lvl="1">
              <a:lnSpc>
                <a:spcPct val="120000"/>
              </a:lnSpc>
            </a:pPr>
            <a:r>
              <a:rPr lang="en-US" sz="2800" dirty="0" smtClean="0"/>
              <a:t>ImageAlign Enables you to align the image relative to other HTML elements in the page. Possible values are   AbsBottom, AbsMiddle, Baseline, Bottom, Left,  Middle, NotSet, Right, TextTop, and Top.</a:t>
            </a:r>
          </a:p>
          <a:p>
            <a:pPr lvl="1">
              <a:lnSpc>
                <a:spcPct val="70000"/>
              </a:lnSpc>
              <a:buNone/>
            </a:pPr>
            <a:endParaRPr lang="en-US" sz="2800" dirty="0" smtClean="0"/>
          </a:p>
          <a:p>
            <a:pPr lvl="1">
              <a:lnSpc>
                <a:spcPct val="70000"/>
              </a:lnSpc>
            </a:pPr>
            <a:r>
              <a:rPr lang="en-US" sz="2800" dirty="0" err="1" smtClean="0"/>
              <a:t>ImageUrl</a:t>
            </a:r>
            <a:r>
              <a:rPr lang="en-US" sz="2800" dirty="0" smtClean="0"/>
              <a:t> Enables you to specify the URL to the image.</a:t>
            </a:r>
          </a:p>
          <a:p>
            <a:pPr lvl="1">
              <a:lnSpc>
                <a:spcPct val="70000"/>
              </a:lnSpc>
            </a:pPr>
            <a:endParaRPr lang="en-US" sz="2800" dirty="0" smtClean="0"/>
          </a:p>
          <a:p>
            <a:pPr lvl="1">
              <a:lnSpc>
                <a:spcPct val="70000"/>
              </a:lnSpc>
            </a:pPr>
            <a:r>
              <a:rPr lang="en-US" sz="2800" dirty="0" err="1" smtClean="0"/>
              <a:t>OnClientClick</a:t>
            </a:r>
            <a:r>
              <a:rPr lang="en-US" sz="2800" dirty="0" smtClean="0"/>
              <a:t> Enables you to specify a client-side   script that executes when the ImageButton is clicked.</a:t>
            </a:r>
          </a:p>
          <a:p>
            <a:pPr lvl="1">
              <a:lnSpc>
                <a:spcPct val="70000"/>
              </a:lnSpc>
            </a:pPr>
            <a:endParaRPr lang="en-US" sz="2800" dirty="0" smtClean="0"/>
          </a:p>
          <a:p>
            <a:pPr lvl="1">
              <a:lnSpc>
                <a:spcPct val="70000"/>
              </a:lnSpc>
            </a:pPr>
            <a:r>
              <a:rPr lang="en-US" sz="2800" dirty="0" err="1" smtClean="0"/>
              <a:t>PostBackUrl</a:t>
            </a:r>
            <a:r>
              <a:rPr lang="en-US" sz="2800" dirty="0" smtClean="0"/>
              <a:t> Enables you to post a form to a particular page.</a:t>
            </a:r>
          </a:p>
          <a:p>
            <a:pPr lvl="1">
              <a:lnSpc>
                <a:spcPct val="70000"/>
              </a:lnSpc>
            </a:pPr>
            <a:endParaRPr lang="en-US" sz="2800" dirty="0" smtClean="0"/>
          </a:p>
          <a:p>
            <a:pPr lvl="1">
              <a:lnSpc>
                <a:spcPct val="70000"/>
              </a:lnSpc>
            </a:pPr>
            <a:r>
              <a:rPr lang="en-US" sz="2800" dirty="0" smtClean="0"/>
              <a:t>TabIndex Enables you to specify the tab order of the </a:t>
            </a:r>
          </a:p>
          <a:p>
            <a:pPr lvl="1">
              <a:lnSpc>
                <a:spcPct val="70000"/>
              </a:lnSpc>
              <a:buNone/>
            </a:pPr>
            <a:r>
              <a:rPr lang="en-US" sz="2800" dirty="0" smtClean="0"/>
              <a:t>      ImageButton control.</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z="2800" dirty="0" smtClean="0"/>
              <a:t>The ImageButton control also supports the following method:</a:t>
            </a:r>
          </a:p>
          <a:p>
            <a:pPr lvl="1"/>
            <a:r>
              <a:rPr lang="en-US" sz="2800" dirty="0" smtClean="0"/>
              <a:t>Focus Enables you to set the initial form focus to the ImageButton control.</a:t>
            </a:r>
          </a:p>
          <a:p>
            <a:r>
              <a:rPr lang="en-US" sz="2800" dirty="0" smtClean="0"/>
              <a:t>The ImageButton control also supports the following two events:</a:t>
            </a:r>
          </a:p>
          <a:p>
            <a:pPr lvl="1"/>
            <a:r>
              <a:rPr lang="en-US" sz="2800" dirty="0" smtClean="0"/>
              <a:t>Click Raised when the ImageButton control is clicked.</a:t>
            </a:r>
          </a:p>
          <a:p>
            <a:pPr lvl="1"/>
            <a:r>
              <a:rPr lang="en-US" sz="2800" dirty="0" smtClean="0"/>
              <a:t>Command Raised when the ImageButton control is clicked. The CommandName and CommandArgument are passed to this event.</a:t>
            </a:r>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Image control supports the following properties (this is not a complete list):</a:t>
            </a:r>
          </a:p>
          <a:p>
            <a:r>
              <a:rPr lang="en-US" dirty="0" err="1" smtClean="0"/>
              <a:t>AlternateText</a:t>
            </a:r>
            <a:r>
              <a:rPr lang="en-US" dirty="0" smtClean="0"/>
              <a:t> Enables you to provide alternate text for the image (required for accessibility).</a:t>
            </a:r>
          </a:p>
          <a:p>
            <a:r>
              <a:rPr lang="en-US" dirty="0" err="1" smtClean="0"/>
              <a:t>GenerateEmptyAlternateText</a:t>
            </a:r>
            <a:r>
              <a:rPr lang="en-US" dirty="0" smtClean="0"/>
              <a:t> Enables you to set the </a:t>
            </a:r>
            <a:r>
              <a:rPr lang="en-US" dirty="0" err="1" smtClean="0"/>
              <a:t>AlternateText</a:t>
            </a:r>
            <a:r>
              <a:rPr lang="en-US" dirty="0" smtClean="0"/>
              <a:t> property to an empty string.</a:t>
            </a:r>
          </a:p>
          <a:p>
            <a:r>
              <a:rPr lang="en-US" dirty="0" err="1" smtClean="0"/>
              <a:t>ImageAlign</a:t>
            </a:r>
            <a:r>
              <a:rPr lang="en-US" dirty="0" smtClean="0"/>
              <a:t> Enables you to align the image relative to other HTML elements in the page. Possible values are </a:t>
            </a:r>
            <a:r>
              <a:rPr lang="en-US" dirty="0" err="1" smtClean="0"/>
              <a:t>AbsBottom</a:t>
            </a:r>
            <a:r>
              <a:rPr lang="en-US" dirty="0" smtClean="0"/>
              <a:t>, </a:t>
            </a:r>
            <a:r>
              <a:rPr lang="en-US" dirty="0" err="1" smtClean="0"/>
              <a:t>AbsMiddle</a:t>
            </a:r>
            <a:r>
              <a:rPr lang="en-US" dirty="0" smtClean="0"/>
              <a:t>, Baseline, Bottom, Left, Middle, </a:t>
            </a:r>
            <a:r>
              <a:rPr lang="en-US" dirty="0" err="1" smtClean="0"/>
              <a:t>NotSet</a:t>
            </a:r>
            <a:r>
              <a:rPr lang="en-US" dirty="0" smtClean="0"/>
              <a:t>, Right, </a:t>
            </a:r>
            <a:r>
              <a:rPr lang="en-US" dirty="0" err="1" smtClean="0"/>
              <a:t>TextTop</a:t>
            </a:r>
            <a:r>
              <a:rPr lang="en-US" dirty="0" smtClean="0"/>
              <a:t>, and Top.</a:t>
            </a:r>
          </a:p>
          <a:p>
            <a:r>
              <a:rPr lang="en-US" dirty="0" err="1" smtClean="0"/>
              <a:t>ImageUrl</a:t>
            </a:r>
            <a:r>
              <a:rPr lang="en-US" dirty="0" smtClean="0"/>
              <a:t> Enables you to specify the URL to the image.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CheckBoxList</a:t>
            </a:r>
            <a:r>
              <a:rPr lang="en-US" b="1" dirty="0" smtClean="0"/>
              <a:t>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CheckBoxList</a:t>
            </a:r>
            <a:r>
              <a:rPr lang="en-US" dirty="0" smtClean="0"/>
              <a:t> control renders a list of check boxes. The check boxes can be rendered horizontally or vertically. Unlike the other List controls, a user always can select multiple items when using a </a:t>
            </a:r>
            <a:r>
              <a:rPr lang="en-US" dirty="0" err="1" smtClean="0"/>
              <a:t>CheckBoxList</a:t>
            </a:r>
            <a:r>
              <a:rPr lang="en-US" dirty="0" smtClean="0"/>
              <a:t> control.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75000"/>
                  </a:schemeClr>
                </a:solidFill>
              </a:rPr>
              <a:t>As an alternative to assigning text to the Text property, you can place the text between the Label control's opening and closing tags. Any text that you place before the opening and closing tags gets assigned to the Text property</a:t>
            </a:r>
          </a:p>
          <a:p>
            <a:r>
              <a:rPr lang="en-US" dirty="0" smtClean="0">
                <a:solidFill>
                  <a:schemeClr val="tx1">
                    <a:lumMod val="75000"/>
                  </a:schemeClr>
                </a:solidFill>
              </a:rPr>
              <a:t>Label control is inherited from this Class (System.Web.UI.WebControls).</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914400"/>
            <a:ext cx="7467600" cy="551497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smtClean="0"/>
              <a:t>The </a:t>
            </a:r>
            <a:r>
              <a:rPr lang="en-US" dirty="0" err="1" smtClean="0"/>
              <a:t>CheckBoxList</a:t>
            </a:r>
            <a:r>
              <a:rPr lang="en-US" dirty="0" smtClean="0"/>
              <a:t> control includes three properties that affect its layout:</a:t>
            </a:r>
          </a:p>
          <a:p>
            <a:pPr>
              <a:lnSpc>
                <a:spcPct val="120000"/>
              </a:lnSpc>
              <a:buFont typeface="Arial"/>
              <a:buChar char="•"/>
            </a:pPr>
            <a:r>
              <a:rPr lang="en-US" dirty="0" err="1" smtClean="0"/>
              <a:t>RepeatColumns</a:t>
            </a:r>
            <a:r>
              <a:rPr lang="en-US" dirty="0" smtClean="0"/>
              <a:t> The number of columns of check boxes to display.</a:t>
            </a:r>
          </a:p>
          <a:p>
            <a:pPr>
              <a:lnSpc>
                <a:spcPct val="120000"/>
              </a:lnSpc>
              <a:buFont typeface="Arial"/>
              <a:buChar char="•"/>
            </a:pPr>
            <a:r>
              <a:rPr lang="en-US" dirty="0" err="1" smtClean="0"/>
              <a:t>RepeatDirection</a:t>
            </a:r>
            <a:r>
              <a:rPr lang="en-US" dirty="0" smtClean="0"/>
              <a:t> The direction in which the check boxes are rendered. Possible values are Horizontal and Vertical.</a:t>
            </a:r>
          </a:p>
          <a:p>
            <a:pPr>
              <a:lnSpc>
                <a:spcPct val="120000"/>
              </a:lnSpc>
              <a:buFont typeface="Arial"/>
              <a:buChar char="•"/>
            </a:pPr>
            <a:r>
              <a:rPr lang="en-US" dirty="0" err="1" smtClean="0"/>
              <a:t>RepeatLayout</a:t>
            </a:r>
            <a:r>
              <a:rPr lang="en-US" dirty="0" smtClean="0"/>
              <a:t> Determines whether the check boxes are displayed in an HTML table. Possible values are Table and Flow.</a:t>
            </a:r>
          </a:p>
          <a:p>
            <a:pPr>
              <a:lnSpc>
                <a:spcPct val="120000"/>
              </a:lnSpc>
            </a:pPr>
            <a:r>
              <a:rPr lang="en-US" dirty="0" smtClean="0"/>
              <a:t>Normally, a </a:t>
            </a:r>
            <a:r>
              <a:rPr lang="en-US" dirty="0" err="1" smtClean="0"/>
              <a:t>CheckBoxList</a:t>
            </a:r>
            <a:r>
              <a:rPr lang="en-US" dirty="0" smtClean="0"/>
              <a:t> control renders its list items in an HTML table. When the </a:t>
            </a:r>
            <a:r>
              <a:rPr lang="en-US" dirty="0" err="1" smtClean="0"/>
              <a:t>RepeatLayout</a:t>
            </a:r>
            <a:r>
              <a:rPr lang="en-US" dirty="0" smtClean="0"/>
              <a:t> property is set to the value Flow, the items are not rendered in a table.</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RadioButtonList</a:t>
            </a:r>
            <a:r>
              <a:rPr lang="en-US" b="1" dirty="0" smtClean="0"/>
              <a:t> </a:t>
            </a:r>
            <a:endParaRPr lang="en-US" dirty="0"/>
          </a:p>
        </p:txBody>
      </p:sp>
      <p:sp>
        <p:nvSpPr>
          <p:cNvPr id="3" name="Content Placeholder 2"/>
          <p:cNvSpPr>
            <a:spLocks noGrp="1"/>
          </p:cNvSpPr>
          <p:nvPr>
            <p:ph idx="1"/>
          </p:nvPr>
        </p:nvSpPr>
        <p:spPr/>
        <p:txBody>
          <a:bodyPr/>
          <a:lstStyle/>
          <a:p>
            <a:r>
              <a:rPr lang="en-US" b="1" dirty="0" smtClean="0"/>
              <a:t>Working with the </a:t>
            </a:r>
            <a:r>
              <a:rPr lang="en-US" b="1" dirty="0" err="1" smtClean="0"/>
              <a:t>RadioButtonList</a:t>
            </a:r>
            <a:r>
              <a:rPr lang="en-US" b="1" dirty="0" smtClean="0"/>
              <a:t> Control</a:t>
            </a:r>
          </a:p>
          <a:p>
            <a:r>
              <a:rPr lang="en-US" dirty="0" smtClean="0"/>
              <a:t>The </a:t>
            </a:r>
            <a:r>
              <a:rPr lang="en-US" dirty="0" err="1" smtClean="0"/>
              <a:t>RadioButtonList</a:t>
            </a:r>
            <a:r>
              <a:rPr lang="en-US" dirty="0" smtClean="0"/>
              <a:t> control, like the </a:t>
            </a:r>
            <a:r>
              <a:rPr lang="en-US" dirty="0" err="1" smtClean="0"/>
              <a:t>DropDownList</a:t>
            </a:r>
            <a:r>
              <a:rPr lang="en-US" dirty="0" smtClean="0"/>
              <a:t> control, enables a user to select only one list item at a time. The </a:t>
            </a:r>
            <a:r>
              <a:rPr lang="en-US" dirty="0" err="1" smtClean="0"/>
              <a:t>RadioButttonList</a:t>
            </a:r>
            <a:r>
              <a:rPr lang="en-US" dirty="0" smtClean="0"/>
              <a:t> control displays a list of radio buttons that can be arranged either horizontally or vertically.</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609600"/>
            <a:ext cx="8229599" cy="5862349"/>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smtClean="0"/>
              <a:t>The radio buttons are rendered in a three-column layout. The </a:t>
            </a:r>
            <a:r>
              <a:rPr lang="en-US" dirty="0" err="1" smtClean="0"/>
              <a:t>RadioButtonList</a:t>
            </a:r>
            <a:r>
              <a:rPr lang="en-US" dirty="0" smtClean="0"/>
              <a:t> control includes three properties that have an effect on its layout:</a:t>
            </a:r>
          </a:p>
          <a:p>
            <a:pPr>
              <a:lnSpc>
                <a:spcPct val="120000"/>
              </a:lnSpc>
            </a:pPr>
            <a:r>
              <a:rPr lang="en-US" dirty="0" err="1" smtClean="0"/>
              <a:t>RepeatColumns</a:t>
            </a:r>
            <a:r>
              <a:rPr lang="en-US" dirty="0" smtClean="0"/>
              <a:t> The number of columns of radio buttons to display.</a:t>
            </a:r>
          </a:p>
          <a:p>
            <a:pPr>
              <a:lnSpc>
                <a:spcPct val="120000"/>
              </a:lnSpc>
            </a:pPr>
            <a:r>
              <a:rPr lang="en-US" dirty="0" err="1" smtClean="0"/>
              <a:t>RepeatDirection</a:t>
            </a:r>
            <a:r>
              <a:rPr lang="en-US" dirty="0" smtClean="0"/>
              <a:t> The direction that the radio buttons are repeated. Possible values are Horizontal and Vertical.</a:t>
            </a:r>
          </a:p>
          <a:p>
            <a:pPr>
              <a:lnSpc>
                <a:spcPct val="120000"/>
              </a:lnSpc>
            </a:pPr>
            <a:r>
              <a:rPr lang="en-US" dirty="0" err="1" smtClean="0"/>
              <a:t>RepeatLayout</a:t>
            </a:r>
            <a:r>
              <a:rPr lang="en-US" dirty="0" smtClean="0"/>
              <a:t> Determines whether the radio buttons are displayed in an HTML table. Possible values are Table and Flow.</a:t>
            </a:r>
          </a:p>
          <a:p>
            <a:pPr>
              <a:lnSpc>
                <a:spcPct val="120000"/>
              </a:lnSpc>
            </a:pPr>
            <a:r>
              <a:rPr lang="en-US" dirty="0" smtClean="0"/>
              <a:t>By default, the radio buttons rendered by the </a:t>
            </a:r>
            <a:r>
              <a:rPr lang="en-US" dirty="0" err="1" smtClean="0"/>
              <a:t>RadioButtonList</a:t>
            </a:r>
            <a:r>
              <a:rPr lang="en-US" dirty="0" smtClean="0"/>
              <a:t> control are rendered in an HTML table. If you set the </a:t>
            </a:r>
            <a:r>
              <a:rPr lang="en-US" dirty="0" err="1" smtClean="0"/>
              <a:t>RepeatLayout</a:t>
            </a:r>
            <a:r>
              <a:rPr lang="en-US" dirty="0" smtClean="0"/>
              <a:t> property to the value Flow, then the radio buttons are not rendered in a table. Even when the </a:t>
            </a:r>
            <a:r>
              <a:rPr lang="en-US" dirty="0" err="1" smtClean="0"/>
              <a:t>RadioButtonList</a:t>
            </a:r>
            <a:r>
              <a:rPr lang="en-US" dirty="0" smtClean="0"/>
              <a:t> renders its items in Flow layout mode, you can specify multiple columns.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BulletedList </a:t>
            </a:r>
            <a:endParaRPr lang="en-US" dirty="0"/>
          </a:p>
        </p:txBody>
      </p:sp>
      <p:sp>
        <p:nvSpPr>
          <p:cNvPr id="3" name="Content Placeholder 2"/>
          <p:cNvSpPr>
            <a:spLocks noGrp="1"/>
          </p:cNvSpPr>
          <p:nvPr>
            <p:ph idx="1"/>
          </p:nvPr>
        </p:nvSpPr>
        <p:spPr/>
        <p:txBody>
          <a:bodyPr/>
          <a:lstStyle/>
          <a:p>
            <a:r>
              <a:rPr lang="en-US" dirty="0" smtClean="0"/>
              <a:t>The BulletedList control renders either an unordered (bulleted) or ordered (numbered) list. Each list item can be rendered as plain text, a LinkButton control, or a link to another web page.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457200"/>
            <a:ext cx="7677150" cy="580072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066800"/>
            <a:ext cx="7772400" cy="5288760"/>
          </a:xfrm>
        </p:spPr>
        <p:txBody>
          <a:bodyPr>
            <a:normAutofit fontScale="55000" lnSpcReduction="20000"/>
          </a:bodyPr>
          <a:lstStyle/>
          <a:p>
            <a:pPr>
              <a:lnSpc>
                <a:spcPct val="120000"/>
              </a:lnSpc>
            </a:pPr>
            <a:r>
              <a:rPr lang="en-US" dirty="0" smtClean="0"/>
              <a:t>You can control the appearance of the bullets that appear for each list item with the BulletStyle property. This property accepts the following values:</a:t>
            </a:r>
          </a:p>
          <a:p>
            <a:pPr>
              <a:lnSpc>
                <a:spcPct val="120000"/>
              </a:lnSpc>
            </a:pPr>
            <a:r>
              <a:rPr lang="en-US" dirty="0" smtClean="0"/>
              <a:t>Circle</a:t>
            </a:r>
          </a:p>
          <a:p>
            <a:pPr>
              <a:lnSpc>
                <a:spcPct val="120000"/>
              </a:lnSpc>
            </a:pPr>
            <a:r>
              <a:rPr lang="en-US" dirty="0" smtClean="0"/>
              <a:t>CustomImage</a:t>
            </a:r>
          </a:p>
          <a:p>
            <a:pPr>
              <a:lnSpc>
                <a:spcPct val="120000"/>
              </a:lnSpc>
            </a:pPr>
            <a:r>
              <a:rPr lang="en-US" dirty="0" smtClean="0"/>
              <a:t>Disc</a:t>
            </a:r>
          </a:p>
          <a:p>
            <a:pPr>
              <a:lnSpc>
                <a:spcPct val="120000"/>
              </a:lnSpc>
            </a:pPr>
            <a:r>
              <a:rPr lang="en-US" dirty="0" smtClean="0"/>
              <a:t>LowerAlpha</a:t>
            </a:r>
          </a:p>
          <a:p>
            <a:pPr>
              <a:lnSpc>
                <a:spcPct val="120000"/>
              </a:lnSpc>
            </a:pPr>
            <a:r>
              <a:rPr lang="en-US" dirty="0" smtClean="0"/>
              <a:t>LowerRoman</a:t>
            </a:r>
          </a:p>
          <a:p>
            <a:pPr>
              <a:lnSpc>
                <a:spcPct val="120000"/>
              </a:lnSpc>
            </a:pPr>
            <a:r>
              <a:rPr lang="en-US" dirty="0" smtClean="0"/>
              <a:t>NotSet</a:t>
            </a:r>
          </a:p>
          <a:p>
            <a:pPr>
              <a:lnSpc>
                <a:spcPct val="120000"/>
              </a:lnSpc>
            </a:pPr>
            <a:r>
              <a:rPr lang="en-US" dirty="0" smtClean="0"/>
              <a:t>Numbered</a:t>
            </a:r>
          </a:p>
          <a:p>
            <a:pPr>
              <a:lnSpc>
                <a:spcPct val="120000"/>
              </a:lnSpc>
            </a:pPr>
            <a:r>
              <a:rPr lang="en-US" dirty="0" smtClean="0"/>
              <a:t>Square</a:t>
            </a:r>
          </a:p>
          <a:p>
            <a:pPr>
              <a:lnSpc>
                <a:spcPct val="120000"/>
              </a:lnSpc>
            </a:pPr>
            <a:r>
              <a:rPr lang="en-US" dirty="0" smtClean="0"/>
              <a:t>UpperAlpha</a:t>
            </a:r>
          </a:p>
          <a:p>
            <a:pPr>
              <a:lnSpc>
                <a:spcPct val="120000"/>
              </a:lnSpc>
            </a:pPr>
            <a:r>
              <a:rPr lang="en-US" dirty="0" smtClean="0"/>
              <a:t>UpperRoman</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690563" y="519113"/>
            <a:ext cx="7762875" cy="581977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You can modify the appearance of each list item by modifying the value of the DisplayMode property. This property accepts one of the following values from the BulletedListDisplayMode enumeration:</a:t>
            </a:r>
          </a:p>
          <a:p>
            <a:r>
              <a:rPr lang="en-US" dirty="0" smtClean="0"/>
              <a:t>HyperLink Each list item is rendered as a link to another page.</a:t>
            </a:r>
          </a:p>
          <a:p>
            <a:r>
              <a:rPr lang="en-US" dirty="0" smtClean="0"/>
              <a:t>LinkButton Each list item is rendered by a LinkButton control.</a:t>
            </a:r>
          </a:p>
          <a:p>
            <a:r>
              <a:rPr lang="en-US" dirty="0" smtClean="0"/>
              <a:t>Text Each list item is rendered as plain text.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990600"/>
            <a:ext cx="6096000"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219200" y="2667000"/>
            <a:ext cx="6096000" cy="3988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723900" y="523875"/>
            <a:ext cx="7696200" cy="58102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smtClean="0">
                <a:solidFill>
                  <a:schemeClr val="tx1">
                    <a:lumMod val="75000"/>
                  </a:schemeClr>
                </a:solidFill>
              </a:rPr>
              <a:t>Navigation Controls.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Menu Control</a:t>
            </a:r>
          </a:p>
          <a:p>
            <a:endParaRPr lang="en-US" dirty="0" smtClean="0"/>
          </a:p>
          <a:p>
            <a:r>
              <a:rPr lang="en-US" dirty="0" err="1" smtClean="0"/>
              <a:t>TReeView</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Menu control enables you to create two types of menus. You can use the Menu control to create the left-column menu that appears in many websites. In other words, you can use the Menu control to display a vertical list of links.</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also can use the Menu control to create a menu that more closely resembles the drop-down menus that appear in traditional desktop applications. In this case, the Menu control renders a horizontal list of links.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1027" name="AutoShape 3" descr="mk:@MSITStore:F:\18-decAmit%20Pen%20DriveBackup\AllData\ASP.NET\asp.net%202.0%20unleashed\ASP.NET%202.0%20Unleashed.chm::/0768666783/images/17fig05_alt.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9" name="AutoShape 5" descr="mk:@MSITStore:F:\18-decAmit%20Pen%20DriveBackup\AllData\ASP.NET\asp.net%202.0%20unleashed\ASP.NET%202.0%20Unleashed.chm::/0768666783/images/17fig05_alt.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1905000" y="2209800"/>
            <a:ext cx="3114675"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Menu  is created from MenuItem objects. Each menu item in contains a link to another page.</a:t>
            </a:r>
          </a:p>
          <a:p>
            <a:r>
              <a:rPr lang="en-US" dirty="0" smtClean="0"/>
              <a:t>Notice that MenuItem objects can be nested. The second MenuItem objectServicesincludes two child MenuItem objects. When you hover your mouse over a parent menu item, the child menu items are displayed.</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MenuItem includes a Text and NavigateUrl property. Rather than use a MenuItem to link to a new page, you also can use a MenuItem to link back to the same page. In other words, each MenuItem can act like a Linkbutton control instead of a HyperLink control.</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each MenuItem object includes a Text and Value property. When you click a menu item, the same page is reloaded and the value of the selected menu item is displayed.</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838200" y="1828800"/>
            <a:ext cx="6477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the Menu Control</a:t>
            </a:r>
            <a:endParaRPr lang="en-US" dirty="0"/>
          </a:p>
        </p:txBody>
      </p:sp>
      <p:sp>
        <p:nvSpPr>
          <p:cNvPr id="3" name="Content Placeholder 2"/>
          <p:cNvSpPr>
            <a:spLocks noGrp="1"/>
          </p:cNvSpPr>
          <p:nvPr>
            <p:ph idx="1"/>
          </p:nvPr>
        </p:nvSpPr>
        <p:spPr/>
        <p:txBody>
          <a:bodyPr>
            <a:normAutofit/>
          </a:bodyPr>
          <a:lstStyle/>
          <a:p>
            <a:r>
              <a:rPr lang="en-US" dirty="0" smtClean="0"/>
              <a:t>The Menu control supports an abundance of properties that can be used to format the appearance of the control. Many of these properties have an effect on static menu items, and many of these properties have an effect on dynamic menu items. Static menu items are menu items that always appear. Dynamic menu items are menu items that appear only when you hover your mouse over another menu item.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66800" y="533398"/>
          <a:ext cx="7467600" cy="6019800"/>
        </p:xfrm>
        <a:graphic>
          <a:graphicData uri="http://schemas.openxmlformats.org/drawingml/2006/table">
            <a:tbl>
              <a:tblPr/>
              <a:tblGrid>
                <a:gridCol w="1760654"/>
                <a:gridCol w="5706946"/>
              </a:tblGrid>
              <a:tr h="250825">
                <a:tc>
                  <a:txBody>
                    <a:bodyPr/>
                    <a:lstStyle/>
                    <a:p>
                      <a:pPr marL="0" marR="0">
                        <a:spcBef>
                          <a:spcPts val="0"/>
                        </a:spcBef>
                        <a:spcAft>
                          <a:spcPts val="0"/>
                        </a:spcAft>
                      </a:pPr>
                      <a:r>
                        <a:rPr lang="en-US" sz="1200" b="1" dirty="0">
                          <a:latin typeface="Arial"/>
                          <a:ea typeface="Times New Roman"/>
                          <a:cs typeface="Courier New"/>
                        </a:rPr>
                        <a:t>Property </a:t>
                      </a:r>
                      <a:endParaRPr lang="en-US" sz="12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a:latin typeface="Arial"/>
                          <a:ea typeface="Times New Roman"/>
                          <a:cs typeface="Courier New"/>
                        </a:rPr>
                        <a:t>Description</a:t>
                      </a:r>
                      <a:endParaRPr lang="en-US" sz="12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cs typeface="Courier New"/>
                        </a:rPr>
                        <a:t>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cs typeface="Courier New"/>
                        </a:rPr>
                        <a:t>The ID of the Label  i.e. lblName etc.</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cs typeface="Courier New"/>
                        </a:rPr>
                        <a:t>Text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cs typeface="Courier New"/>
                        </a:rPr>
                        <a:t>The text of Label either static or Dynamic</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AccessKey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Arial"/>
                          <a:ea typeface="Times New Roman"/>
                        </a:rPr>
                        <a:t>The keyboard key for accessing a control</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Attributes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collection of attributes applied to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BackColor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background color of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BorderColor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Arial"/>
                          <a:ea typeface="Times New Roman"/>
                        </a:rPr>
                        <a:t>The border color of a control</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BorderStyle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border style of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BorderWidth</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border width of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CssClass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CSS class applied to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Enabled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A value indicating whether or not control is enabled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Font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font attributes for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EnableTheming</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Whether or not themes apply for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ForeColor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foreground color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Height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height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0">
                <a:tc>
                  <a:txBody>
                    <a:bodyPr/>
                    <a:lstStyle/>
                    <a:p>
                      <a:pPr marL="0" marR="0">
                        <a:spcBef>
                          <a:spcPts val="0"/>
                        </a:spcBef>
                        <a:spcAft>
                          <a:spcPts val="0"/>
                        </a:spcAft>
                      </a:pPr>
                      <a:r>
                        <a:rPr lang="en-US" sz="1200">
                          <a:latin typeface="Arial"/>
                          <a:ea typeface="Times New Roman"/>
                        </a:rPr>
                        <a:t>IsEnabled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A value indicating whether or not control is enabled (Get value only)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SkinID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skin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Style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inline CSS style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u="none" strike="noStrike">
                          <a:solidFill>
                            <a:srgbClr val="0000FF"/>
                          </a:solidFill>
                          <a:latin typeface="Arial"/>
                          <a:ea typeface="Times New Roman"/>
                          <a:hlinkClick r:id="rId2"/>
                        </a:rPr>
                        <a:t>TabIndex</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tab order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0">
                <a:tc>
                  <a:txBody>
                    <a:bodyPr/>
                    <a:lstStyle/>
                    <a:p>
                      <a:pPr marL="0" marR="0">
                        <a:spcBef>
                          <a:spcPts val="0"/>
                        </a:spcBef>
                        <a:spcAft>
                          <a:spcPts val="0"/>
                        </a:spcAft>
                      </a:pPr>
                      <a:r>
                        <a:rPr lang="en-US" sz="1200">
                          <a:latin typeface="Arial"/>
                          <a:ea typeface="Times New Roman"/>
                        </a:rPr>
                        <a:t>ToolTip</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text that appears when the user rests the mouse pointer over a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Width</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Arial"/>
                          <a:ea typeface="Times New Roman"/>
                        </a:rPr>
                        <a:t>The width of the control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marL="0" marR="0">
                        <a:spcBef>
                          <a:spcPts val="0"/>
                        </a:spcBef>
                        <a:spcAft>
                          <a:spcPts val="0"/>
                        </a:spcAft>
                      </a:pPr>
                      <a:r>
                        <a:rPr lang="en-US" sz="1200">
                          <a:latin typeface="Arial"/>
                          <a:ea typeface="Times New Roman"/>
                        </a:rPr>
                        <a:t>Visible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Arial"/>
                          <a:ea typeface="Times New Roman"/>
                        </a:rPr>
                        <a:t>Possible Value True or False.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smtClean="0"/>
              <a:t>DisappearAfter</a:t>
            </a:r>
            <a:r>
              <a:rPr lang="en-US" dirty="0" smtClean="0"/>
              <a:t> : Enables you to specify the amount of time, in milliseconds, that a dynamic menu item is displayed after a user moves the mouse away from the menu item.</a:t>
            </a:r>
          </a:p>
          <a:p>
            <a:r>
              <a:rPr lang="en-US" b="1" u="sng" dirty="0" smtClean="0"/>
              <a:t>Orientation</a:t>
            </a:r>
            <a:r>
              <a:rPr lang="en-US" dirty="0" smtClean="0"/>
              <a:t> :Enables you to display a menu horizontally or vertically (the default value is Vertical).</a:t>
            </a:r>
          </a:p>
          <a:p>
            <a:endParaRPr lang="en-US" dirty="0" smtClean="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Selectable Enables you to prevent users from selecting (clicking) a menu item.</a:t>
            </a:r>
          </a:p>
          <a:p>
            <a:r>
              <a:rPr lang="en-US" dirty="0" smtClean="0"/>
              <a:t>Selected Enables you to specify whether a menu item is selected.</a:t>
            </a:r>
          </a:p>
          <a:p>
            <a:r>
              <a:rPr lang="en-US" dirty="0" smtClean="0"/>
              <a:t>Target Enables you to specify the name of the window that opens when you click a menu item.</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TReeView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treeView control is very similar to the Menu control. Like the Menu control, you can use the TReeView control to display hierarchical data.</a:t>
            </a:r>
          </a:p>
          <a:p>
            <a:r>
              <a:rPr lang="en-US" dirty="0" smtClean="0"/>
              <a:t>you can use the TReeView control with database data. A treeView is built programmatically from database data.</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treeView control is made up of treeNode objects. </a:t>
            </a:r>
          </a:p>
          <a:p>
            <a:r>
              <a:rPr lang="en-US" dirty="0" smtClean="0"/>
              <a:t>You can build a treeView control by declaring treeNode objects in the treeView control's Items collection</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026" name="AutoShape 2" descr="mk:@MSITStore:F:\18-decAmit%20Pen%20DriveBackup\AllData\ASP.NET\asp.net%202.0%20unleashed\ASP.NET%202.0%20Unleashed.chm::/0768666783/images/17fig15_alt.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709613" y="528638"/>
            <a:ext cx="7724775" cy="5800725"/>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Some of the TReeNodes in above image include a Text property, and some of the TReeNodes include both a Text and NavigateUrl property. You can click the TReeNodes that include a NavigateUrl property to link to a new page.</a:t>
            </a:r>
          </a:p>
          <a:p>
            <a:r>
              <a:rPr lang="en-US" dirty="0" smtClean="0"/>
              <a:t>You also can associate a Value property with a treeNode. This is useful when you want to post back to the same page. For example, if you wnat to display the value of the selected treeNode in a Label control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Displaying Check Boxes with the treeView Control</a:t>
            </a:r>
          </a:p>
          <a:p>
            <a:r>
              <a:rPr lang="en-US" dirty="0" smtClean="0"/>
              <a:t>You can display check boxes next to each node in a treeView control by assigning a value to the ShowCheckBoxes property. This property accepts the following values:</a:t>
            </a:r>
          </a:p>
          <a:p>
            <a:r>
              <a:rPr lang="en-US" dirty="0" smtClean="0"/>
              <a:t>All</a:t>
            </a:r>
          </a:p>
          <a:p>
            <a:r>
              <a:rPr lang="en-US" dirty="0" smtClean="0"/>
              <a:t>Leaf</a:t>
            </a:r>
          </a:p>
          <a:p>
            <a:r>
              <a:rPr lang="en-US" dirty="0" smtClean="0"/>
              <a:t>None</a:t>
            </a:r>
          </a:p>
          <a:p>
            <a:r>
              <a:rPr lang="en-US" dirty="0" smtClean="0"/>
              <a:t>Parent</a:t>
            </a:r>
          </a:p>
          <a:p>
            <a:r>
              <a:rPr lang="en-US" dirty="0" smtClean="0"/>
              <a:t>Root</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709613" y="481013"/>
            <a:ext cx="7724775" cy="5895975"/>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Rich controls</a:t>
            </a:r>
            <a:endParaRPr lang="en-US" dirty="0"/>
          </a:p>
        </p:txBody>
      </p:sp>
      <p:sp>
        <p:nvSpPr>
          <p:cNvPr id="3" name="Content Placeholder 2"/>
          <p:cNvSpPr>
            <a:spLocks noGrp="1"/>
          </p:cNvSpPr>
          <p:nvPr>
            <p:ph idx="1"/>
          </p:nvPr>
        </p:nvSpPr>
        <p:spPr/>
        <p:txBody>
          <a:bodyPr/>
          <a:lstStyle/>
          <a:p>
            <a:pPr defTabSz="457200">
              <a:defRPr/>
            </a:pPr>
            <a:endPar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endParaRPr>
          </a:p>
          <a:p>
            <a:pPr defTabSz="457200">
              <a:defRPr/>
            </a:pPr>
            <a:endPar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endParaRPr>
          </a:p>
          <a:p>
            <a:pPr defTabSz="457200">
              <a:defRPr/>
            </a:pPr>
            <a:r>
              <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rPr>
              <a:t>File Uploaded </a:t>
            </a:r>
          </a:p>
          <a:p>
            <a:pPr defTabSz="457200">
              <a:defRPr/>
            </a:pPr>
            <a:endPar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endParaRPr>
          </a:p>
          <a:p>
            <a:pPr defTabSz="457200">
              <a:defRPr/>
            </a:pPr>
            <a:endPar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endParaRPr>
          </a:p>
          <a:p>
            <a:pPr defTabSz="457200">
              <a:defRPr/>
            </a:pPr>
            <a:r>
              <a:rPr lang="en-US" sz="4000"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rPr>
              <a:t>Ad Rotate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Literal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defTabSz="457200">
              <a:defRPr/>
            </a:pPr>
            <a:r>
              <a:rPr smtClean="0"/>
              <a:t>File Uploaded </a:t>
            </a:r>
          </a:p>
        </p:txBody>
      </p:sp>
      <p:sp>
        <p:nvSpPr>
          <p:cNvPr id="8195" name="Content Placeholder 2"/>
          <p:cNvSpPr>
            <a:spLocks noGrp="1"/>
          </p:cNvSpPr>
          <p:nvPr>
            <p:ph idx="1"/>
          </p:nvPr>
        </p:nvSpPr>
        <p:spPr>
          <a:xfrm>
            <a:off x="508000" y="1676400"/>
            <a:ext cx="7112000" cy="4800600"/>
          </a:xfrm>
        </p:spPr>
        <p:txBody>
          <a:bodyPr/>
          <a:lstStyle/>
          <a:p>
            <a:r>
              <a:rPr lang="en-US" sz="2400" smtClean="0"/>
              <a:t>With ASP.NET, accepting file uploads from users has become extremely easy. With the FileUpload control, it can be done with a small amount of code lines, as you will see in the following example. However, please notice that there are security concerns to to consider when accepting files from users! Here is the markup required:</a:t>
            </a:r>
          </a:p>
        </p:txBody>
      </p:sp>
      <p:pic>
        <p:nvPicPr>
          <p:cNvPr id="8196" name="Picture 4" descr="D:\Courses\New Generation University\Asp.net 4.0 Framework New Generation University Colllage\05 - File Uploading and\File Upload Code.png"/>
          <p:cNvPicPr>
            <a:picLocks noChangeAspect="1" noChangeArrowheads="1"/>
          </p:cNvPicPr>
          <p:nvPr/>
        </p:nvPicPr>
        <p:blipFill>
          <a:blip r:embed="rId2" cstate="print"/>
          <a:srcRect/>
          <a:stretch>
            <a:fillRect/>
          </a:stretch>
        </p:blipFill>
        <p:spPr bwMode="auto">
          <a:xfrm>
            <a:off x="838200" y="4724400"/>
            <a:ext cx="73152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What is File Uploaded</a:t>
            </a:r>
          </a:p>
        </p:txBody>
      </p:sp>
      <p:sp>
        <p:nvSpPr>
          <p:cNvPr id="9219" name="Content Placeholder 2"/>
          <p:cNvSpPr>
            <a:spLocks noGrp="1"/>
          </p:cNvSpPr>
          <p:nvPr>
            <p:ph idx="1"/>
          </p:nvPr>
        </p:nvSpPr>
        <p:spPr>
          <a:xfrm>
            <a:off x="457200" y="1600200"/>
            <a:ext cx="6450013" cy="5029200"/>
          </a:xfrm>
        </p:spPr>
        <p:txBody>
          <a:bodyPr/>
          <a:lstStyle/>
          <a:p>
            <a:r>
              <a:rPr lang="en-US" sz="2400" smtClean="0"/>
              <a:t>ASP.Net has two controls that allow the users to upload files to the web server. Once the server receives the posted file data, the application can save it, check it or ignore it. The following controls allow the file uploading:</a:t>
            </a:r>
          </a:p>
          <a:p>
            <a:pPr lvl="1">
              <a:buFont typeface="Wingdings" pitchFamily="2" charset="2"/>
              <a:buChar char="q"/>
            </a:pPr>
            <a:r>
              <a:rPr lang="en-US" sz="2400" b="1" smtClean="0"/>
              <a:t>HtmlInputFile</a:t>
            </a:r>
            <a:r>
              <a:rPr lang="en-US" sz="2400" smtClean="0"/>
              <a:t> - an HTML server control</a:t>
            </a:r>
          </a:p>
          <a:p>
            <a:pPr lvl="1">
              <a:buFont typeface="Wingdings" pitchFamily="2" charset="2"/>
              <a:buChar char="q"/>
            </a:pPr>
            <a:r>
              <a:rPr lang="en-US" sz="2400" b="1" smtClean="0"/>
              <a:t>FileUpload</a:t>
            </a:r>
            <a:r>
              <a:rPr lang="en-US" sz="2400" smtClean="0"/>
              <a:t> - and ASP.Net web control</a:t>
            </a:r>
          </a:p>
          <a:p>
            <a:endParaRPr lang="en-US" sz="240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File Upload Cont ….</a:t>
            </a:r>
          </a:p>
        </p:txBody>
      </p:sp>
      <p:sp>
        <p:nvSpPr>
          <p:cNvPr id="10243" name="Content Placeholder 2"/>
          <p:cNvSpPr>
            <a:spLocks noGrp="1"/>
          </p:cNvSpPr>
          <p:nvPr>
            <p:ph idx="1"/>
          </p:nvPr>
        </p:nvSpPr>
        <p:spPr>
          <a:xfrm>
            <a:off x="508000" y="1833563"/>
            <a:ext cx="8407400" cy="3881437"/>
          </a:xfrm>
        </p:spPr>
        <p:txBody>
          <a:bodyPr/>
          <a:lstStyle/>
          <a:p>
            <a:pPr>
              <a:lnSpc>
                <a:spcPct val="100000"/>
              </a:lnSpc>
            </a:pPr>
            <a:r>
              <a:rPr lang="en-US" sz="2400" dirty="0" smtClean="0"/>
              <a:t>Both the controls allow file uploading, but the </a:t>
            </a:r>
            <a:r>
              <a:rPr lang="en-US" sz="2400" dirty="0" err="1" smtClean="0"/>
              <a:t>FileUpload</a:t>
            </a:r>
            <a:r>
              <a:rPr lang="en-US" sz="2400" dirty="0" smtClean="0"/>
              <a:t> control automatically sets the encoding of the form, whereas the </a:t>
            </a:r>
            <a:r>
              <a:rPr lang="en-US" sz="2400" dirty="0" err="1" smtClean="0"/>
              <a:t>HtmlInputFile</a:t>
            </a:r>
            <a:r>
              <a:rPr lang="en-US" sz="2400" dirty="0" smtClean="0"/>
              <a:t> does not do so.</a:t>
            </a:r>
          </a:p>
          <a:p>
            <a:pPr>
              <a:lnSpc>
                <a:spcPct val="100000"/>
              </a:lnSpc>
            </a:pPr>
            <a:r>
              <a:rPr lang="en-US" sz="2400" dirty="0" smtClean="0"/>
              <a:t>In this tutorial, we will use the </a:t>
            </a:r>
            <a:r>
              <a:rPr lang="en-US" sz="2400" dirty="0" err="1" smtClean="0"/>
              <a:t>FileUpload</a:t>
            </a:r>
            <a:r>
              <a:rPr lang="en-US" sz="2400" dirty="0" smtClean="0"/>
              <a:t> control. The </a:t>
            </a:r>
            <a:r>
              <a:rPr lang="en-US" sz="2400" dirty="0" err="1" smtClean="0"/>
              <a:t>FileUpload</a:t>
            </a:r>
            <a:r>
              <a:rPr lang="en-US" sz="2400" dirty="0" smtClean="0"/>
              <a:t> control allows the user to browse for and select the file to be uploaded, providing a Browse button and a text box for entering the filename.</a:t>
            </a:r>
          </a:p>
          <a:p>
            <a:pPr>
              <a:lnSpc>
                <a:spcPct val="100000"/>
              </a:lnSpc>
            </a:pPr>
            <a:r>
              <a:rPr lang="en-US" sz="2400" dirty="0" smtClean="0"/>
              <a:t>Once, the user has entered the filename in the text box, by typing the name or browsing, the </a:t>
            </a:r>
            <a:r>
              <a:rPr lang="en-US" sz="2400" dirty="0" err="1" smtClean="0"/>
              <a:t>SaveAs</a:t>
            </a:r>
            <a:r>
              <a:rPr lang="en-US" sz="2400" dirty="0" smtClean="0"/>
              <a:t> method of the </a:t>
            </a:r>
            <a:r>
              <a:rPr lang="en-US" sz="2400" dirty="0" err="1" smtClean="0"/>
              <a:t>FileUpload</a:t>
            </a:r>
            <a:r>
              <a:rPr lang="en-US" sz="2400" dirty="0" smtClean="0"/>
              <a:t> control can be called to save the file to the disk.</a:t>
            </a:r>
          </a:p>
          <a:p>
            <a:endParaRPr lang="en-US" sz="2000" dirty="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Basic Syntax</a:t>
            </a:r>
          </a:p>
        </p:txBody>
      </p:sp>
      <p:sp>
        <p:nvSpPr>
          <p:cNvPr id="11267" name="Content Placeholder 2"/>
          <p:cNvSpPr>
            <a:spLocks noGrp="1"/>
          </p:cNvSpPr>
          <p:nvPr>
            <p:ph idx="1"/>
          </p:nvPr>
        </p:nvSpPr>
        <p:spPr/>
        <p:txBody>
          <a:bodyPr/>
          <a:lstStyle/>
          <a:p>
            <a:r>
              <a:rPr lang="en-US" smtClean="0"/>
              <a:t>The basic syntax for using the FileUpload is:</a:t>
            </a:r>
          </a:p>
          <a:p>
            <a:pPr>
              <a:buFont typeface="Wingdings 3" pitchFamily="18" charset="2"/>
              <a:buNone/>
            </a:pPr>
            <a:endParaRPr lang="en-US" smtClean="0"/>
          </a:p>
          <a:p>
            <a:pPr>
              <a:buFont typeface="Wingdings 3" pitchFamily="18" charset="2"/>
              <a:buNone/>
            </a:pPr>
            <a:r>
              <a:rPr lang="en-US" sz="2000" b="1" smtClean="0"/>
              <a:t>&lt;asp:FileUpload ID= "Uploader" runat = "server" /&gt;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Properties of File Uploaded</a:t>
            </a:r>
          </a:p>
        </p:txBody>
      </p:sp>
      <p:sp>
        <p:nvSpPr>
          <p:cNvPr id="12291" name="Content Placeholder 2"/>
          <p:cNvSpPr>
            <a:spLocks noGrp="1"/>
          </p:cNvSpPr>
          <p:nvPr>
            <p:ph idx="1"/>
          </p:nvPr>
        </p:nvSpPr>
        <p:spPr>
          <a:xfrm>
            <a:off x="508000" y="1447800"/>
            <a:ext cx="6450013" cy="5105400"/>
          </a:xfrm>
        </p:spPr>
        <p:txBody>
          <a:bodyPr/>
          <a:lstStyle/>
          <a:p>
            <a:r>
              <a:rPr lang="en-US" sz="2400" smtClean="0"/>
              <a:t>The FileUpload class is derived from the WebControl class, and inherits all its members. A part from those, the FileUpload class has the following read-only properties:</a:t>
            </a:r>
          </a:p>
          <a:p>
            <a:pPr>
              <a:buFont typeface="Wingdings 3" pitchFamily="18" charset="2"/>
              <a:buNone/>
            </a:pPr>
            <a:endParaRPr lang="en-US" sz="2400" smtClean="0"/>
          </a:p>
        </p:txBody>
      </p:sp>
      <p:graphicFrame>
        <p:nvGraphicFramePr>
          <p:cNvPr id="4" name="Table 3"/>
          <p:cNvGraphicFramePr>
            <a:graphicFrameLocks noGrp="1"/>
          </p:cNvGraphicFramePr>
          <p:nvPr/>
        </p:nvGraphicFramePr>
        <p:xfrm>
          <a:off x="990600" y="3463925"/>
          <a:ext cx="6096000" cy="3044190"/>
        </p:xfrm>
        <a:graphic>
          <a:graphicData uri="http://schemas.openxmlformats.org/drawingml/2006/table">
            <a:tbl>
              <a:tblPr firstRow="1" bandRow="1">
                <a:tableStyleId>{5C22544A-7EE6-4342-B048-85BDC9FD1C3A}</a:tableStyleId>
              </a:tblPr>
              <a:tblGrid>
                <a:gridCol w="1524000"/>
                <a:gridCol w="4572000"/>
              </a:tblGrid>
              <a:tr h="370840">
                <a:tc>
                  <a:txBody>
                    <a:bodyPr/>
                    <a:lstStyle/>
                    <a:p>
                      <a:pPr algn="ctr"/>
                      <a:r>
                        <a:rPr lang="en-US" sz="1800" b="1" i="0" kern="1200" dirty="0" smtClean="0">
                          <a:solidFill>
                            <a:schemeClr val="lt1"/>
                          </a:solidFill>
                          <a:latin typeface="+mn-lt"/>
                          <a:ea typeface="+mn-ea"/>
                          <a:cs typeface="+mn-cs"/>
                        </a:rPr>
                        <a:t>Properties</a:t>
                      </a:r>
                      <a:endParaRPr lang="en-US" dirty="0"/>
                    </a:p>
                  </a:txBody>
                  <a:tcPr/>
                </a:tc>
                <a:tc>
                  <a:txBody>
                    <a:bodyPr/>
                    <a:lstStyle/>
                    <a:p>
                      <a:pPr algn="ctr"/>
                      <a:r>
                        <a:rPr lang="en-US" sz="1800" b="1" i="0" kern="1200" dirty="0" smtClean="0">
                          <a:solidFill>
                            <a:schemeClr val="lt1"/>
                          </a:solidFill>
                          <a:latin typeface="+mn-lt"/>
                          <a:ea typeface="+mn-ea"/>
                          <a:cs typeface="+mn-cs"/>
                        </a:rPr>
                        <a:t>Description</a:t>
                      </a:r>
                      <a:endParaRPr lang="en-US" dirty="0"/>
                    </a:p>
                  </a:txBody>
                  <a:tcPr/>
                </a:tc>
              </a:tr>
              <a:tr h="370840">
                <a:tc>
                  <a:txBody>
                    <a:bodyPr/>
                    <a:lstStyle/>
                    <a:p>
                      <a:r>
                        <a:rPr lang="en-US" sz="1800" b="0" i="0" kern="1200" dirty="0" err="1" smtClean="0">
                          <a:solidFill>
                            <a:schemeClr val="dk1"/>
                          </a:solidFill>
                          <a:latin typeface="+mn-lt"/>
                          <a:ea typeface="+mn-ea"/>
                          <a:cs typeface="+mn-cs"/>
                        </a:rPr>
                        <a:t>FileBytes</a:t>
                      </a:r>
                      <a:endParaRPr lang="en-US" dirty="0"/>
                    </a:p>
                  </a:txBody>
                  <a:tcPr/>
                </a:tc>
                <a:tc>
                  <a:txBody>
                    <a:bodyPr/>
                    <a:lstStyle/>
                    <a:p>
                      <a:r>
                        <a:rPr lang="en-US" dirty="0"/>
                        <a:t>Returns an array of the bytes in a file to be uploaded..</a:t>
                      </a:r>
                    </a:p>
                  </a:txBody>
                  <a:tcPr marL="47625" marR="47625" marT="47625" marB="47625"/>
                </a:tc>
              </a:tr>
              <a:tr h="370840">
                <a:tc>
                  <a:txBody>
                    <a:bodyPr/>
                    <a:lstStyle/>
                    <a:p>
                      <a:r>
                        <a:rPr lang="en-US" sz="1800" b="0" i="0" kern="1200" dirty="0" err="1" smtClean="0">
                          <a:solidFill>
                            <a:schemeClr val="dk1"/>
                          </a:solidFill>
                          <a:latin typeface="+mn-lt"/>
                          <a:ea typeface="+mn-ea"/>
                          <a:cs typeface="+mn-cs"/>
                        </a:rPr>
                        <a:t>FileContent</a:t>
                      </a:r>
                      <a:endParaRPr lang="en-US" dirty="0"/>
                    </a:p>
                  </a:txBody>
                  <a:tcPr/>
                </a:tc>
                <a:tc>
                  <a:txBody>
                    <a:bodyPr/>
                    <a:lstStyle/>
                    <a:p>
                      <a:r>
                        <a:rPr lang="en-US" dirty="0"/>
                        <a:t>Returns the stream object pointing to the file to be uploaded.</a:t>
                      </a:r>
                    </a:p>
                  </a:txBody>
                  <a:tcPr marL="47625" marR="47625" marT="47625" marB="47625"/>
                </a:tc>
              </a:tr>
              <a:tr h="370840">
                <a:tc>
                  <a:txBody>
                    <a:bodyPr/>
                    <a:lstStyle/>
                    <a:p>
                      <a:r>
                        <a:rPr lang="en-US" sz="1800" b="0" i="0" kern="1200" dirty="0" err="1" smtClean="0">
                          <a:solidFill>
                            <a:schemeClr val="dk1"/>
                          </a:solidFill>
                          <a:latin typeface="+mn-lt"/>
                          <a:ea typeface="+mn-ea"/>
                          <a:cs typeface="+mn-cs"/>
                        </a:rPr>
                        <a:t>FileName</a:t>
                      </a:r>
                      <a:endParaRPr lang="en-US" dirty="0"/>
                    </a:p>
                  </a:txBody>
                  <a:tcPr/>
                </a:tc>
                <a:tc>
                  <a:txBody>
                    <a:bodyPr/>
                    <a:lstStyle/>
                    <a:p>
                      <a:r>
                        <a:rPr lang="en-US" dirty="0"/>
                        <a:t>Returns the name of the file to be uploaded.</a:t>
                      </a:r>
                    </a:p>
                  </a:txBody>
                  <a:tcPr marL="47625" marR="47625" marT="47625" marB="47625"/>
                </a:tc>
              </a:tr>
              <a:tr h="370840">
                <a:tc>
                  <a:txBody>
                    <a:bodyPr/>
                    <a:lstStyle/>
                    <a:p>
                      <a:r>
                        <a:rPr lang="en-US" sz="1800" b="0" i="0" kern="1200" dirty="0" err="1" smtClean="0">
                          <a:solidFill>
                            <a:schemeClr val="dk1"/>
                          </a:solidFill>
                          <a:latin typeface="+mn-lt"/>
                          <a:ea typeface="+mn-ea"/>
                          <a:cs typeface="+mn-cs"/>
                        </a:rPr>
                        <a:t>HasFile</a:t>
                      </a:r>
                      <a:endParaRPr lang="en-US" dirty="0"/>
                    </a:p>
                  </a:txBody>
                  <a:tcPr/>
                </a:tc>
                <a:tc>
                  <a:txBody>
                    <a:bodyPr/>
                    <a:lstStyle/>
                    <a:p>
                      <a:r>
                        <a:rPr lang="en-US" dirty="0"/>
                        <a:t>Specifies whether the control has a file to upload.</a:t>
                      </a:r>
                    </a:p>
                  </a:txBody>
                  <a:tcPr marL="47625" marR="47625" marT="47625" marB="47625"/>
                </a:tc>
              </a:tr>
              <a:tr h="370840">
                <a:tc>
                  <a:txBody>
                    <a:bodyPr/>
                    <a:lstStyle/>
                    <a:p>
                      <a:r>
                        <a:rPr lang="en-US" sz="1800" b="0" i="0" kern="1200" dirty="0" err="1" smtClean="0">
                          <a:solidFill>
                            <a:schemeClr val="dk1"/>
                          </a:solidFill>
                          <a:latin typeface="+mn-lt"/>
                          <a:ea typeface="+mn-ea"/>
                          <a:cs typeface="+mn-cs"/>
                        </a:rPr>
                        <a:t>PostedFile</a:t>
                      </a:r>
                      <a:endParaRPr lang="en-US" dirty="0"/>
                    </a:p>
                  </a:txBody>
                  <a:tcPr/>
                </a:tc>
                <a:tc>
                  <a:txBody>
                    <a:bodyPr/>
                    <a:lstStyle/>
                    <a:p>
                      <a:r>
                        <a:rPr lang="en-US" dirty="0"/>
                        <a:t>Returns a reference to the uploaded file.</a:t>
                      </a:r>
                    </a:p>
                  </a:txBody>
                  <a:tcPr marL="47625" marR="47625" marT="47625" marB="47625"/>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smtClean="0"/>
              <a:t>Properties of File Uploaded Cont …</a:t>
            </a:r>
          </a:p>
        </p:txBody>
      </p:sp>
      <p:sp>
        <p:nvSpPr>
          <p:cNvPr id="13315" name="Content Placeholder 2"/>
          <p:cNvSpPr>
            <a:spLocks noGrp="1"/>
          </p:cNvSpPr>
          <p:nvPr>
            <p:ph idx="1"/>
          </p:nvPr>
        </p:nvSpPr>
        <p:spPr/>
        <p:txBody>
          <a:bodyPr/>
          <a:lstStyle/>
          <a:p>
            <a:r>
              <a:rPr lang="en-US" sz="2400" smtClean="0"/>
              <a:t>The posted file is encapsulated in an object of type HttpPostedFile, which could be accessed through the PostedFile property of the FileUpload class.</a:t>
            </a:r>
          </a:p>
          <a:p>
            <a:r>
              <a:rPr lang="en-US" sz="2000" smtClean="0"/>
              <a:t>The HttpPostedFile class has the following important properties, which are much used:</a:t>
            </a:r>
          </a:p>
          <a:p>
            <a:pPr>
              <a:buFont typeface="Wingdings 3" pitchFamily="18" charset="2"/>
              <a:buNone/>
            </a:pPr>
            <a:endParaRPr lang="en-US" sz="2000" smtClean="0"/>
          </a:p>
        </p:txBody>
      </p:sp>
      <p:graphicFrame>
        <p:nvGraphicFramePr>
          <p:cNvPr id="4" name="Table 3"/>
          <p:cNvGraphicFramePr>
            <a:graphicFrameLocks noGrp="1"/>
          </p:cNvGraphicFramePr>
          <p:nvPr/>
        </p:nvGraphicFramePr>
        <p:xfrm>
          <a:off x="914400" y="4572000"/>
          <a:ext cx="6096000" cy="2066290"/>
        </p:xfrm>
        <a:graphic>
          <a:graphicData uri="http://schemas.openxmlformats.org/drawingml/2006/table">
            <a:tbl>
              <a:tblPr firstRow="1" bandRow="1">
                <a:tableStyleId>{5C22544A-7EE6-4342-B048-85BDC9FD1C3A}</a:tableStyleId>
              </a:tblPr>
              <a:tblGrid>
                <a:gridCol w="1752600"/>
                <a:gridCol w="4343400"/>
              </a:tblGrid>
              <a:tr h="370840">
                <a:tc>
                  <a:txBody>
                    <a:bodyPr/>
                    <a:lstStyle/>
                    <a:p>
                      <a:pPr algn="ctr"/>
                      <a:r>
                        <a:rPr lang="en-US" sz="1800" b="1" i="0" kern="1200" dirty="0" smtClean="0">
                          <a:solidFill>
                            <a:schemeClr val="lt1"/>
                          </a:solidFill>
                          <a:latin typeface="+mn-lt"/>
                          <a:ea typeface="+mn-ea"/>
                          <a:cs typeface="+mn-cs"/>
                        </a:rPr>
                        <a:t>Properties</a:t>
                      </a:r>
                      <a:endParaRPr lang="en-US" dirty="0"/>
                    </a:p>
                  </a:txBody>
                  <a:tcPr/>
                </a:tc>
                <a:tc>
                  <a:txBody>
                    <a:bodyPr/>
                    <a:lstStyle/>
                    <a:p>
                      <a:pPr algn="ctr"/>
                      <a:r>
                        <a:rPr lang="en-US" sz="1800" b="1" i="0" kern="1200" dirty="0" smtClean="0">
                          <a:solidFill>
                            <a:schemeClr val="lt1"/>
                          </a:solidFill>
                          <a:latin typeface="+mn-lt"/>
                          <a:ea typeface="+mn-ea"/>
                          <a:cs typeface="+mn-cs"/>
                        </a:rPr>
                        <a:t>Description</a:t>
                      </a:r>
                      <a:endParaRPr lang="en-US" dirty="0"/>
                    </a:p>
                  </a:txBody>
                  <a:tcPr/>
                </a:tc>
              </a:tr>
              <a:tr h="370840">
                <a:tc>
                  <a:txBody>
                    <a:bodyPr/>
                    <a:lstStyle/>
                    <a:p>
                      <a:r>
                        <a:rPr lang="en-US" sz="1800" b="0" i="0" kern="1200" dirty="0" err="1" smtClean="0">
                          <a:solidFill>
                            <a:schemeClr val="dk1"/>
                          </a:solidFill>
                          <a:latin typeface="+mn-lt"/>
                          <a:ea typeface="+mn-ea"/>
                          <a:cs typeface="+mn-cs"/>
                        </a:rPr>
                        <a:t>ContentLength</a:t>
                      </a:r>
                      <a:endParaRPr lang="en-US" dirty="0"/>
                    </a:p>
                  </a:txBody>
                  <a:tcPr/>
                </a:tc>
                <a:tc>
                  <a:txBody>
                    <a:bodyPr/>
                    <a:lstStyle/>
                    <a:p>
                      <a:r>
                        <a:rPr lang="en-US" sz="1600" dirty="0"/>
                        <a:t>Returns the size of the uploaded file in bytes.</a:t>
                      </a:r>
                    </a:p>
                  </a:txBody>
                  <a:tcPr marL="47625" marR="47625" marT="47625" marB="47625"/>
                </a:tc>
              </a:tr>
              <a:tr h="370840">
                <a:tc>
                  <a:txBody>
                    <a:bodyPr/>
                    <a:lstStyle/>
                    <a:p>
                      <a:r>
                        <a:rPr lang="en-US" sz="1800" b="0" i="0" kern="1200" dirty="0" err="1" smtClean="0">
                          <a:solidFill>
                            <a:schemeClr val="dk1"/>
                          </a:solidFill>
                          <a:latin typeface="+mn-lt"/>
                          <a:ea typeface="+mn-ea"/>
                          <a:cs typeface="+mn-cs"/>
                        </a:rPr>
                        <a:t>ContentType</a:t>
                      </a:r>
                      <a:endParaRPr lang="en-US" dirty="0"/>
                    </a:p>
                  </a:txBody>
                  <a:tcPr/>
                </a:tc>
                <a:tc>
                  <a:txBody>
                    <a:bodyPr/>
                    <a:lstStyle/>
                    <a:p>
                      <a:r>
                        <a:rPr lang="en-US" sz="1600" b="0" i="0" kern="1200" dirty="0" smtClean="0">
                          <a:solidFill>
                            <a:schemeClr val="dk1"/>
                          </a:solidFill>
                          <a:latin typeface="+mn-lt"/>
                          <a:ea typeface="+mn-ea"/>
                          <a:cs typeface="+mn-cs"/>
                        </a:rPr>
                        <a:t>Returns the MIME type of the uploaded file</a:t>
                      </a:r>
                      <a:endParaRPr lang="en-US" sz="1600" dirty="0"/>
                    </a:p>
                  </a:txBody>
                  <a:tcPr/>
                </a:tc>
              </a:tr>
              <a:tr h="370840">
                <a:tc>
                  <a:txBody>
                    <a:bodyPr/>
                    <a:lstStyle/>
                    <a:p>
                      <a:r>
                        <a:rPr lang="en-US" sz="1800" b="0" i="0" kern="1200" dirty="0" err="1" smtClean="0">
                          <a:solidFill>
                            <a:schemeClr val="dk1"/>
                          </a:solidFill>
                          <a:latin typeface="+mn-lt"/>
                          <a:ea typeface="+mn-ea"/>
                          <a:cs typeface="+mn-cs"/>
                        </a:rPr>
                        <a:t>FileName</a:t>
                      </a:r>
                      <a:endParaRPr lang="en-US" dirty="0"/>
                    </a:p>
                  </a:txBody>
                  <a:tcPr/>
                </a:tc>
                <a:tc>
                  <a:txBody>
                    <a:bodyPr/>
                    <a:lstStyle/>
                    <a:p>
                      <a:r>
                        <a:rPr lang="en-US" sz="1600" dirty="0"/>
                        <a:t>Returns the full filename.</a:t>
                      </a:r>
                    </a:p>
                  </a:txBody>
                  <a:tcPr marL="47625" marR="47625" marT="47625" marB="47625"/>
                </a:tc>
              </a:tr>
              <a:tr h="370840">
                <a:tc>
                  <a:txBody>
                    <a:bodyPr/>
                    <a:lstStyle/>
                    <a:p>
                      <a:r>
                        <a:rPr lang="en-US" sz="1800" b="0" i="0" kern="1200" dirty="0" err="1" smtClean="0">
                          <a:solidFill>
                            <a:schemeClr val="dk1"/>
                          </a:solidFill>
                          <a:latin typeface="+mn-lt"/>
                          <a:ea typeface="+mn-ea"/>
                          <a:cs typeface="+mn-cs"/>
                        </a:rPr>
                        <a:t>InputStream</a:t>
                      </a:r>
                      <a:endParaRPr lang="en-US" dirty="0"/>
                    </a:p>
                  </a:txBody>
                  <a:tcPr/>
                </a:tc>
                <a:tc>
                  <a:txBody>
                    <a:bodyPr/>
                    <a:lstStyle/>
                    <a:p>
                      <a:r>
                        <a:rPr lang="en-US" sz="1600" dirty="0"/>
                        <a:t>Returns a stream object pointing to the uploaded file.</a:t>
                      </a:r>
                    </a:p>
                  </a:txBody>
                  <a:tcPr marL="47625" marR="47625" marT="47625" marB="47625"/>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Example of File Uploaded</a:t>
            </a:r>
          </a:p>
        </p:txBody>
      </p:sp>
      <p:sp>
        <p:nvSpPr>
          <p:cNvPr id="14339" name="Content Placeholder 2"/>
          <p:cNvSpPr>
            <a:spLocks noGrp="1"/>
          </p:cNvSpPr>
          <p:nvPr>
            <p:ph idx="1"/>
          </p:nvPr>
        </p:nvSpPr>
        <p:spPr>
          <a:xfrm>
            <a:off x="533400" y="1447800"/>
            <a:ext cx="7696200" cy="3881438"/>
          </a:xfrm>
        </p:spPr>
        <p:txBody>
          <a:bodyPr/>
          <a:lstStyle/>
          <a:p>
            <a:pPr>
              <a:lnSpc>
                <a:spcPct val="100000"/>
              </a:lnSpc>
            </a:pPr>
            <a:r>
              <a:rPr lang="en-US" sz="2400" dirty="0" smtClean="0"/>
              <a:t>The following example demonstrates the </a:t>
            </a:r>
            <a:r>
              <a:rPr lang="en-US" sz="2400" dirty="0" err="1" smtClean="0"/>
              <a:t>FileUpload</a:t>
            </a:r>
            <a:r>
              <a:rPr lang="en-US" sz="2400" dirty="0" smtClean="0"/>
              <a:t> control and its properties. The form has a </a:t>
            </a:r>
            <a:r>
              <a:rPr lang="en-US" sz="2400" dirty="0" err="1" smtClean="0"/>
              <a:t>FileUpload</a:t>
            </a:r>
            <a:r>
              <a:rPr lang="en-US" sz="2400" dirty="0" smtClean="0"/>
              <a:t> control along with a save button and a label control for displaying the file name, file type and file length.</a:t>
            </a:r>
          </a:p>
          <a:p>
            <a:pPr>
              <a:lnSpc>
                <a:spcPct val="100000"/>
              </a:lnSpc>
            </a:pPr>
            <a:r>
              <a:rPr lang="en-US" sz="2400" dirty="0" smtClean="0"/>
              <a:t>In the design view, the form looks like:</a:t>
            </a:r>
          </a:p>
          <a:p>
            <a:endParaRPr lang="en-US" sz="2000" dirty="0" smtClean="0"/>
          </a:p>
        </p:txBody>
      </p:sp>
      <p:pic>
        <p:nvPicPr>
          <p:cNvPr id="14340" name="Picture 2" descr="D:\Courses\New Generation University\Asp.net 4.0 Framework New Generation University Colllage\05 - File Uploading and\asp.net_fileupload.jpg"/>
          <p:cNvPicPr>
            <a:picLocks noChangeAspect="1" noChangeArrowheads="1"/>
          </p:cNvPicPr>
          <p:nvPr/>
        </p:nvPicPr>
        <p:blipFill>
          <a:blip r:embed="rId2" cstate="print"/>
          <a:srcRect/>
          <a:stretch>
            <a:fillRect/>
          </a:stretch>
        </p:blipFill>
        <p:spPr bwMode="auto">
          <a:xfrm>
            <a:off x="1981200" y="3949700"/>
            <a:ext cx="4114800" cy="29083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Ad Rotate</a:t>
            </a:r>
          </a:p>
        </p:txBody>
      </p:sp>
      <p:sp>
        <p:nvSpPr>
          <p:cNvPr id="18435" name="Content Placeholder 2"/>
          <p:cNvSpPr>
            <a:spLocks noGrp="1"/>
          </p:cNvSpPr>
          <p:nvPr>
            <p:ph idx="1"/>
          </p:nvPr>
        </p:nvSpPr>
        <p:spPr>
          <a:xfrm>
            <a:off x="508000" y="1752600"/>
            <a:ext cx="7721600" cy="4365625"/>
          </a:xfrm>
        </p:spPr>
        <p:txBody>
          <a:bodyPr/>
          <a:lstStyle/>
          <a:p>
            <a:r>
              <a:rPr lang="en-US" sz="2400" dirty="0" smtClean="0"/>
              <a:t>The </a:t>
            </a:r>
            <a:r>
              <a:rPr lang="en-US" sz="2400" dirty="0" err="1" smtClean="0"/>
              <a:t>AdRotator</a:t>
            </a:r>
            <a:r>
              <a:rPr lang="en-US" sz="2400" dirty="0" smtClean="0"/>
              <a:t> control randomly selects banner graphics from a list, which is specified in an external XML schedule file. This external XML schedule file is called the advertisement file.</a:t>
            </a:r>
          </a:p>
          <a:p>
            <a:r>
              <a:rPr lang="en-US" sz="2400" dirty="0" smtClean="0"/>
              <a:t>The </a:t>
            </a:r>
            <a:r>
              <a:rPr lang="en-US" sz="2400" dirty="0" err="1" smtClean="0"/>
              <a:t>AdRotator</a:t>
            </a:r>
            <a:r>
              <a:rPr lang="en-US" sz="2400" dirty="0" smtClean="0"/>
              <a:t> control allows you to specify the advertisement file and the type of window that the link should follow in </a:t>
            </a:r>
            <a:r>
              <a:rPr lang="en-US" sz="2400" dirty="0" err="1" smtClean="0"/>
              <a:t>AdvertisementFile</a:t>
            </a:r>
            <a:r>
              <a:rPr lang="en-US" sz="2400" dirty="0" smtClean="0"/>
              <a:t> and Target property respectively.</a:t>
            </a:r>
          </a:p>
          <a:p>
            <a:endParaRPr lang="en-US" sz="2400"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Syntax of AdRotator</a:t>
            </a:r>
          </a:p>
        </p:txBody>
      </p:sp>
      <p:sp>
        <p:nvSpPr>
          <p:cNvPr id="19459" name="Content Placeholder 2"/>
          <p:cNvSpPr>
            <a:spLocks noGrp="1"/>
          </p:cNvSpPr>
          <p:nvPr>
            <p:ph idx="1"/>
          </p:nvPr>
        </p:nvSpPr>
        <p:spPr/>
        <p:txBody>
          <a:bodyPr/>
          <a:lstStyle/>
          <a:p>
            <a:r>
              <a:rPr lang="en-US" sz="2800" smtClean="0"/>
              <a:t>The basic syntax of adding an AdRotator is as follows:</a:t>
            </a:r>
          </a:p>
          <a:p>
            <a:endParaRPr lang="en-US" sz="2800" smtClean="0"/>
          </a:p>
          <a:p>
            <a:endParaRPr lang="en-US" sz="2800" smtClean="0"/>
          </a:p>
          <a:p>
            <a:pPr>
              <a:buFont typeface="Wingdings 3" pitchFamily="18" charset="2"/>
              <a:buNone/>
            </a:pPr>
            <a:endParaRPr lang="en-US" sz="2800" smtClean="0"/>
          </a:p>
          <a:p>
            <a:r>
              <a:rPr lang="en-US" sz="1800" smtClean="0"/>
              <a:t>Before going into details of the AdRotator control and its properties, let us look into the construction of the advertisement file.</a:t>
            </a:r>
          </a:p>
        </p:txBody>
      </p:sp>
      <p:pic>
        <p:nvPicPr>
          <p:cNvPr id="19460" name="Picture 4" descr="D:\Courses\New Generation University\Asp.net 4.0 Framework New Generation University Colllage\05 - File Uploading and Ad Rotate\Syntax of AdRotate.png"/>
          <p:cNvPicPr>
            <a:picLocks noChangeAspect="1" noChangeArrowheads="1"/>
          </p:cNvPicPr>
          <p:nvPr/>
        </p:nvPicPr>
        <p:blipFill>
          <a:blip r:embed="rId2" cstate="print"/>
          <a:srcRect/>
          <a:stretch>
            <a:fillRect/>
          </a:stretch>
        </p:blipFill>
        <p:spPr bwMode="auto">
          <a:xfrm>
            <a:off x="381000" y="3352800"/>
            <a:ext cx="7391400" cy="12954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The Advertisement File</a:t>
            </a:r>
          </a:p>
        </p:txBody>
      </p:sp>
      <p:sp>
        <p:nvSpPr>
          <p:cNvPr id="20483" name="Content Placeholder 2"/>
          <p:cNvSpPr>
            <a:spLocks noGrp="1"/>
          </p:cNvSpPr>
          <p:nvPr>
            <p:ph idx="1"/>
          </p:nvPr>
        </p:nvSpPr>
        <p:spPr>
          <a:xfrm>
            <a:off x="508000" y="1371600"/>
            <a:ext cx="8407400" cy="4670425"/>
          </a:xfrm>
        </p:spPr>
        <p:txBody>
          <a:bodyPr/>
          <a:lstStyle/>
          <a:p>
            <a:pPr>
              <a:lnSpc>
                <a:spcPct val="100000"/>
              </a:lnSpc>
            </a:pPr>
            <a:r>
              <a:rPr lang="en-US" sz="2400" dirty="0" smtClean="0"/>
              <a:t>The advertisement file is an XML file, which contains the information about the advertisements to be displayed.</a:t>
            </a:r>
          </a:p>
          <a:p>
            <a:pPr>
              <a:lnSpc>
                <a:spcPct val="100000"/>
              </a:lnSpc>
            </a:pPr>
            <a:r>
              <a:rPr lang="en-US" sz="2400" dirty="0" smtClean="0"/>
              <a:t>Extensible Markup Language (XML) is a W3C standard for text document markup. It is a text-based markup language that enables you to store data in a structured format by using meaningful tags. The term 'extensible' implies that you can extend you ability to describe a document by defining meaningful tags for your application.</a:t>
            </a:r>
          </a:p>
          <a:p>
            <a:pPr>
              <a:lnSpc>
                <a:spcPct val="100000"/>
              </a:lnSpc>
            </a:pPr>
            <a:r>
              <a:rPr lang="en-US" sz="2400" dirty="0" smtClean="0"/>
              <a:t>XML is not a language in itself, like HTML but, a set of rules for creating new markup languages. It is a meta-markup language. It allows developers to create custom tag sets for special uses. It structures, stores and transport information.</a:t>
            </a:r>
          </a:p>
          <a:p>
            <a:endParaRPr lang="en-US" sz="2000" dirty="0" smtClean="0"/>
          </a:p>
        </p:txBody>
      </p:sp>
    </p:spTree>
  </p:cSld>
  <p:clrMapOvr>
    <a:masterClrMapping/>
  </p:clrMapOvr>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2790</TotalTime>
  <Words>4420</Words>
  <Application>Microsoft Office PowerPoint</Application>
  <PresentationFormat>On-screen Show (4:3)</PresentationFormat>
  <Paragraphs>474</Paragraphs>
  <Slides>115</Slides>
  <Notes>2</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Telerik-PowerPoint-Theme</vt:lpstr>
      <vt:lpstr>Asp.Net</vt:lpstr>
      <vt:lpstr>Overview of ASP.NET Controls: </vt:lpstr>
      <vt:lpstr>Slide 3</vt:lpstr>
      <vt:lpstr>Standard Controls: </vt:lpstr>
      <vt:lpstr>Label Control:  </vt:lpstr>
      <vt:lpstr>Slide 6</vt:lpstr>
      <vt:lpstr>Slide 7</vt:lpstr>
      <vt:lpstr>Slide 8</vt:lpstr>
      <vt:lpstr>Literal </vt:lpstr>
      <vt:lpstr>Slide 10</vt:lpstr>
      <vt:lpstr>Slide 11</vt:lpstr>
      <vt:lpstr>Slide 12</vt:lpstr>
      <vt:lpstr>Slide 13</vt:lpstr>
      <vt:lpstr>Textbox </vt:lpstr>
      <vt:lpstr>Slide 15</vt:lpstr>
      <vt:lpstr>Slide 16</vt:lpstr>
      <vt:lpstr>Slide 17</vt:lpstr>
      <vt:lpstr>Slide 18</vt:lpstr>
      <vt:lpstr>Slide 19</vt:lpstr>
      <vt:lpstr>Slide 20</vt:lpstr>
      <vt:lpstr>Common Propertis for TextBox :</vt:lpstr>
      <vt:lpstr>Slide 22</vt:lpstr>
      <vt:lpstr>Slide 23</vt:lpstr>
      <vt:lpstr>Button </vt:lpstr>
      <vt:lpstr>Slide 25</vt:lpstr>
      <vt:lpstr>Slide 26</vt:lpstr>
      <vt:lpstr>Slide 27</vt:lpstr>
      <vt:lpstr>Slide 28</vt:lpstr>
      <vt:lpstr>Slide 29</vt:lpstr>
      <vt:lpstr>CheckBox</vt:lpstr>
      <vt:lpstr> </vt:lpstr>
      <vt:lpstr>Slide 32</vt:lpstr>
      <vt:lpstr>Slide 33</vt:lpstr>
      <vt:lpstr>RadioButton</vt:lpstr>
      <vt:lpstr>Slide 35</vt:lpstr>
      <vt:lpstr>Slide 36</vt:lpstr>
      <vt:lpstr>DropDownList </vt:lpstr>
      <vt:lpstr>Slide 38</vt:lpstr>
      <vt:lpstr>Slide 39</vt:lpstr>
      <vt:lpstr>Slide 40</vt:lpstr>
      <vt:lpstr>Slide 41</vt:lpstr>
      <vt:lpstr>ListBox</vt:lpstr>
      <vt:lpstr>Slide 43</vt:lpstr>
      <vt:lpstr>Slide 44</vt:lpstr>
      <vt:lpstr>LinkButton</vt:lpstr>
      <vt:lpstr>Slide 46</vt:lpstr>
      <vt:lpstr>Slide 47</vt:lpstr>
      <vt:lpstr>Slide 48</vt:lpstr>
      <vt:lpstr>Slide 49</vt:lpstr>
      <vt:lpstr>Slide 50</vt:lpstr>
      <vt:lpstr>ImageButton</vt:lpstr>
      <vt:lpstr>Slide 52</vt:lpstr>
      <vt:lpstr>Slide 53</vt:lpstr>
      <vt:lpstr> </vt:lpstr>
      <vt:lpstr> </vt:lpstr>
      <vt:lpstr>Slide 56</vt:lpstr>
      <vt:lpstr>Image</vt:lpstr>
      <vt:lpstr>Slide 58</vt:lpstr>
      <vt:lpstr>CheckBoxList </vt:lpstr>
      <vt:lpstr>Slide 60</vt:lpstr>
      <vt:lpstr>Slide 61</vt:lpstr>
      <vt:lpstr>RadioButtonList </vt:lpstr>
      <vt:lpstr>Slide 63</vt:lpstr>
      <vt:lpstr>Slide 64</vt:lpstr>
      <vt:lpstr>BulletedList </vt:lpstr>
      <vt:lpstr>Slide 66</vt:lpstr>
      <vt:lpstr>Slide 67</vt:lpstr>
      <vt:lpstr>Slide 68</vt:lpstr>
      <vt:lpstr>Slide 69</vt:lpstr>
      <vt:lpstr>Slide 70</vt:lpstr>
      <vt:lpstr>Navigation Controls.</vt:lpstr>
      <vt:lpstr>Slide 72</vt:lpstr>
      <vt:lpstr>Slide 73</vt:lpstr>
      <vt:lpstr>Slide 74</vt:lpstr>
      <vt:lpstr>Slide 75</vt:lpstr>
      <vt:lpstr>Slide 76</vt:lpstr>
      <vt:lpstr>Slide 77</vt:lpstr>
      <vt:lpstr>Slide 78</vt:lpstr>
      <vt:lpstr>Formatting the Menu Control</vt:lpstr>
      <vt:lpstr>Slide 80</vt:lpstr>
      <vt:lpstr>Slide 81</vt:lpstr>
      <vt:lpstr>TReeView </vt:lpstr>
      <vt:lpstr>Slide 83</vt:lpstr>
      <vt:lpstr>Slide 84</vt:lpstr>
      <vt:lpstr>Slide 85</vt:lpstr>
      <vt:lpstr>Slide 86</vt:lpstr>
      <vt:lpstr>Slide 87</vt:lpstr>
      <vt:lpstr>Slide 88</vt:lpstr>
      <vt:lpstr>Rich controls</vt:lpstr>
      <vt:lpstr>File Uploaded </vt:lpstr>
      <vt:lpstr>What is File Uploaded</vt:lpstr>
      <vt:lpstr>File Upload Cont ….</vt:lpstr>
      <vt:lpstr>Basic Syntax</vt:lpstr>
      <vt:lpstr>Properties of File Uploaded</vt:lpstr>
      <vt:lpstr>Properties of File Uploaded Cont …</vt:lpstr>
      <vt:lpstr>Example of File Uploaded</vt:lpstr>
      <vt:lpstr>Ad Rotate</vt:lpstr>
      <vt:lpstr>Syntax of AdRotator</vt:lpstr>
      <vt:lpstr>The Advertisement File</vt:lpstr>
      <vt:lpstr>Elements of XML File</vt:lpstr>
      <vt:lpstr>Cont …</vt:lpstr>
      <vt:lpstr>Properties and Events of the AdRotate Class</vt:lpstr>
      <vt:lpstr>Cont …</vt:lpstr>
      <vt:lpstr>Working with the AdRotator Control </vt:lpstr>
      <vt:lpstr>Calendars</vt:lpstr>
      <vt:lpstr>Slide 106</vt:lpstr>
      <vt:lpstr>Properties </vt:lpstr>
      <vt:lpstr>Slide 108</vt:lpstr>
      <vt:lpstr>Events</vt:lpstr>
      <vt:lpstr>MultiView </vt:lpstr>
      <vt:lpstr>Slide 111</vt:lpstr>
      <vt:lpstr>Properties</vt:lpstr>
      <vt:lpstr>Methods</vt:lpstr>
      <vt:lpstr>Events</vt:lpstr>
      <vt:lpstr>Slide 115</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dell</cp:lastModifiedBy>
  <cp:revision>431</cp:revision>
  <dcterms:created xsi:type="dcterms:W3CDTF">2007-12-08T16:03:35Z</dcterms:created>
  <dcterms:modified xsi:type="dcterms:W3CDTF">2021-03-24T02:10:58Z</dcterms:modified>
</cp:coreProperties>
</file>