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38626-4DC6-4FA7-A2B2-D1FB74DDBF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EF74F5-F9E4-410F-8FF0-5B4507EFA77E}">
      <dgm:prSet/>
      <dgm:spPr/>
      <dgm:t>
        <a:bodyPr/>
        <a:lstStyle/>
        <a:p>
          <a:r>
            <a:rPr lang="en-US"/>
            <a:t>We have applied two Regression approaches: Linear Regression and Decision Tree Regression</a:t>
          </a:r>
        </a:p>
      </dgm:t>
    </dgm:pt>
    <dgm:pt modelId="{6EDEC6EA-ACCE-4B78-B917-94EEA68A0B8F}" type="parTrans" cxnId="{03AEF85C-4547-42A9-9A98-AFC1F79B1C75}">
      <dgm:prSet/>
      <dgm:spPr/>
      <dgm:t>
        <a:bodyPr/>
        <a:lstStyle/>
        <a:p>
          <a:endParaRPr lang="en-US"/>
        </a:p>
      </dgm:t>
    </dgm:pt>
    <dgm:pt modelId="{DCDEA783-7FC6-4BBF-B801-FFD40E0881A2}" type="sibTrans" cxnId="{03AEF85C-4547-42A9-9A98-AFC1F79B1C75}">
      <dgm:prSet/>
      <dgm:spPr/>
      <dgm:t>
        <a:bodyPr/>
        <a:lstStyle/>
        <a:p>
          <a:endParaRPr lang="en-US"/>
        </a:p>
      </dgm:t>
    </dgm:pt>
    <dgm:pt modelId="{58D9ED95-8F13-4480-B0C4-DF9295CD4D04}">
      <dgm:prSet/>
      <dgm:spPr/>
      <dgm:t>
        <a:bodyPr/>
        <a:lstStyle/>
        <a:p>
          <a:r>
            <a:rPr lang="en-US"/>
            <a:t>After evaluation through RMSE and R-Squared values, we observe that Decision Tree Regression better predict the data as it provides better RMSE values for both test as well as train data for the same algorithm.</a:t>
          </a:r>
        </a:p>
      </dgm:t>
    </dgm:pt>
    <dgm:pt modelId="{94854479-B151-40C0-8CD5-A801B3B572F5}" type="parTrans" cxnId="{CF70BF96-E912-4D37-806D-C855B4F81EA3}">
      <dgm:prSet/>
      <dgm:spPr/>
      <dgm:t>
        <a:bodyPr/>
        <a:lstStyle/>
        <a:p>
          <a:endParaRPr lang="en-US"/>
        </a:p>
      </dgm:t>
    </dgm:pt>
    <dgm:pt modelId="{E62B19E9-9604-4AE1-95CD-459AE72A4A32}" type="sibTrans" cxnId="{CF70BF96-E912-4D37-806D-C855B4F81EA3}">
      <dgm:prSet/>
      <dgm:spPr/>
      <dgm:t>
        <a:bodyPr/>
        <a:lstStyle/>
        <a:p>
          <a:endParaRPr lang="en-US"/>
        </a:p>
      </dgm:t>
    </dgm:pt>
    <dgm:pt modelId="{5B13B2A0-1DD6-4280-ABAA-457994605455}">
      <dgm:prSet/>
      <dgm:spPr/>
      <dgm:t>
        <a:bodyPr/>
        <a:lstStyle/>
        <a:p>
          <a:r>
            <a:rPr lang="en-US"/>
            <a:t>We also observe that dataset is small and so getting better value of RMSE/R-Squared value is dependent.</a:t>
          </a:r>
        </a:p>
      </dgm:t>
    </dgm:pt>
    <dgm:pt modelId="{F1F45087-F3D8-4250-9D62-5FAC1BB560CD}" type="parTrans" cxnId="{37B0BF0E-1763-4BB4-97E9-A07BDEC911AF}">
      <dgm:prSet/>
      <dgm:spPr/>
      <dgm:t>
        <a:bodyPr/>
        <a:lstStyle/>
        <a:p>
          <a:endParaRPr lang="en-US"/>
        </a:p>
      </dgm:t>
    </dgm:pt>
    <dgm:pt modelId="{8AF4D0CC-735A-43AA-99BB-AA6D20B4BD41}" type="sibTrans" cxnId="{37B0BF0E-1763-4BB4-97E9-A07BDEC911AF}">
      <dgm:prSet/>
      <dgm:spPr/>
      <dgm:t>
        <a:bodyPr/>
        <a:lstStyle/>
        <a:p>
          <a:endParaRPr lang="en-US"/>
        </a:p>
      </dgm:t>
    </dgm:pt>
    <dgm:pt modelId="{6CD229C4-B130-4E46-8CBE-817017B7002C}" type="pres">
      <dgm:prSet presAssocID="{4E038626-4DC6-4FA7-A2B2-D1FB74DDBFE0}" presName="root" presStyleCnt="0">
        <dgm:presLayoutVars>
          <dgm:dir/>
          <dgm:resizeHandles val="exact"/>
        </dgm:presLayoutVars>
      </dgm:prSet>
      <dgm:spPr/>
    </dgm:pt>
    <dgm:pt modelId="{D4F1F8EB-E992-4C16-82E4-E669AD8E414F}" type="pres">
      <dgm:prSet presAssocID="{5CEF74F5-F9E4-410F-8FF0-5B4507EFA77E}" presName="compNode" presStyleCnt="0"/>
      <dgm:spPr/>
    </dgm:pt>
    <dgm:pt modelId="{A1DD509A-A428-4840-A4F9-A4B6C8D90367}" type="pres">
      <dgm:prSet presAssocID="{5CEF74F5-F9E4-410F-8FF0-5B4507EFA77E}" presName="bgRect" presStyleLbl="bgShp" presStyleIdx="0" presStyleCnt="3"/>
      <dgm:spPr/>
    </dgm:pt>
    <dgm:pt modelId="{60CCAB15-AAE2-4A1C-AFC0-45FC32FFCC2B}" type="pres">
      <dgm:prSet presAssocID="{5CEF74F5-F9E4-410F-8FF0-5B4507EFA7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D7BB24-BF9F-43A7-A895-173482B8FD30}" type="pres">
      <dgm:prSet presAssocID="{5CEF74F5-F9E4-410F-8FF0-5B4507EFA77E}" presName="spaceRect" presStyleCnt="0"/>
      <dgm:spPr/>
    </dgm:pt>
    <dgm:pt modelId="{5AFD9630-C4E4-4065-BDE2-2B5AC7065B10}" type="pres">
      <dgm:prSet presAssocID="{5CEF74F5-F9E4-410F-8FF0-5B4507EFA77E}" presName="parTx" presStyleLbl="revTx" presStyleIdx="0" presStyleCnt="3">
        <dgm:presLayoutVars>
          <dgm:chMax val="0"/>
          <dgm:chPref val="0"/>
        </dgm:presLayoutVars>
      </dgm:prSet>
      <dgm:spPr/>
    </dgm:pt>
    <dgm:pt modelId="{58407760-F9AC-40E0-B65F-6935E8D2BAE6}" type="pres">
      <dgm:prSet presAssocID="{DCDEA783-7FC6-4BBF-B801-FFD40E0881A2}" presName="sibTrans" presStyleCnt="0"/>
      <dgm:spPr/>
    </dgm:pt>
    <dgm:pt modelId="{4610E25E-EBDE-456C-BF78-DC10CF633951}" type="pres">
      <dgm:prSet presAssocID="{58D9ED95-8F13-4480-B0C4-DF9295CD4D04}" presName="compNode" presStyleCnt="0"/>
      <dgm:spPr/>
    </dgm:pt>
    <dgm:pt modelId="{8D7AF487-E444-48B7-B55D-D50045A55755}" type="pres">
      <dgm:prSet presAssocID="{58D9ED95-8F13-4480-B0C4-DF9295CD4D04}" presName="bgRect" presStyleLbl="bgShp" presStyleIdx="1" presStyleCnt="3"/>
      <dgm:spPr/>
    </dgm:pt>
    <dgm:pt modelId="{0BC50596-EEF2-4B30-94D8-AE382F084B5D}" type="pres">
      <dgm:prSet presAssocID="{58D9ED95-8F13-4480-B0C4-DF9295CD4D0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77DA09-7BA0-4D4A-8BB1-169A93056FF0}" type="pres">
      <dgm:prSet presAssocID="{58D9ED95-8F13-4480-B0C4-DF9295CD4D04}" presName="spaceRect" presStyleCnt="0"/>
      <dgm:spPr/>
    </dgm:pt>
    <dgm:pt modelId="{79A0A3D4-36D6-4B5C-B4BA-F99E1B25DB8D}" type="pres">
      <dgm:prSet presAssocID="{58D9ED95-8F13-4480-B0C4-DF9295CD4D04}" presName="parTx" presStyleLbl="revTx" presStyleIdx="1" presStyleCnt="3">
        <dgm:presLayoutVars>
          <dgm:chMax val="0"/>
          <dgm:chPref val="0"/>
        </dgm:presLayoutVars>
      </dgm:prSet>
      <dgm:spPr/>
    </dgm:pt>
    <dgm:pt modelId="{FC801E75-9742-4025-B8B5-4EF04063AD93}" type="pres">
      <dgm:prSet presAssocID="{E62B19E9-9604-4AE1-95CD-459AE72A4A32}" presName="sibTrans" presStyleCnt="0"/>
      <dgm:spPr/>
    </dgm:pt>
    <dgm:pt modelId="{BB72DB35-30EA-4BDE-BC42-4E24D254121B}" type="pres">
      <dgm:prSet presAssocID="{5B13B2A0-1DD6-4280-ABAA-457994605455}" presName="compNode" presStyleCnt="0"/>
      <dgm:spPr/>
    </dgm:pt>
    <dgm:pt modelId="{AB430125-D0C9-499A-90FC-A6165D1E74F4}" type="pres">
      <dgm:prSet presAssocID="{5B13B2A0-1DD6-4280-ABAA-457994605455}" presName="bgRect" presStyleLbl="bgShp" presStyleIdx="2" presStyleCnt="3"/>
      <dgm:spPr/>
    </dgm:pt>
    <dgm:pt modelId="{901BF469-CAEE-48D9-A671-1E3C40C9D5ED}" type="pres">
      <dgm:prSet presAssocID="{5B13B2A0-1DD6-4280-ABAA-4579946054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5FABACA-3E63-405D-9EB6-7FF9E9E17D49}" type="pres">
      <dgm:prSet presAssocID="{5B13B2A0-1DD6-4280-ABAA-457994605455}" presName="spaceRect" presStyleCnt="0"/>
      <dgm:spPr/>
    </dgm:pt>
    <dgm:pt modelId="{033AA0D6-66CC-4EB5-BD36-B909BF581D3B}" type="pres">
      <dgm:prSet presAssocID="{5B13B2A0-1DD6-4280-ABAA-4579946054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0BF0E-1763-4BB4-97E9-A07BDEC911AF}" srcId="{4E038626-4DC6-4FA7-A2B2-D1FB74DDBFE0}" destId="{5B13B2A0-1DD6-4280-ABAA-457994605455}" srcOrd="2" destOrd="0" parTransId="{F1F45087-F3D8-4250-9D62-5FAC1BB560CD}" sibTransId="{8AF4D0CC-735A-43AA-99BB-AA6D20B4BD41}"/>
    <dgm:cxn modelId="{03AEF85C-4547-42A9-9A98-AFC1F79B1C75}" srcId="{4E038626-4DC6-4FA7-A2B2-D1FB74DDBFE0}" destId="{5CEF74F5-F9E4-410F-8FF0-5B4507EFA77E}" srcOrd="0" destOrd="0" parTransId="{6EDEC6EA-ACCE-4B78-B917-94EEA68A0B8F}" sibTransId="{DCDEA783-7FC6-4BBF-B801-FFD40E0881A2}"/>
    <dgm:cxn modelId="{9EAC0A7E-5321-44BF-9054-F2058524D8A2}" type="presOf" srcId="{5CEF74F5-F9E4-410F-8FF0-5B4507EFA77E}" destId="{5AFD9630-C4E4-4065-BDE2-2B5AC7065B10}" srcOrd="0" destOrd="0" presId="urn:microsoft.com/office/officeart/2018/2/layout/IconVerticalSolidList"/>
    <dgm:cxn modelId="{DF1F2E93-F146-4C5B-A771-45D5AB02DA3C}" type="presOf" srcId="{5B13B2A0-1DD6-4280-ABAA-457994605455}" destId="{033AA0D6-66CC-4EB5-BD36-B909BF581D3B}" srcOrd="0" destOrd="0" presId="urn:microsoft.com/office/officeart/2018/2/layout/IconVerticalSolidList"/>
    <dgm:cxn modelId="{CF70BF96-E912-4D37-806D-C855B4F81EA3}" srcId="{4E038626-4DC6-4FA7-A2B2-D1FB74DDBFE0}" destId="{58D9ED95-8F13-4480-B0C4-DF9295CD4D04}" srcOrd="1" destOrd="0" parTransId="{94854479-B151-40C0-8CD5-A801B3B572F5}" sibTransId="{E62B19E9-9604-4AE1-95CD-459AE72A4A32}"/>
    <dgm:cxn modelId="{3E8FFE9C-6A94-4692-A2BA-B289A6D36F17}" type="presOf" srcId="{58D9ED95-8F13-4480-B0C4-DF9295CD4D04}" destId="{79A0A3D4-36D6-4B5C-B4BA-F99E1B25DB8D}" srcOrd="0" destOrd="0" presId="urn:microsoft.com/office/officeart/2018/2/layout/IconVerticalSolidList"/>
    <dgm:cxn modelId="{375680AA-66E9-4B20-A342-0A9B22A2D315}" type="presOf" srcId="{4E038626-4DC6-4FA7-A2B2-D1FB74DDBFE0}" destId="{6CD229C4-B130-4E46-8CBE-817017B7002C}" srcOrd="0" destOrd="0" presId="urn:microsoft.com/office/officeart/2018/2/layout/IconVerticalSolidList"/>
    <dgm:cxn modelId="{1D2F60BE-3D42-4B95-8543-0C82F8461215}" type="presParOf" srcId="{6CD229C4-B130-4E46-8CBE-817017B7002C}" destId="{D4F1F8EB-E992-4C16-82E4-E669AD8E414F}" srcOrd="0" destOrd="0" presId="urn:microsoft.com/office/officeart/2018/2/layout/IconVerticalSolidList"/>
    <dgm:cxn modelId="{FAE99608-8812-4877-BB29-EC600D312FB4}" type="presParOf" srcId="{D4F1F8EB-E992-4C16-82E4-E669AD8E414F}" destId="{A1DD509A-A428-4840-A4F9-A4B6C8D90367}" srcOrd="0" destOrd="0" presId="urn:microsoft.com/office/officeart/2018/2/layout/IconVerticalSolidList"/>
    <dgm:cxn modelId="{EAC885F7-E341-4D4D-A697-854EDF6DA011}" type="presParOf" srcId="{D4F1F8EB-E992-4C16-82E4-E669AD8E414F}" destId="{60CCAB15-AAE2-4A1C-AFC0-45FC32FFCC2B}" srcOrd="1" destOrd="0" presId="urn:microsoft.com/office/officeart/2018/2/layout/IconVerticalSolidList"/>
    <dgm:cxn modelId="{BE5745B7-324F-4A54-A675-0964184C02BC}" type="presParOf" srcId="{D4F1F8EB-E992-4C16-82E4-E669AD8E414F}" destId="{9CD7BB24-BF9F-43A7-A895-173482B8FD30}" srcOrd="2" destOrd="0" presId="urn:microsoft.com/office/officeart/2018/2/layout/IconVerticalSolidList"/>
    <dgm:cxn modelId="{C1F0A2B9-4AFB-48B7-9525-0F1804A4FFBD}" type="presParOf" srcId="{D4F1F8EB-E992-4C16-82E4-E669AD8E414F}" destId="{5AFD9630-C4E4-4065-BDE2-2B5AC7065B10}" srcOrd="3" destOrd="0" presId="urn:microsoft.com/office/officeart/2018/2/layout/IconVerticalSolidList"/>
    <dgm:cxn modelId="{13E53AED-63D4-4D50-8F87-BB13AD039379}" type="presParOf" srcId="{6CD229C4-B130-4E46-8CBE-817017B7002C}" destId="{58407760-F9AC-40E0-B65F-6935E8D2BAE6}" srcOrd="1" destOrd="0" presId="urn:microsoft.com/office/officeart/2018/2/layout/IconVerticalSolidList"/>
    <dgm:cxn modelId="{9C2BAC8E-84EF-42FE-90F2-6B23A00D73FB}" type="presParOf" srcId="{6CD229C4-B130-4E46-8CBE-817017B7002C}" destId="{4610E25E-EBDE-456C-BF78-DC10CF633951}" srcOrd="2" destOrd="0" presId="urn:microsoft.com/office/officeart/2018/2/layout/IconVerticalSolidList"/>
    <dgm:cxn modelId="{CBB7B547-7C80-4A6B-B4C5-7A6389F1C739}" type="presParOf" srcId="{4610E25E-EBDE-456C-BF78-DC10CF633951}" destId="{8D7AF487-E444-48B7-B55D-D50045A55755}" srcOrd="0" destOrd="0" presId="urn:microsoft.com/office/officeart/2018/2/layout/IconVerticalSolidList"/>
    <dgm:cxn modelId="{81E0D669-BC02-4254-A384-EA3728C967F2}" type="presParOf" srcId="{4610E25E-EBDE-456C-BF78-DC10CF633951}" destId="{0BC50596-EEF2-4B30-94D8-AE382F084B5D}" srcOrd="1" destOrd="0" presId="urn:microsoft.com/office/officeart/2018/2/layout/IconVerticalSolidList"/>
    <dgm:cxn modelId="{795F4A2B-C589-4C3A-835F-C851FE0EBDC0}" type="presParOf" srcId="{4610E25E-EBDE-456C-BF78-DC10CF633951}" destId="{0877DA09-7BA0-4D4A-8BB1-169A93056FF0}" srcOrd="2" destOrd="0" presId="urn:microsoft.com/office/officeart/2018/2/layout/IconVerticalSolidList"/>
    <dgm:cxn modelId="{CC59CCE7-4D28-4CE2-9148-BA74A76895C2}" type="presParOf" srcId="{4610E25E-EBDE-456C-BF78-DC10CF633951}" destId="{79A0A3D4-36D6-4B5C-B4BA-F99E1B25DB8D}" srcOrd="3" destOrd="0" presId="urn:microsoft.com/office/officeart/2018/2/layout/IconVerticalSolidList"/>
    <dgm:cxn modelId="{7AFF891D-5B6A-4B54-A747-7E6E48FD5985}" type="presParOf" srcId="{6CD229C4-B130-4E46-8CBE-817017B7002C}" destId="{FC801E75-9742-4025-B8B5-4EF04063AD93}" srcOrd="3" destOrd="0" presId="urn:microsoft.com/office/officeart/2018/2/layout/IconVerticalSolidList"/>
    <dgm:cxn modelId="{28E8F95A-A6B4-4F91-8AFE-F48C4003029D}" type="presParOf" srcId="{6CD229C4-B130-4E46-8CBE-817017B7002C}" destId="{BB72DB35-30EA-4BDE-BC42-4E24D254121B}" srcOrd="4" destOrd="0" presId="urn:microsoft.com/office/officeart/2018/2/layout/IconVerticalSolidList"/>
    <dgm:cxn modelId="{9025ADF9-E544-461C-A2E6-C2CB6A96983E}" type="presParOf" srcId="{BB72DB35-30EA-4BDE-BC42-4E24D254121B}" destId="{AB430125-D0C9-499A-90FC-A6165D1E74F4}" srcOrd="0" destOrd="0" presId="urn:microsoft.com/office/officeart/2018/2/layout/IconVerticalSolidList"/>
    <dgm:cxn modelId="{4FEDA42E-7ECB-4A0E-B29D-F30726D14B53}" type="presParOf" srcId="{BB72DB35-30EA-4BDE-BC42-4E24D254121B}" destId="{901BF469-CAEE-48D9-A671-1E3C40C9D5ED}" srcOrd="1" destOrd="0" presId="urn:microsoft.com/office/officeart/2018/2/layout/IconVerticalSolidList"/>
    <dgm:cxn modelId="{024D503D-2A03-4574-9C67-A6BE9821AF29}" type="presParOf" srcId="{BB72DB35-30EA-4BDE-BC42-4E24D254121B}" destId="{D5FABACA-3E63-405D-9EB6-7FF9E9E17D49}" srcOrd="2" destOrd="0" presId="urn:microsoft.com/office/officeart/2018/2/layout/IconVerticalSolidList"/>
    <dgm:cxn modelId="{7C51B971-7232-49E8-8710-0D104433D9A7}" type="presParOf" srcId="{BB72DB35-30EA-4BDE-BC42-4E24D254121B}" destId="{033AA0D6-66CC-4EB5-BD36-B909BF581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509A-A428-4840-A4F9-A4B6C8D9036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AB15-AAE2-4A1C-AFC0-45FC32FFCC2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D9630-C4E4-4065-BDE2-2B5AC7065B1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have applied two Regression approaches: Linear Regression and Decision Tree Regression</a:t>
          </a:r>
        </a:p>
      </dsp:txBody>
      <dsp:txXfrm>
        <a:off x="1730984" y="640"/>
        <a:ext cx="4660290" cy="1498687"/>
      </dsp:txXfrm>
    </dsp:sp>
    <dsp:sp modelId="{8D7AF487-E444-48B7-B55D-D50045A5575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0596-EEF2-4B30-94D8-AE382F084B5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A3D4-36D6-4B5C-B4BA-F99E1B25DB8D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After evaluation through RMSE and R-Squared values, we observe that Decision Tree Regression better predict the data as it provides better RMSE values for both test as well as train data for the same algorithm.</a:t>
          </a:r>
        </a:p>
      </dsp:txBody>
      <dsp:txXfrm>
        <a:off x="1730984" y="1873999"/>
        <a:ext cx="4660290" cy="1498687"/>
      </dsp:txXfrm>
    </dsp:sp>
    <dsp:sp modelId="{AB430125-D0C9-499A-90FC-A6165D1E74F4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F469-CAEE-48D9-A671-1E3C40C9D5E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A0D6-66CC-4EB5-BD36-B909BF581D3B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also observe that dataset is small and so getting better value of RMSE/R-Squared value is dependent.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5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36B-274F-47F6-88CF-BF6A1257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Modelling: “candy”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8962-9D14-4EDD-A2F4-7407A746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ANALYSE and Create the </a:t>
            </a:r>
            <a:r>
              <a:rPr lang="en-US" dirty="0" err="1"/>
              <a:t>MODEl</a:t>
            </a:r>
            <a:r>
              <a:rPr lang="en-US" dirty="0"/>
              <a:t> to predict </a:t>
            </a:r>
            <a:r>
              <a:rPr lang="en-US" dirty="0" err="1"/>
              <a:t>WINPercent</a:t>
            </a:r>
            <a:r>
              <a:rPr lang="en-US" dirty="0"/>
              <a:t> of Candy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B116-34CE-40A0-9DAE-9A246093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 and achieving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DB9E-CC51-4771-B54F-01C969FD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analyzing the data within the candy-dataset through different preprocessing technique like: shape, info, description etc.</a:t>
            </a:r>
            <a:endParaRPr lang="en-IN" dirty="0"/>
          </a:p>
          <a:p>
            <a:r>
              <a:rPr lang="en-IN" dirty="0"/>
              <a:t>We see data through different graphs like: heatmap, </a:t>
            </a:r>
            <a:r>
              <a:rPr lang="en-IN" dirty="0" err="1"/>
              <a:t>jointplot</a:t>
            </a:r>
            <a:r>
              <a:rPr lang="en-IN" dirty="0"/>
              <a:t>, subplot to see how data is behaving and if it is tending to normalized or not.</a:t>
            </a:r>
          </a:p>
          <a:p>
            <a:r>
              <a:rPr lang="en-IN" dirty="0"/>
              <a:t>We will see how explanatory variables are explaining the target variable.</a:t>
            </a:r>
          </a:p>
          <a:p>
            <a:r>
              <a:rPr lang="en-IN" dirty="0"/>
              <a:t>We will clean data after analysis as well as standardize the same to provide weightage accordingly.</a:t>
            </a:r>
          </a:p>
          <a:p>
            <a:r>
              <a:rPr lang="en-IN" dirty="0"/>
              <a:t>We will try to create and compare models to better predict the target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 sz="3300" dirty="0"/>
              <a:t>Data Analysis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 see that there is not missing/null values and so we don’t need to fill any values.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have 3 continuous columns in last and rest categorical columns except </a:t>
            </a:r>
            <a:r>
              <a:rPr lang="en-US" sz="1400" dirty="0" err="1">
                <a:solidFill>
                  <a:schemeClr val="bg1"/>
                </a:solidFill>
              </a:rPr>
              <a:t>competitorname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can see continuous columns </a:t>
            </a:r>
            <a:r>
              <a:rPr lang="en-US" sz="1400" dirty="0" err="1">
                <a:solidFill>
                  <a:schemeClr val="bg1"/>
                </a:solidFill>
              </a:rPr>
              <a:t>sugarpercent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pricepercent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winpercent</a:t>
            </a:r>
            <a:r>
              <a:rPr lang="en-US" sz="1400" dirty="0">
                <a:solidFill>
                  <a:schemeClr val="bg1"/>
                </a:solidFill>
              </a:rPr>
              <a:t> are nearly normalized as mean is nearly equal to 50% value.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92154" y="983607"/>
            <a:ext cx="7003170" cy="489373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26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13">
            <a:extLst>
              <a:ext uri="{FF2B5EF4-FFF2-40B4-BE49-F238E27FC236}">
                <a16:creationId xmlns:a16="http://schemas.microsoft.com/office/drawing/2014/main" id="{98A1D0BB-B8F0-46D7-9453-2DC9E54FE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3A44EAD-8C36-423B-81F2-9BCEF6FF0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EA4EF45-4BCE-497F-A3E5-E8A78B0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86444F9-DFF7-4015-A354-A443BCF5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60ADBC-C1BD-4EC5-9B6F-1DF12DE5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7DF05586-9EB6-494C-8B3A-2A853461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D279CF7F-04A6-40E3-84DD-DDC0553A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8E22FFA0-E7AE-4CCB-BFD0-C000AA64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8" name="Rectangle 122">
            <a:extLst>
              <a:ext uri="{FF2B5EF4-FFF2-40B4-BE49-F238E27FC236}">
                <a16:creationId xmlns:a16="http://schemas.microsoft.com/office/drawing/2014/main" id="{5AE8C830-95B3-4B62-9882-4301B7A9A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9" name="Group 124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AA5776-173B-41B9-A9C6-C8BC65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Multicollinearity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62723-F751-4B6E-A7D1-BF883A57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We see that there is no collinearity issue as there are no two explanatory variables are highly correlated( </a:t>
            </a:r>
            <a:r>
              <a:rPr lang="en-US" dirty="0" err="1">
                <a:solidFill>
                  <a:schemeClr val="bg1"/>
                </a:solidFill>
              </a:rPr>
              <a:t>corr</a:t>
            </a:r>
            <a:r>
              <a:rPr lang="en-US" dirty="0">
                <a:solidFill>
                  <a:schemeClr val="bg1"/>
                </a:solidFill>
              </a:rPr>
              <a:t> value &gt; .8 ) and so we don’t need to remove columns for the same.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345C1-B05E-4696-8BD9-145743F0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269564" y="819151"/>
            <a:ext cx="5895974" cy="5456198"/>
          </a:xfrm>
          <a:prstGeom prst="rect">
            <a:avLst/>
          </a:prstGeom>
        </p:spPr>
      </p:pic>
      <p:sp>
        <p:nvSpPr>
          <p:cNvPr id="140" name="Rectangle 134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2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13">
            <a:extLst>
              <a:ext uri="{FF2B5EF4-FFF2-40B4-BE49-F238E27FC236}">
                <a16:creationId xmlns:a16="http://schemas.microsoft.com/office/drawing/2014/main" id="{98A1D0BB-B8F0-46D7-9453-2DC9E54FE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3A44EAD-8C36-423B-81F2-9BCEF6FF0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EA4EF45-4BCE-497F-A3E5-E8A78B0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86444F9-DFF7-4015-A354-A443BCF5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60ADBC-C1BD-4EC5-9B6F-1DF12DE5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7DF05586-9EB6-494C-8B3A-2A853461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D279CF7F-04A6-40E3-84DD-DDC0553A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8E22FFA0-E7AE-4CCB-BFD0-C000AA64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8" name="Rectangle 122">
            <a:extLst>
              <a:ext uri="{FF2B5EF4-FFF2-40B4-BE49-F238E27FC236}">
                <a16:creationId xmlns:a16="http://schemas.microsoft.com/office/drawing/2014/main" id="{5AE8C830-95B3-4B62-9882-4301B7A9A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9" name="Group 124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AA5776-173B-41B9-A9C6-C8BC65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Normalized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62723-F751-4B6E-A7D1-BF883A57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We see in this graph that data is nearly normalized and we will try to create our regression to pass a line( linear exp. ) through the scatter plot to find best fit line(linear exp.) for our model.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We decide to go with REGRESSION model technique to predict the target variable which is continuous.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345C1-B05E-4696-8BD9-145743F0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120605" y="819151"/>
            <a:ext cx="4193891" cy="5456198"/>
          </a:xfrm>
          <a:prstGeom prst="rect">
            <a:avLst/>
          </a:prstGeom>
        </p:spPr>
      </p:pic>
      <p:sp>
        <p:nvSpPr>
          <p:cNvPr id="140" name="Rectangle 134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0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A5776-173B-41B9-A9C6-C8BC65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Model Prediction and Evaluation 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345C1-B05E-4696-8BD9-145743F0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742950" y="2365755"/>
            <a:ext cx="9931759" cy="42203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5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76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85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5BD4-B0A3-4C13-B854-98995155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EBEBEB"/>
                </a:solidFill>
              </a:rPr>
              <a:t>Analysis and Observation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3" name="Text Placeholder 2">
            <a:extLst>
              <a:ext uri="{FF2B5EF4-FFF2-40B4-BE49-F238E27FC236}">
                <a16:creationId xmlns:a16="http://schemas.microsoft.com/office/drawing/2014/main" id="{D858A6D0-A700-4B6A-8ECB-58BA309FF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8470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95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Machine Learning Modelling: “candy” Dataset</vt:lpstr>
      <vt:lpstr>What we are analyzing and achieving </vt:lpstr>
      <vt:lpstr>Data Analysis</vt:lpstr>
      <vt:lpstr>Multicollinearity</vt:lpstr>
      <vt:lpstr>Normalized Data</vt:lpstr>
      <vt:lpstr>Model Prediction and Evaluation </vt:lpstr>
      <vt:lpstr>Analysis and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Foundation: “candy” Dataset</dc:title>
  <dc:creator>Prashant Pandey</dc:creator>
  <cp:lastModifiedBy>Prashant Pandey</cp:lastModifiedBy>
  <cp:revision>10</cp:revision>
  <dcterms:created xsi:type="dcterms:W3CDTF">2020-04-24T20:36:04Z</dcterms:created>
  <dcterms:modified xsi:type="dcterms:W3CDTF">2020-11-23T07:10:08Z</dcterms:modified>
</cp:coreProperties>
</file>