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69" r:id="rId5"/>
    <p:sldId id="272" r:id="rId6"/>
    <p:sldId id="27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38626-4DC6-4FA7-A2B2-D1FB74DDBF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EF74F5-F9E4-410F-8FF0-5B4507EFA77E}">
      <dgm:prSet/>
      <dgm:spPr/>
      <dgm:t>
        <a:bodyPr/>
        <a:lstStyle/>
        <a:p>
          <a:r>
            <a:rPr lang="en-US" dirty="0"/>
            <a:t>We have applied bag-of-words approach to convert text format to be usable for NB classifier.</a:t>
          </a:r>
        </a:p>
      </dgm:t>
    </dgm:pt>
    <dgm:pt modelId="{6EDEC6EA-ACCE-4B78-B917-94EEA68A0B8F}" type="parTrans" cxnId="{03AEF85C-4547-42A9-9A98-AFC1F79B1C75}">
      <dgm:prSet/>
      <dgm:spPr/>
      <dgm:t>
        <a:bodyPr/>
        <a:lstStyle/>
        <a:p>
          <a:endParaRPr lang="en-US"/>
        </a:p>
      </dgm:t>
    </dgm:pt>
    <dgm:pt modelId="{DCDEA783-7FC6-4BBF-B801-FFD40E0881A2}" type="sibTrans" cxnId="{03AEF85C-4547-42A9-9A98-AFC1F79B1C75}">
      <dgm:prSet/>
      <dgm:spPr/>
      <dgm:t>
        <a:bodyPr/>
        <a:lstStyle/>
        <a:p>
          <a:endParaRPr lang="en-US"/>
        </a:p>
      </dgm:t>
    </dgm:pt>
    <dgm:pt modelId="{58D9ED95-8F13-4480-B0C4-DF9295CD4D04}">
      <dgm:prSet/>
      <dgm:spPr/>
      <dgm:t>
        <a:bodyPr/>
        <a:lstStyle/>
        <a:p>
          <a:r>
            <a:rPr lang="en-US" dirty="0"/>
            <a:t>After evaluation through Classification report, we can fairly say that messages can be classified into ham/spam with good accuracy.</a:t>
          </a:r>
        </a:p>
      </dgm:t>
    </dgm:pt>
    <dgm:pt modelId="{94854479-B151-40C0-8CD5-A801B3B572F5}" type="parTrans" cxnId="{CF70BF96-E912-4D37-806D-C855B4F81EA3}">
      <dgm:prSet/>
      <dgm:spPr/>
      <dgm:t>
        <a:bodyPr/>
        <a:lstStyle/>
        <a:p>
          <a:endParaRPr lang="en-US"/>
        </a:p>
      </dgm:t>
    </dgm:pt>
    <dgm:pt modelId="{E62B19E9-9604-4AE1-95CD-459AE72A4A32}" type="sibTrans" cxnId="{CF70BF96-E912-4D37-806D-C855B4F81EA3}">
      <dgm:prSet/>
      <dgm:spPr/>
      <dgm:t>
        <a:bodyPr/>
        <a:lstStyle/>
        <a:p>
          <a:endParaRPr lang="en-US"/>
        </a:p>
      </dgm:t>
    </dgm:pt>
    <dgm:pt modelId="{5B13B2A0-1DD6-4280-ABAA-457994605455}">
      <dgm:prSet/>
      <dgm:spPr/>
      <dgm:t>
        <a:bodyPr/>
        <a:lstStyle/>
        <a:p>
          <a:r>
            <a:rPr lang="en-US" dirty="0"/>
            <a:t>We can certainly achieve more fair accuracy with more data input to the model.</a:t>
          </a:r>
        </a:p>
      </dgm:t>
    </dgm:pt>
    <dgm:pt modelId="{F1F45087-F3D8-4250-9D62-5FAC1BB560CD}" type="parTrans" cxnId="{37B0BF0E-1763-4BB4-97E9-A07BDEC911AF}">
      <dgm:prSet/>
      <dgm:spPr/>
      <dgm:t>
        <a:bodyPr/>
        <a:lstStyle/>
        <a:p>
          <a:endParaRPr lang="en-US"/>
        </a:p>
      </dgm:t>
    </dgm:pt>
    <dgm:pt modelId="{8AF4D0CC-735A-43AA-99BB-AA6D20B4BD41}" type="sibTrans" cxnId="{37B0BF0E-1763-4BB4-97E9-A07BDEC911AF}">
      <dgm:prSet/>
      <dgm:spPr/>
      <dgm:t>
        <a:bodyPr/>
        <a:lstStyle/>
        <a:p>
          <a:endParaRPr lang="en-US"/>
        </a:p>
      </dgm:t>
    </dgm:pt>
    <dgm:pt modelId="{6CD229C4-B130-4E46-8CBE-817017B7002C}" type="pres">
      <dgm:prSet presAssocID="{4E038626-4DC6-4FA7-A2B2-D1FB74DDBFE0}" presName="root" presStyleCnt="0">
        <dgm:presLayoutVars>
          <dgm:dir/>
          <dgm:resizeHandles val="exact"/>
        </dgm:presLayoutVars>
      </dgm:prSet>
      <dgm:spPr/>
    </dgm:pt>
    <dgm:pt modelId="{D4F1F8EB-E992-4C16-82E4-E669AD8E414F}" type="pres">
      <dgm:prSet presAssocID="{5CEF74F5-F9E4-410F-8FF0-5B4507EFA77E}" presName="compNode" presStyleCnt="0"/>
      <dgm:spPr/>
    </dgm:pt>
    <dgm:pt modelId="{A1DD509A-A428-4840-A4F9-A4B6C8D90367}" type="pres">
      <dgm:prSet presAssocID="{5CEF74F5-F9E4-410F-8FF0-5B4507EFA77E}" presName="bgRect" presStyleLbl="bgShp" presStyleIdx="0" presStyleCnt="3"/>
      <dgm:spPr/>
    </dgm:pt>
    <dgm:pt modelId="{60CCAB15-AAE2-4A1C-AFC0-45FC32FFCC2B}" type="pres">
      <dgm:prSet presAssocID="{5CEF74F5-F9E4-410F-8FF0-5B4507EFA7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D7BB24-BF9F-43A7-A895-173482B8FD30}" type="pres">
      <dgm:prSet presAssocID="{5CEF74F5-F9E4-410F-8FF0-5B4507EFA77E}" presName="spaceRect" presStyleCnt="0"/>
      <dgm:spPr/>
    </dgm:pt>
    <dgm:pt modelId="{5AFD9630-C4E4-4065-BDE2-2B5AC7065B10}" type="pres">
      <dgm:prSet presAssocID="{5CEF74F5-F9E4-410F-8FF0-5B4507EFA77E}" presName="parTx" presStyleLbl="revTx" presStyleIdx="0" presStyleCnt="3">
        <dgm:presLayoutVars>
          <dgm:chMax val="0"/>
          <dgm:chPref val="0"/>
        </dgm:presLayoutVars>
      </dgm:prSet>
      <dgm:spPr/>
    </dgm:pt>
    <dgm:pt modelId="{58407760-F9AC-40E0-B65F-6935E8D2BAE6}" type="pres">
      <dgm:prSet presAssocID="{DCDEA783-7FC6-4BBF-B801-FFD40E0881A2}" presName="sibTrans" presStyleCnt="0"/>
      <dgm:spPr/>
    </dgm:pt>
    <dgm:pt modelId="{4610E25E-EBDE-456C-BF78-DC10CF633951}" type="pres">
      <dgm:prSet presAssocID="{58D9ED95-8F13-4480-B0C4-DF9295CD4D04}" presName="compNode" presStyleCnt="0"/>
      <dgm:spPr/>
    </dgm:pt>
    <dgm:pt modelId="{8D7AF487-E444-48B7-B55D-D50045A55755}" type="pres">
      <dgm:prSet presAssocID="{58D9ED95-8F13-4480-B0C4-DF9295CD4D04}" presName="bgRect" presStyleLbl="bgShp" presStyleIdx="1" presStyleCnt="3"/>
      <dgm:spPr/>
    </dgm:pt>
    <dgm:pt modelId="{0BC50596-EEF2-4B30-94D8-AE382F084B5D}" type="pres">
      <dgm:prSet presAssocID="{58D9ED95-8F13-4480-B0C4-DF9295CD4D04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77DA09-7BA0-4D4A-8BB1-169A93056FF0}" type="pres">
      <dgm:prSet presAssocID="{58D9ED95-8F13-4480-B0C4-DF9295CD4D04}" presName="spaceRect" presStyleCnt="0"/>
      <dgm:spPr/>
    </dgm:pt>
    <dgm:pt modelId="{79A0A3D4-36D6-4B5C-B4BA-F99E1B25DB8D}" type="pres">
      <dgm:prSet presAssocID="{58D9ED95-8F13-4480-B0C4-DF9295CD4D04}" presName="parTx" presStyleLbl="revTx" presStyleIdx="1" presStyleCnt="3">
        <dgm:presLayoutVars>
          <dgm:chMax val="0"/>
          <dgm:chPref val="0"/>
        </dgm:presLayoutVars>
      </dgm:prSet>
      <dgm:spPr/>
    </dgm:pt>
    <dgm:pt modelId="{FC801E75-9742-4025-B8B5-4EF04063AD93}" type="pres">
      <dgm:prSet presAssocID="{E62B19E9-9604-4AE1-95CD-459AE72A4A32}" presName="sibTrans" presStyleCnt="0"/>
      <dgm:spPr/>
    </dgm:pt>
    <dgm:pt modelId="{BB72DB35-30EA-4BDE-BC42-4E24D254121B}" type="pres">
      <dgm:prSet presAssocID="{5B13B2A0-1DD6-4280-ABAA-457994605455}" presName="compNode" presStyleCnt="0"/>
      <dgm:spPr/>
    </dgm:pt>
    <dgm:pt modelId="{AB430125-D0C9-499A-90FC-A6165D1E74F4}" type="pres">
      <dgm:prSet presAssocID="{5B13B2A0-1DD6-4280-ABAA-457994605455}" presName="bgRect" presStyleLbl="bgShp" presStyleIdx="2" presStyleCnt="3"/>
      <dgm:spPr/>
    </dgm:pt>
    <dgm:pt modelId="{901BF469-CAEE-48D9-A671-1E3C40C9D5ED}" type="pres">
      <dgm:prSet presAssocID="{5B13B2A0-1DD6-4280-ABAA-4579946054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5FABACA-3E63-405D-9EB6-7FF9E9E17D49}" type="pres">
      <dgm:prSet presAssocID="{5B13B2A0-1DD6-4280-ABAA-457994605455}" presName="spaceRect" presStyleCnt="0"/>
      <dgm:spPr/>
    </dgm:pt>
    <dgm:pt modelId="{033AA0D6-66CC-4EB5-BD36-B909BF581D3B}" type="pres">
      <dgm:prSet presAssocID="{5B13B2A0-1DD6-4280-ABAA-4579946054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B0BF0E-1763-4BB4-97E9-A07BDEC911AF}" srcId="{4E038626-4DC6-4FA7-A2B2-D1FB74DDBFE0}" destId="{5B13B2A0-1DD6-4280-ABAA-457994605455}" srcOrd="2" destOrd="0" parTransId="{F1F45087-F3D8-4250-9D62-5FAC1BB560CD}" sibTransId="{8AF4D0CC-735A-43AA-99BB-AA6D20B4BD41}"/>
    <dgm:cxn modelId="{03AEF85C-4547-42A9-9A98-AFC1F79B1C75}" srcId="{4E038626-4DC6-4FA7-A2B2-D1FB74DDBFE0}" destId="{5CEF74F5-F9E4-410F-8FF0-5B4507EFA77E}" srcOrd="0" destOrd="0" parTransId="{6EDEC6EA-ACCE-4B78-B917-94EEA68A0B8F}" sibTransId="{DCDEA783-7FC6-4BBF-B801-FFD40E0881A2}"/>
    <dgm:cxn modelId="{9EAC0A7E-5321-44BF-9054-F2058524D8A2}" type="presOf" srcId="{5CEF74F5-F9E4-410F-8FF0-5B4507EFA77E}" destId="{5AFD9630-C4E4-4065-BDE2-2B5AC7065B10}" srcOrd="0" destOrd="0" presId="urn:microsoft.com/office/officeart/2018/2/layout/IconVerticalSolidList"/>
    <dgm:cxn modelId="{DF1F2E93-F146-4C5B-A771-45D5AB02DA3C}" type="presOf" srcId="{5B13B2A0-1DD6-4280-ABAA-457994605455}" destId="{033AA0D6-66CC-4EB5-BD36-B909BF581D3B}" srcOrd="0" destOrd="0" presId="urn:microsoft.com/office/officeart/2018/2/layout/IconVerticalSolidList"/>
    <dgm:cxn modelId="{CF70BF96-E912-4D37-806D-C855B4F81EA3}" srcId="{4E038626-4DC6-4FA7-A2B2-D1FB74DDBFE0}" destId="{58D9ED95-8F13-4480-B0C4-DF9295CD4D04}" srcOrd="1" destOrd="0" parTransId="{94854479-B151-40C0-8CD5-A801B3B572F5}" sibTransId="{E62B19E9-9604-4AE1-95CD-459AE72A4A32}"/>
    <dgm:cxn modelId="{3E8FFE9C-6A94-4692-A2BA-B289A6D36F17}" type="presOf" srcId="{58D9ED95-8F13-4480-B0C4-DF9295CD4D04}" destId="{79A0A3D4-36D6-4B5C-B4BA-F99E1B25DB8D}" srcOrd="0" destOrd="0" presId="urn:microsoft.com/office/officeart/2018/2/layout/IconVerticalSolidList"/>
    <dgm:cxn modelId="{375680AA-66E9-4B20-A342-0A9B22A2D315}" type="presOf" srcId="{4E038626-4DC6-4FA7-A2B2-D1FB74DDBFE0}" destId="{6CD229C4-B130-4E46-8CBE-817017B7002C}" srcOrd="0" destOrd="0" presId="urn:microsoft.com/office/officeart/2018/2/layout/IconVerticalSolidList"/>
    <dgm:cxn modelId="{1D2F60BE-3D42-4B95-8543-0C82F8461215}" type="presParOf" srcId="{6CD229C4-B130-4E46-8CBE-817017B7002C}" destId="{D4F1F8EB-E992-4C16-82E4-E669AD8E414F}" srcOrd="0" destOrd="0" presId="urn:microsoft.com/office/officeart/2018/2/layout/IconVerticalSolidList"/>
    <dgm:cxn modelId="{FAE99608-8812-4877-BB29-EC600D312FB4}" type="presParOf" srcId="{D4F1F8EB-E992-4C16-82E4-E669AD8E414F}" destId="{A1DD509A-A428-4840-A4F9-A4B6C8D90367}" srcOrd="0" destOrd="0" presId="urn:microsoft.com/office/officeart/2018/2/layout/IconVerticalSolidList"/>
    <dgm:cxn modelId="{EAC885F7-E341-4D4D-A697-854EDF6DA011}" type="presParOf" srcId="{D4F1F8EB-E992-4C16-82E4-E669AD8E414F}" destId="{60CCAB15-AAE2-4A1C-AFC0-45FC32FFCC2B}" srcOrd="1" destOrd="0" presId="urn:microsoft.com/office/officeart/2018/2/layout/IconVerticalSolidList"/>
    <dgm:cxn modelId="{BE5745B7-324F-4A54-A675-0964184C02BC}" type="presParOf" srcId="{D4F1F8EB-E992-4C16-82E4-E669AD8E414F}" destId="{9CD7BB24-BF9F-43A7-A895-173482B8FD30}" srcOrd="2" destOrd="0" presId="urn:microsoft.com/office/officeart/2018/2/layout/IconVerticalSolidList"/>
    <dgm:cxn modelId="{C1F0A2B9-4AFB-48B7-9525-0F1804A4FFBD}" type="presParOf" srcId="{D4F1F8EB-E992-4C16-82E4-E669AD8E414F}" destId="{5AFD9630-C4E4-4065-BDE2-2B5AC7065B10}" srcOrd="3" destOrd="0" presId="urn:microsoft.com/office/officeart/2018/2/layout/IconVerticalSolidList"/>
    <dgm:cxn modelId="{13E53AED-63D4-4D50-8F87-BB13AD039379}" type="presParOf" srcId="{6CD229C4-B130-4E46-8CBE-817017B7002C}" destId="{58407760-F9AC-40E0-B65F-6935E8D2BAE6}" srcOrd="1" destOrd="0" presId="urn:microsoft.com/office/officeart/2018/2/layout/IconVerticalSolidList"/>
    <dgm:cxn modelId="{9C2BAC8E-84EF-42FE-90F2-6B23A00D73FB}" type="presParOf" srcId="{6CD229C4-B130-4E46-8CBE-817017B7002C}" destId="{4610E25E-EBDE-456C-BF78-DC10CF633951}" srcOrd="2" destOrd="0" presId="urn:microsoft.com/office/officeart/2018/2/layout/IconVerticalSolidList"/>
    <dgm:cxn modelId="{CBB7B547-7C80-4A6B-B4C5-7A6389F1C739}" type="presParOf" srcId="{4610E25E-EBDE-456C-BF78-DC10CF633951}" destId="{8D7AF487-E444-48B7-B55D-D50045A55755}" srcOrd="0" destOrd="0" presId="urn:microsoft.com/office/officeart/2018/2/layout/IconVerticalSolidList"/>
    <dgm:cxn modelId="{81E0D669-BC02-4254-A384-EA3728C967F2}" type="presParOf" srcId="{4610E25E-EBDE-456C-BF78-DC10CF633951}" destId="{0BC50596-EEF2-4B30-94D8-AE382F084B5D}" srcOrd="1" destOrd="0" presId="urn:microsoft.com/office/officeart/2018/2/layout/IconVerticalSolidList"/>
    <dgm:cxn modelId="{795F4A2B-C589-4C3A-835F-C851FE0EBDC0}" type="presParOf" srcId="{4610E25E-EBDE-456C-BF78-DC10CF633951}" destId="{0877DA09-7BA0-4D4A-8BB1-169A93056FF0}" srcOrd="2" destOrd="0" presId="urn:microsoft.com/office/officeart/2018/2/layout/IconVerticalSolidList"/>
    <dgm:cxn modelId="{CC59CCE7-4D28-4CE2-9148-BA74A76895C2}" type="presParOf" srcId="{4610E25E-EBDE-456C-BF78-DC10CF633951}" destId="{79A0A3D4-36D6-4B5C-B4BA-F99E1B25DB8D}" srcOrd="3" destOrd="0" presId="urn:microsoft.com/office/officeart/2018/2/layout/IconVerticalSolidList"/>
    <dgm:cxn modelId="{7AFF891D-5B6A-4B54-A747-7E6E48FD5985}" type="presParOf" srcId="{6CD229C4-B130-4E46-8CBE-817017B7002C}" destId="{FC801E75-9742-4025-B8B5-4EF04063AD93}" srcOrd="3" destOrd="0" presId="urn:microsoft.com/office/officeart/2018/2/layout/IconVerticalSolidList"/>
    <dgm:cxn modelId="{28E8F95A-A6B4-4F91-8AFE-F48C4003029D}" type="presParOf" srcId="{6CD229C4-B130-4E46-8CBE-817017B7002C}" destId="{BB72DB35-30EA-4BDE-BC42-4E24D254121B}" srcOrd="4" destOrd="0" presId="urn:microsoft.com/office/officeart/2018/2/layout/IconVerticalSolidList"/>
    <dgm:cxn modelId="{9025ADF9-E544-461C-A2E6-C2CB6A96983E}" type="presParOf" srcId="{BB72DB35-30EA-4BDE-BC42-4E24D254121B}" destId="{AB430125-D0C9-499A-90FC-A6165D1E74F4}" srcOrd="0" destOrd="0" presId="urn:microsoft.com/office/officeart/2018/2/layout/IconVerticalSolidList"/>
    <dgm:cxn modelId="{4FEDA42E-7ECB-4A0E-B29D-F30726D14B53}" type="presParOf" srcId="{BB72DB35-30EA-4BDE-BC42-4E24D254121B}" destId="{901BF469-CAEE-48D9-A671-1E3C40C9D5ED}" srcOrd="1" destOrd="0" presId="urn:microsoft.com/office/officeart/2018/2/layout/IconVerticalSolidList"/>
    <dgm:cxn modelId="{024D503D-2A03-4574-9C67-A6BE9821AF29}" type="presParOf" srcId="{BB72DB35-30EA-4BDE-BC42-4E24D254121B}" destId="{D5FABACA-3E63-405D-9EB6-7FF9E9E17D49}" srcOrd="2" destOrd="0" presId="urn:microsoft.com/office/officeart/2018/2/layout/IconVerticalSolidList"/>
    <dgm:cxn modelId="{7C51B971-7232-49E8-8710-0D104433D9A7}" type="presParOf" srcId="{BB72DB35-30EA-4BDE-BC42-4E24D254121B}" destId="{033AA0D6-66CC-4EB5-BD36-B909BF581D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D509A-A428-4840-A4F9-A4B6C8D9036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AB15-AAE2-4A1C-AFC0-45FC32FFCC2B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D9630-C4E4-4065-BDE2-2B5AC7065B10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have applied bag-of-words approach to convert text format to be usable for NB classifier.</a:t>
          </a:r>
        </a:p>
      </dsp:txBody>
      <dsp:txXfrm>
        <a:off x="1730984" y="640"/>
        <a:ext cx="4660290" cy="1498687"/>
      </dsp:txXfrm>
    </dsp:sp>
    <dsp:sp modelId="{8D7AF487-E444-48B7-B55D-D50045A55755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0596-EEF2-4B30-94D8-AE382F084B5D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A3D4-36D6-4B5C-B4BA-F99E1B25DB8D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evaluation through Classification report, we can fairly say that messages can be classified into ham/spam with good accuracy.</a:t>
          </a:r>
        </a:p>
      </dsp:txBody>
      <dsp:txXfrm>
        <a:off x="1730984" y="1873999"/>
        <a:ext cx="4660290" cy="1498687"/>
      </dsp:txXfrm>
    </dsp:sp>
    <dsp:sp modelId="{AB430125-D0C9-499A-90FC-A6165D1E74F4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BF469-CAEE-48D9-A671-1E3C40C9D5E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A0D6-66CC-4EB5-BD36-B909BF581D3B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can certainly achieve more fair accuracy with more data input to the model.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3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25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8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9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36B-274F-47F6-88CF-BF6A12579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Intermediate: “spam”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F8962-9D14-4EDD-A2F4-7407A746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ANALYSE and Create the </a:t>
            </a:r>
            <a:r>
              <a:rPr lang="en-US" dirty="0" err="1"/>
              <a:t>MODEl</a:t>
            </a:r>
            <a:r>
              <a:rPr lang="en-US" dirty="0"/>
              <a:t> to predict SMS as ham/spam from SPAM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B116-34CE-40A0-9DAE-9A246093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analyzing and achieving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DB9E-CC51-4771-B54F-01C969FD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are analyzing the data within the spam-dataset through different preprocessing technique like: shape, info, description etc.</a:t>
            </a:r>
            <a:endParaRPr lang="en-IN" dirty="0"/>
          </a:p>
          <a:p>
            <a:r>
              <a:rPr lang="en-IN" dirty="0"/>
              <a:t>We see data through different graphs like: histogram to see how data is behaving and if larger messages(length of data) are trending towards being spam.</a:t>
            </a:r>
          </a:p>
          <a:p>
            <a:r>
              <a:rPr lang="en-IN" dirty="0"/>
              <a:t>We will use </a:t>
            </a:r>
            <a:r>
              <a:rPr lang="en-IN" b="1" dirty="0"/>
              <a:t>bag-of-words</a:t>
            </a:r>
            <a:r>
              <a:rPr lang="en-IN" dirty="0"/>
              <a:t> technique to convert our text format (strings) data to </a:t>
            </a:r>
            <a:r>
              <a:rPr lang="en-US" dirty="0"/>
              <a:t>numerical feature vector in order to perform the classification task</a:t>
            </a:r>
            <a:r>
              <a:rPr lang="en-IN" dirty="0"/>
              <a:t>.</a:t>
            </a:r>
          </a:p>
          <a:p>
            <a:r>
              <a:rPr lang="en-IN" dirty="0"/>
              <a:t>We will clean data after analysis as well as standardize the same to provide weightage accordingly.</a:t>
            </a:r>
          </a:p>
          <a:p>
            <a:r>
              <a:rPr lang="en-IN" dirty="0"/>
              <a:t>We will try to create model to eventually predict the class of message i.e. ham/spam.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6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r>
              <a:rPr lang="en-US" sz="3300" dirty="0"/>
              <a:t>Data Analysis</a:t>
            </a:r>
            <a:endParaRPr lang="en-IN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 have total number of 5572 messages as research dataset.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have ham/spam as 2 labels(classes) against messages data and 5169 unique messages.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Ham category messages are 4825 and one message has higher frequency as 30.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have certainly duplicate messages as unique &lt; count.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don’t have any null valued data within the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67970" y="1143000"/>
            <a:ext cx="4328512" cy="534140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26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3668"/>
            <a:ext cx="3609315" cy="1020232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Data Visualization</a:t>
            </a:r>
            <a:endParaRPr lang="en-IN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As we have text messages and we need to visualize more to make a decision in message category, we create new column as “length”.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Plotting histogram against the column length, we see something which was not visible through text that length of the spam messages are usually high(mostly 130+) compared to legitimate messages.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They are trying to convince us anyhow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6212" y="1943100"/>
            <a:ext cx="6751723" cy="28194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34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3668"/>
            <a:ext cx="3609315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Prediction and Evaluation-1 </a:t>
            </a:r>
            <a:endParaRPr lang="en-IN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 have data in text format only so we need to convert this to some kind of numerical feature vector so that our classification </a:t>
            </a:r>
            <a:r>
              <a:rPr lang="en-US" sz="1400" dirty="0" err="1">
                <a:solidFill>
                  <a:schemeClr val="bg1"/>
                </a:solidFill>
              </a:rPr>
              <a:t>algo</a:t>
            </a:r>
            <a:r>
              <a:rPr lang="en-US" sz="1400" dirty="0">
                <a:solidFill>
                  <a:schemeClr val="bg1"/>
                </a:solidFill>
              </a:rPr>
              <a:t>. can use the same.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will use bag-of-words approach to achieve the same.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will convert string into list of words excluding punctuation and </a:t>
            </a:r>
            <a:r>
              <a:rPr lang="en-US" sz="1400" dirty="0" err="1">
                <a:solidFill>
                  <a:schemeClr val="bg1"/>
                </a:solidFill>
              </a:rPr>
              <a:t>stopwords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Then we will apply vectorization, TF-IDF and finally Naïve Bayes multinomial classifier.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7115" y="1078476"/>
            <a:ext cx="6751723" cy="2574558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99463E-11EE-4AF1-AB91-B95EB5CAC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539" y="4547185"/>
            <a:ext cx="6406348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7B382-E394-4223-84E9-8953BC1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73668"/>
            <a:ext cx="3609315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Prediction and Evaluation-2 </a:t>
            </a:r>
            <a:endParaRPr lang="en-IN" sz="33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9E819-FADE-441E-8278-72EC85E8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Now we split test, train data to find finally predict with test data.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see that results are fairly good as we see recall and f1-score are high enough.</a:t>
            </a:r>
          </a:p>
          <a:p>
            <a:r>
              <a:rPr lang="en-US" sz="1400" dirty="0">
                <a:solidFill>
                  <a:schemeClr val="bg1"/>
                </a:solidFill>
              </a:rPr>
              <a:t>We can predict if message is ham/spam with this much accuracy.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82A7-9AE7-4D71-8915-4A30A5BDA0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51865" y="1258375"/>
            <a:ext cx="6578346" cy="396024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5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76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1" name="Rectangle 85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F5BD4-B0A3-4C13-B854-98995155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EBEBEB"/>
                </a:solidFill>
              </a:rPr>
              <a:t>Analysis and Observation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3" name="Text Placeholder 2">
            <a:extLst>
              <a:ext uri="{FF2B5EF4-FFF2-40B4-BE49-F238E27FC236}">
                <a16:creationId xmlns:a16="http://schemas.microsoft.com/office/drawing/2014/main" id="{D858A6D0-A700-4B6A-8ECB-58BA309FF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3612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95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Machine Learning Intermediate: “spam” Dataset</vt:lpstr>
      <vt:lpstr>What we are analyzing and achieving </vt:lpstr>
      <vt:lpstr>Data Analysis</vt:lpstr>
      <vt:lpstr>Data Visualization</vt:lpstr>
      <vt:lpstr>Model Prediction and Evaluation-1 </vt:lpstr>
      <vt:lpstr>Model Prediction and Evaluation-2 </vt:lpstr>
      <vt:lpstr>Analysis and 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Intermediate: “spam” Dataset</dc:title>
  <dc:creator>Prashant Pandey</dc:creator>
  <cp:lastModifiedBy>Prashant Pandey</cp:lastModifiedBy>
  <cp:revision>10</cp:revision>
  <dcterms:created xsi:type="dcterms:W3CDTF">2020-06-14T20:17:32Z</dcterms:created>
  <dcterms:modified xsi:type="dcterms:W3CDTF">2020-06-14T21:44:37Z</dcterms:modified>
</cp:coreProperties>
</file>