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pPr/>
              <a:t>2/17/2020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760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04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1835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5252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323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712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19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1189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77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2/17/2020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54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2/17/2020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7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225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530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608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26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6390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928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2/17/2020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76822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136B-274F-47F6-88CF-BF6A12579680}"/>
              </a:ext>
            </a:extLst>
          </p:cNvPr>
          <p:cNvSpPr>
            <a:spLocks noGrp="1"/>
          </p:cNvSpPr>
          <p:nvPr>
            <p:ph type="ctrTitle"/>
          </p:nvPr>
        </p:nvSpPr>
        <p:spPr/>
        <p:txBody>
          <a:bodyPr/>
          <a:lstStyle/>
          <a:p>
            <a:r>
              <a:rPr lang="en-US" dirty="0"/>
              <a:t>EDA : “deliveries” Dataset</a:t>
            </a:r>
            <a:endParaRPr lang="en-IN" dirty="0"/>
          </a:p>
        </p:txBody>
      </p:sp>
      <p:sp>
        <p:nvSpPr>
          <p:cNvPr id="3" name="Subtitle 2">
            <a:extLst>
              <a:ext uri="{FF2B5EF4-FFF2-40B4-BE49-F238E27FC236}">
                <a16:creationId xmlns:a16="http://schemas.microsoft.com/office/drawing/2014/main" id="{FBFF8962-9D14-4EDD-A2F4-7407A746F4C4}"/>
              </a:ext>
            </a:extLst>
          </p:cNvPr>
          <p:cNvSpPr>
            <a:spLocks noGrp="1"/>
          </p:cNvSpPr>
          <p:nvPr>
            <p:ph type="subTitle" idx="1"/>
          </p:nvPr>
        </p:nvSpPr>
        <p:spPr/>
        <p:txBody>
          <a:bodyPr/>
          <a:lstStyle/>
          <a:p>
            <a:r>
              <a:rPr lang="en-US" dirty="0"/>
              <a:t>Lets ANALYSE Team : </a:t>
            </a:r>
            <a:r>
              <a:rPr lang="en-IN" dirty="0"/>
              <a:t>Royal Challengers Bangalore  Performance and Improvements</a:t>
            </a:r>
          </a:p>
        </p:txBody>
      </p:sp>
    </p:spTree>
    <p:extLst>
      <p:ext uri="{BB962C8B-B14F-4D97-AF65-F5344CB8AC3E}">
        <p14:creationId xmlns:p14="http://schemas.microsoft.com/office/powerpoint/2010/main" val="2722903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13">
            <a:extLst>
              <a:ext uri="{FF2B5EF4-FFF2-40B4-BE49-F238E27FC236}">
                <a16:creationId xmlns:a16="http://schemas.microsoft.com/office/drawing/2014/main" id="{98A1D0BB-B8F0-46D7-9453-2DC9E54FEC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5" name="Rectangle 114">
              <a:extLst>
                <a:ext uri="{FF2B5EF4-FFF2-40B4-BE49-F238E27FC236}">
                  <a16:creationId xmlns:a16="http://schemas.microsoft.com/office/drawing/2014/main" id="{D3A44EAD-8C36-423B-81F2-9BCEF6FF0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Oval 115">
              <a:extLst>
                <a:ext uri="{FF2B5EF4-FFF2-40B4-BE49-F238E27FC236}">
                  <a16:creationId xmlns:a16="http://schemas.microsoft.com/office/drawing/2014/main" id="{3EA4EF45-4BCE-497F-A3E5-E8A78B0DE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7" name="Oval 116">
              <a:extLst>
                <a:ext uri="{FF2B5EF4-FFF2-40B4-BE49-F238E27FC236}">
                  <a16:creationId xmlns:a16="http://schemas.microsoft.com/office/drawing/2014/main" id="{A86444F9-DFF7-4015-A354-A443BCF5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8" name="Oval 117">
              <a:extLst>
                <a:ext uri="{FF2B5EF4-FFF2-40B4-BE49-F238E27FC236}">
                  <a16:creationId xmlns:a16="http://schemas.microsoft.com/office/drawing/2014/main" id="{FF60ADBC-C1BD-4EC5-9B6F-1DF12DE5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9" name="Freeform 5">
              <a:extLst>
                <a:ext uri="{FF2B5EF4-FFF2-40B4-BE49-F238E27FC236}">
                  <a16:creationId xmlns:a16="http://schemas.microsoft.com/office/drawing/2014/main" id="{7DF05586-9EB6-494C-8B3A-2A85346133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0" name="Freeform 5">
              <a:extLst>
                <a:ext uri="{FF2B5EF4-FFF2-40B4-BE49-F238E27FC236}">
                  <a16:creationId xmlns:a16="http://schemas.microsoft.com/office/drawing/2014/main" id="{D279CF7F-04A6-40E3-84DD-DDC0553A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1" name="Freeform 5">
              <a:extLst>
                <a:ext uri="{FF2B5EF4-FFF2-40B4-BE49-F238E27FC236}">
                  <a16:creationId xmlns:a16="http://schemas.microsoft.com/office/drawing/2014/main" id="{8E22FFA0-E7AE-4CCB-BFD0-C000AA64B5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8" name="Rectangle 122">
            <a:extLst>
              <a:ext uri="{FF2B5EF4-FFF2-40B4-BE49-F238E27FC236}">
                <a16:creationId xmlns:a16="http://schemas.microsoft.com/office/drawing/2014/main" id="{5AE8C830-95B3-4B62-9882-4301B7A9A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39" name="Group 124">
            <a:extLst>
              <a:ext uri="{FF2B5EF4-FFF2-40B4-BE49-F238E27FC236}">
                <a16:creationId xmlns:a16="http://schemas.microsoft.com/office/drawing/2014/main" id="{F80F4C73-8A40-435B-AFB5-F5C3BDC038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6" name="Rectangle 125">
              <a:extLst>
                <a:ext uri="{FF2B5EF4-FFF2-40B4-BE49-F238E27FC236}">
                  <a16:creationId xmlns:a16="http://schemas.microsoft.com/office/drawing/2014/main" id="{BDD4069D-6BA0-4C9D-8EA6-8C476FC7D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Oval 126">
              <a:extLst>
                <a:ext uri="{FF2B5EF4-FFF2-40B4-BE49-F238E27FC236}">
                  <a16:creationId xmlns:a16="http://schemas.microsoft.com/office/drawing/2014/main" id="{B60D1FC8-A019-4110-A93E-8C709AD78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8" name="Oval 127">
              <a:extLst>
                <a:ext uri="{FF2B5EF4-FFF2-40B4-BE49-F238E27FC236}">
                  <a16:creationId xmlns:a16="http://schemas.microsoft.com/office/drawing/2014/main" id="{447CEA9B-73E1-441D-8800-FA49BA991D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9" name="Oval 128">
              <a:extLst>
                <a:ext uri="{FF2B5EF4-FFF2-40B4-BE49-F238E27FC236}">
                  <a16:creationId xmlns:a16="http://schemas.microsoft.com/office/drawing/2014/main" id="{3072D5EB-F874-4157-885B-E3C42CDA8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00352347-BE60-4DA4-A026-651AE5F7F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1" name="Freeform 5">
              <a:extLst>
                <a:ext uri="{FF2B5EF4-FFF2-40B4-BE49-F238E27FC236}">
                  <a16:creationId xmlns:a16="http://schemas.microsoft.com/office/drawing/2014/main" id="{26F82C6E-5FB8-4065-8BCB-D9158DD5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2" name="Freeform 5">
              <a:extLst>
                <a:ext uri="{FF2B5EF4-FFF2-40B4-BE49-F238E27FC236}">
                  <a16:creationId xmlns:a16="http://schemas.microsoft.com/office/drawing/2014/main" id="{CF36403A-34F0-4F3D-A4BA-D1B1FA2F3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3" name="Freeform 5">
              <a:extLst>
                <a:ext uri="{FF2B5EF4-FFF2-40B4-BE49-F238E27FC236}">
                  <a16:creationId xmlns:a16="http://schemas.microsoft.com/office/drawing/2014/main" id="{7CCD3DE1-6CA0-4EB1-A8E8-EFD50A1FE3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2AA5776-173B-41B9-A9C6-C8BC657B9069}"/>
              </a:ext>
            </a:extLst>
          </p:cNvPr>
          <p:cNvSpPr>
            <a:spLocks noGrp="1"/>
          </p:cNvSpPr>
          <p:nvPr>
            <p:ph type="title"/>
          </p:nvPr>
        </p:nvSpPr>
        <p:spPr>
          <a:xfrm>
            <a:off x="1154955" y="973668"/>
            <a:ext cx="3178260" cy="1020232"/>
          </a:xfrm>
        </p:spPr>
        <p:txBody>
          <a:bodyPr vert="horz" lIns="91440" tIns="45720" rIns="91440" bIns="45720" rtlCol="0" anchor="ctr">
            <a:normAutofit fontScale="90000"/>
          </a:bodyPr>
          <a:lstStyle/>
          <a:p>
            <a:r>
              <a:rPr lang="en-US" sz="3600" dirty="0"/>
              <a:t>Inning wise winning ratio </a:t>
            </a:r>
          </a:p>
        </p:txBody>
      </p:sp>
      <p:sp>
        <p:nvSpPr>
          <p:cNvPr id="4" name="Text Placeholder 3">
            <a:extLst>
              <a:ext uri="{FF2B5EF4-FFF2-40B4-BE49-F238E27FC236}">
                <a16:creationId xmlns:a16="http://schemas.microsoft.com/office/drawing/2014/main" id="{EDD62723-F751-4B6E-A7D1-BF883A57FB5B}"/>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chemeClr val="bg1"/>
                </a:solidFill>
              </a:rPr>
              <a:t>This plot present how RCB as a team has performed win </a:t>
            </a:r>
            <a:r>
              <a:rPr lang="en-US">
                <a:solidFill>
                  <a:schemeClr val="bg1"/>
                </a:solidFill>
              </a:rPr>
              <a:t>while batting </a:t>
            </a:r>
            <a:r>
              <a:rPr lang="en-US" dirty="0">
                <a:solidFill>
                  <a:schemeClr val="bg1"/>
                </a:solidFill>
              </a:rPr>
              <a:t>in different innings</a:t>
            </a:r>
          </a:p>
          <a:p>
            <a:pPr>
              <a:buFont typeface="Wingdings 3" charset="2"/>
              <a:buChar char=""/>
            </a:pPr>
            <a:r>
              <a:rPr lang="en-US" dirty="0">
                <a:solidFill>
                  <a:schemeClr val="bg1"/>
                </a:solidFill>
              </a:rPr>
              <a:t>This clearly depicts that winning ratio while batting first and setting up the total is much higher than while batting second and chasing the target score.</a:t>
            </a:r>
          </a:p>
        </p:txBody>
      </p:sp>
      <p:pic>
        <p:nvPicPr>
          <p:cNvPr id="8" name="Content Placeholder 7">
            <a:extLst>
              <a:ext uri="{FF2B5EF4-FFF2-40B4-BE49-F238E27FC236}">
                <a16:creationId xmlns:a16="http://schemas.microsoft.com/office/drawing/2014/main" id="{D26345C1-B05E-4696-8BD9-145743F0FA4A}"/>
              </a:ext>
            </a:extLst>
          </p:cNvPr>
          <p:cNvPicPr>
            <a:picLocks noGrp="1" noChangeAspect="1"/>
          </p:cNvPicPr>
          <p:nvPr>
            <p:ph idx="1"/>
          </p:nvPr>
        </p:nvPicPr>
        <p:blipFill>
          <a:blip r:embed="rId3"/>
          <a:srcRect/>
          <a:stretch/>
        </p:blipFill>
        <p:spPr>
          <a:xfrm>
            <a:off x="5755078" y="1146651"/>
            <a:ext cx="5410459" cy="5250498"/>
          </a:xfrm>
          <a:prstGeom prst="rect">
            <a:avLst/>
          </a:prstGeom>
        </p:spPr>
      </p:pic>
      <p:sp>
        <p:nvSpPr>
          <p:cNvPr id="140" name="Rectangle 134">
            <a:extLst>
              <a:ext uri="{FF2B5EF4-FFF2-40B4-BE49-F238E27FC236}">
                <a16:creationId xmlns:a16="http://schemas.microsoft.com/office/drawing/2014/main" id="{552D6D00-2548-4ECD-9FA4-D422A2525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926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8E92A9B-56BB-484E-A885-6FF999C15F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9" name="Rectangle 8">
              <a:extLst>
                <a:ext uri="{FF2B5EF4-FFF2-40B4-BE49-F238E27FC236}">
                  <a16:creationId xmlns:a16="http://schemas.microsoft.com/office/drawing/2014/main" id="{882D236D-EC3D-4158-9972-C92C36D60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9F1A34D6-00E0-4160-B42C-C0F61837F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8F0CCB13-1DEC-47CE-B46A-6F8911527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1287698F-BA3C-4B14-8EFD-4BB510CA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E098F9C4-2AE2-4FA4-974F-9C9F4ED35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a:extLst>
                <a:ext uri="{FF2B5EF4-FFF2-40B4-BE49-F238E27FC236}">
                  <a16:creationId xmlns:a16="http://schemas.microsoft.com/office/drawing/2014/main" id="{BD6C01FB-DF9D-42FE-9C82-DEF119DB6A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a:extLst>
                <a:ext uri="{FF2B5EF4-FFF2-40B4-BE49-F238E27FC236}">
                  <a16:creationId xmlns:a16="http://schemas.microsoft.com/office/drawing/2014/main" id="{7B264309-727F-43C4-9E15-AB69155D8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3E20E404-0173-46F6-9DC4-C960A5778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2" name="Rectangle 21">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8"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16F5BD4-B0A3-4C13-B854-98995155F340}"/>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Analysis and Improvements</a:t>
            </a:r>
          </a:p>
        </p:txBody>
      </p:sp>
      <p:sp>
        <p:nvSpPr>
          <p:cNvPr id="3" name="Text Placeholder 2">
            <a:extLst>
              <a:ext uri="{FF2B5EF4-FFF2-40B4-BE49-F238E27FC236}">
                <a16:creationId xmlns:a16="http://schemas.microsoft.com/office/drawing/2014/main" id="{D2C022CA-5D11-4CD7-A2F9-856EDB057996}"/>
              </a:ext>
            </a:extLst>
          </p:cNvPr>
          <p:cNvSpPr>
            <a:spLocks noGrp="1"/>
          </p:cNvSpPr>
          <p:nvPr>
            <p:ph type="body" sz="half" idx="2"/>
          </p:nvPr>
        </p:nvSpPr>
        <p:spPr>
          <a:xfrm>
            <a:off x="5290077" y="437513"/>
            <a:ext cx="5502614" cy="5954325"/>
          </a:xfrm>
        </p:spPr>
        <p:txBody>
          <a:bodyPr vert="horz" lIns="91440" tIns="45720" rIns="91440" bIns="45720" rtlCol="0" anchor="ctr">
            <a:normAutofit fontScale="92500" lnSpcReduction="20000"/>
          </a:bodyPr>
          <a:lstStyle/>
          <a:p>
            <a:pPr>
              <a:buFont typeface="Wingdings 3" charset="2"/>
              <a:buChar char=""/>
            </a:pPr>
            <a:r>
              <a:rPr lang="en-US" sz="2000" dirty="0"/>
              <a:t>RCB has to retain many or fill the replacement of it’s top performing players specially bowlers as they either have moved or quit</a:t>
            </a:r>
          </a:p>
          <a:p>
            <a:pPr>
              <a:buFont typeface="Wingdings 3" charset="2"/>
              <a:buChar char=""/>
            </a:pPr>
            <a:r>
              <a:rPr lang="en-US" sz="2000" dirty="0"/>
              <a:t>We have seen that team batting performance while batting second is quite low as compared to batting first so team need to focus on strategies while chasing the target score and playing under pressure.</a:t>
            </a:r>
          </a:p>
          <a:p>
            <a:pPr>
              <a:buFont typeface="Wingdings 3" charset="2"/>
              <a:buChar char=""/>
            </a:pPr>
            <a:r>
              <a:rPr lang="en-US" sz="2000" dirty="0"/>
              <a:t>Player out caught percentage is so high and so team need to think of playing while built the inning gradually and need to choose wisely which ball to hit over the ground.</a:t>
            </a:r>
          </a:p>
          <a:p>
            <a:pPr>
              <a:buFont typeface="Wingdings 3" charset="2"/>
              <a:buChar char=""/>
            </a:pPr>
            <a:r>
              <a:rPr lang="en-US" sz="2000" dirty="0"/>
              <a:t>Bowlers performance while defending the total is low as compared to bowling first but its not that much rather issue is to retain their best bowlers. </a:t>
            </a:r>
          </a:p>
          <a:p>
            <a:pPr>
              <a:buFont typeface="Wingdings 3" charset="2"/>
              <a:buChar char=""/>
            </a:pPr>
            <a:r>
              <a:rPr lang="en-US" sz="2000" dirty="0"/>
              <a:t>Last but not the least team winning percentage is quite high while batting first so choosing batting first should be priority and winning toss is crucial.</a:t>
            </a:r>
          </a:p>
        </p:txBody>
      </p:sp>
    </p:spTree>
    <p:extLst>
      <p:ext uri="{BB962C8B-B14F-4D97-AF65-F5344CB8AC3E}">
        <p14:creationId xmlns:p14="http://schemas.microsoft.com/office/powerpoint/2010/main" val="395495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B116-34CE-40A0-9DAE-9A246093C1F4}"/>
              </a:ext>
            </a:extLst>
          </p:cNvPr>
          <p:cNvSpPr>
            <a:spLocks noGrp="1"/>
          </p:cNvSpPr>
          <p:nvPr>
            <p:ph type="title"/>
          </p:nvPr>
        </p:nvSpPr>
        <p:spPr/>
        <p:txBody>
          <a:bodyPr/>
          <a:lstStyle/>
          <a:p>
            <a:r>
              <a:rPr lang="en-US" dirty="0"/>
              <a:t>What we are analyzing </a:t>
            </a:r>
            <a:endParaRPr lang="en-IN" dirty="0"/>
          </a:p>
        </p:txBody>
      </p:sp>
      <p:sp>
        <p:nvSpPr>
          <p:cNvPr id="3" name="Content Placeholder 2">
            <a:extLst>
              <a:ext uri="{FF2B5EF4-FFF2-40B4-BE49-F238E27FC236}">
                <a16:creationId xmlns:a16="http://schemas.microsoft.com/office/drawing/2014/main" id="{664ADB9E-CC51-4771-B54F-01C969FD36F2}"/>
              </a:ext>
            </a:extLst>
          </p:cNvPr>
          <p:cNvSpPr>
            <a:spLocks noGrp="1"/>
          </p:cNvSpPr>
          <p:nvPr>
            <p:ph idx="1"/>
          </p:nvPr>
        </p:nvSpPr>
        <p:spPr/>
        <p:txBody>
          <a:bodyPr/>
          <a:lstStyle/>
          <a:p>
            <a:r>
              <a:rPr lang="en-US" dirty="0"/>
              <a:t>Team : </a:t>
            </a:r>
            <a:r>
              <a:rPr lang="en-IN" dirty="0"/>
              <a:t>Royal Challengers Bangalore(RCB) has been constantly trying to make the mark in IPL but not performing as expected and this is where our umbrella problem comes.</a:t>
            </a:r>
          </a:p>
          <a:p>
            <a:r>
              <a:rPr lang="en-IN" dirty="0"/>
              <a:t>We are going to use EDA on the IPL deliveries data to find out some important information so as to take out some visible issues to resolve</a:t>
            </a:r>
          </a:p>
          <a:p>
            <a:r>
              <a:rPr lang="en-IN" dirty="0"/>
              <a:t>We will consider both batting and bowling data analysis to improve the same</a:t>
            </a:r>
          </a:p>
          <a:p>
            <a:pPr marL="0" indent="0">
              <a:buNone/>
            </a:pPr>
            <a:endParaRPr lang="en-IN" dirty="0"/>
          </a:p>
        </p:txBody>
      </p:sp>
    </p:spTree>
    <p:extLst>
      <p:ext uri="{BB962C8B-B14F-4D97-AF65-F5344CB8AC3E}">
        <p14:creationId xmlns:p14="http://schemas.microsoft.com/office/powerpoint/2010/main" val="89460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58" name="Rectangle 57">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Oval 58">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Oval 59">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60">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3"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4"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5"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057B382-E394-4223-84E9-8953BC10B644}"/>
              </a:ext>
            </a:extLst>
          </p:cNvPr>
          <p:cNvSpPr>
            <a:spLocks noGrp="1"/>
          </p:cNvSpPr>
          <p:nvPr>
            <p:ph type="title"/>
          </p:nvPr>
        </p:nvSpPr>
        <p:spPr>
          <a:xfrm>
            <a:off x="1154955" y="973668"/>
            <a:ext cx="3178260" cy="1020232"/>
          </a:xfrm>
        </p:spPr>
        <p:txBody>
          <a:bodyPr>
            <a:normAutofit/>
          </a:bodyPr>
          <a:lstStyle/>
          <a:p>
            <a:r>
              <a:rPr lang="en-US" sz="3300" dirty="0"/>
              <a:t>Top Run scorer</a:t>
            </a:r>
            <a:endParaRPr lang="en-IN" sz="3300" dirty="0"/>
          </a:p>
        </p:txBody>
      </p:sp>
      <p:sp>
        <p:nvSpPr>
          <p:cNvPr id="9" name="Content Placeholder 8">
            <a:extLst>
              <a:ext uri="{FF2B5EF4-FFF2-40B4-BE49-F238E27FC236}">
                <a16:creationId xmlns:a16="http://schemas.microsoft.com/office/drawing/2014/main" id="{E9A9E819-FADE-441E-8278-72EC85E83B72}"/>
              </a:ext>
            </a:extLst>
          </p:cNvPr>
          <p:cNvSpPr>
            <a:spLocks noGrp="1"/>
          </p:cNvSpPr>
          <p:nvPr>
            <p:ph idx="1"/>
          </p:nvPr>
        </p:nvSpPr>
        <p:spPr>
          <a:xfrm>
            <a:off x="1154955" y="2120900"/>
            <a:ext cx="3133726" cy="3898900"/>
          </a:xfrm>
        </p:spPr>
        <p:txBody>
          <a:bodyPr>
            <a:normAutofit/>
          </a:bodyPr>
          <a:lstStyle/>
          <a:p>
            <a:r>
              <a:rPr lang="en-US" sz="1400" dirty="0">
                <a:solidFill>
                  <a:schemeClr val="bg1"/>
                </a:solidFill>
              </a:rPr>
              <a:t>This plot presents top 10 scorer for RCB</a:t>
            </a:r>
          </a:p>
          <a:p>
            <a:r>
              <a:rPr lang="en-US" sz="1400" dirty="0">
                <a:solidFill>
                  <a:schemeClr val="bg1"/>
                </a:solidFill>
              </a:rPr>
              <a:t>V Kohli as captain has scored maximum for the team</a:t>
            </a:r>
          </a:p>
          <a:p>
            <a:r>
              <a:rPr lang="en-US" sz="1400" dirty="0">
                <a:solidFill>
                  <a:schemeClr val="bg1"/>
                </a:solidFill>
              </a:rPr>
              <a:t>We see team is lacking here as just 3 key player have made some mark and rest are being unnoticeable </a:t>
            </a:r>
          </a:p>
        </p:txBody>
      </p:sp>
      <p:pic>
        <p:nvPicPr>
          <p:cNvPr id="5" name="Content Placeholder 4">
            <a:extLst>
              <a:ext uri="{FF2B5EF4-FFF2-40B4-BE49-F238E27FC236}">
                <a16:creationId xmlns:a16="http://schemas.microsoft.com/office/drawing/2014/main" id="{F62582A7-9AE7-4D71-8915-4A30A5BDA0B2}"/>
              </a:ext>
              <a:ext uri="{C183D7F6-B498-43B3-948B-1728B52AA6E4}">
                <adec:decorative xmlns:adec="http://schemas.microsoft.com/office/drawing/2017/decorative" val="0"/>
              </a:ext>
            </a:extLst>
          </p:cNvPr>
          <p:cNvPicPr>
            <a:picLocks noChangeAspect="1"/>
          </p:cNvPicPr>
          <p:nvPr/>
        </p:nvPicPr>
        <p:blipFill rotWithShape="1">
          <a:blip r:embed="rId3"/>
          <a:srcRect r="19928" b="2"/>
          <a:stretch/>
        </p:blipFill>
        <p:spPr>
          <a:xfrm>
            <a:off x="5334476" y="1089513"/>
            <a:ext cx="6251664" cy="5250473"/>
          </a:xfrm>
          <a:prstGeom prst="rect">
            <a:avLst/>
          </a:prstGeom>
        </p:spPr>
      </p:pic>
      <p:sp>
        <p:nvSpPr>
          <p:cNvPr id="67" name="Rectangle 66">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2026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B6583EC0-B95E-4CD4-9A9A-0C3F6FA82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89" name="Rectangle 88">
              <a:extLst>
                <a:ext uri="{FF2B5EF4-FFF2-40B4-BE49-F238E27FC236}">
                  <a16:creationId xmlns:a16="http://schemas.microsoft.com/office/drawing/2014/main" id="{185B8355-5373-403A-B5C2-4C8E70AC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Oval 89">
              <a:extLst>
                <a:ext uri="{FF2B5EF4-FFF2-40B4-BE49-F238E27FC236}">
                  <a16:creationId xmlns:a16="http://schemas.microsoft.com/office/drawing/2014/main" id="{25BACD68-BDD7-43D0-A593-66B247A4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0">
              <a:extLst>
                <a:ext uri="{FF2B5EF4-FFF2-40B4-BE49-F238E27FC236}">
                  <a16:creationId xmlns:a16="http://schemas.microsoft.com/office/drawing/2014/main" id="{D20AC87D-DE1E-46F5-889B-6CFD4FB14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Oval 91">
              <a:extLst>
                <a:ext uri="{FF2B5EF4-FFF2-40B4-BE49-F238E27FC236}">
                  <a16:creationId xmlns:a16="http://schemas.microsoft.com/office/drawing/2014/main" id="{21C643F3-476E-4474-A4AA-2AF19ECCB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3" name="Freeform 5">
              <a:extLst>
                <a:ext uri="{FF2B5EF4-FFF2-40B4-BE49-F238E27FC236}">
                  <a16:creationId xmlns:a16="http://schemas.microsoft.com/office/drawing/2014/main" id="{B7EE1E46-6AD7-4F25-ABEB-0C06AE46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4" name="Freeform 5">
              <a:extLst>
                <a:ext uri="{FF2B5EF4-FFF2-40B4-BE49-F238E27FC236}">
                  <a16:creationId xmlns:a16="http://schemas.microsoft.com/office/drawing/2014/main" id="{19C342B7-8020-4464-8EB2-AE58A8B8F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5" name="Freeform 5">
              <a:extLst>
                <a:ext uri="{FF2B5EF4-FFF2-40B4-BE49-F238E27FC236}">
                  <a16:creationId xmlns:a16="http://schemas.microsoft.com/office/drawing/2014/main" id="{1F3EC447-6BFD-478D-BCE7-B572B85BF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7" name="Rectangle 96">
            <a:extLst>
              <a:ext uri="{FF2B5EF4-FFF2-40B4-BE49-F238E27FC236}">
                <a16:creationId xmlns:a16="http://schemas.microsoft.com/office/drawing/2014/main" id="{19EF6B20-23CA-444F-8D20-3A38184B6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99" name="Group 98">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00" name="Rectangle 99">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Oval 100">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 name="Oval 101">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6"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7"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2AA5776-173B-41B9-A9C6-C8BC657B9069}"/>
              </a:ext>
            </a:extLst>
          </p:cNvPr>
          <p:cNvSpPr>
            <a:spLocks noGrp="1"/>
          </p:cNvSpPr>
          <p:nvPr>
            <p:ph type="title"/>
          </p:nvPr>
        </p:nvSpPr>
        <p:spPr>
          <a:xfrm>
            <a:off x="1068388" y="973668"/>
            <a:ext cx="3264827" cy="1020232"/>
          </a:xfrm>
        </p:spPr>
        <p:txBody>
          <a:bodyPr vert="horz" lIns="91440" tIns="45720" rIns="91440" bIns="45720" rtlCol="0" anchor="ctr">
            <a:normAutofit/>
          </a:bodyPr>
          <a:lstStyle/>
          <a:p>
            <a:pPr>
              <a:lnSpc>
                <a:spcPct val="90000"/>
              </a:lnSpc>
            </a:pPr>
            <a:r>
              <a:rPr lang="en-US" sz="3300" dirty="0"/>
              <a:t>Top Wicket Taker</a:t>
            </a:r>
          </a:p>
        </p:txBody>
      </p:sp>
      <p:sp>
        <p:nvSpPr>
          <p:cNvPr id="4" name="Text Placeholder 3">
            <a:extLst>
              <a:ext uri="{FF2B5EF4-FFF2-40B4-BE49-F238E27FC236}">
                <a16:creationId xmlns:a16="http://schemas.microsoft.com/office/drawing/2014/main" id="{EDD62723-F751-4B6E-A7D1-BF883A57FB5B}"/>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chemeClr val="bg1"/>
                </a:solidFill>
              </a:rPr>
              <a:t>This plot presents top 10 wicket taker for RCB</a:t>
            </a:r>
          </a:p>
          <a:p>
            <a:pPr>
              <a:buFont typeface="Wingdings 3" charset="2"/>
              <a:buChar char=""/>
            </a:pPr>
            <a:r>
              <a:rPr lang="en-US" dirty="0">
                <a:solidFill>
                  <a:schemeClr val="bg1"/>
                </a:solidFill>
              </a:rPr>
              <a:t>YS Chahal is holding the top position in the list</a:t>
            </a:r>
          </a:p>
          <a:p>
            <a:pPr>
              <a:buFont typeface="Wingdings 3" charset="2"/>
              <a:buChar char=""/>
            </a:pPr>
            <a:r>
              <a:rPr lang="en-US" dirty="0">
                <a:solidFill>
                  <a:schemeClr val="bg1"/>
                </a:solidFill>
              </a:rPr>
              <a:t>Team has few other noticeable bowlers but those seem to have left and so team is lacking a striking bowler like </a:t>
            </a:r>
            <a:r>
              <a:rPr lang="en-US" dirty="0" err="1">
                <a:solidFill>
                  <a:schemeClr val="bg1"/>
                </a:solidFill>
              </a:rPr>
              <a:t>chahal</a:t>
            </a:r>
            <a:r>
              <a:rPr lang="en-US" dirty="0">
                <a:solidFill>
                  <a:schemeClr val="bg1"/>
                </a:solidFill>
              </a:rPr>
              <a:t> who can make the bowling line stronger</a:t>
            </a:r>
          </a:p>
        </p:txBody>
      </p:sp>
      <p:pic>
        <p:nvPicPr>
          <p:cNvPr id="6" name="Content Placeholder 5" descr="A picture containing food, drawing&#10;&#10;Description automatically generated">
            <a:extLst>
              <a:ext uri="{FF2B5EF4-FFF2-40B4-BE49-F238E27FC236}">
                <a16:creationId xmlns:a16="http://schemas.microsoft.com/office/drawing/2014/main" id="{8501172B-A4E0-448E-8BFE-B5F22929FBAD}"/>
              </a:ext>
            </a:extLst>
          </p:cNvPr>
          <p:cNvPicPr>
            <a:picLocks noGrp="1" noChangeAspect="1"/>
          </p:cNvPicPr>
          <p:nvPr>
            <p:ph idx="1"/>
          </p:nvPr>
        </p:nvPicPr>
        <p:blipFill rotWithShape="1">
          <a:blip r:embed="rId3"/>
          <a:srcRect l="887" r="18447" b="2"/>
          <a:stretch/>
        </p:blipFill>
        <p:spPr>
          <a:xfrm>
            <a:off x="5334513" y="1108551"/>
            <a:ext cx="6251590" cy="5250498"/>
          </a:xfrm>
          <a:prstGeom prst="rect">
            <a:avLst/>
          </a:prstGeom>
        </p:spPr>
      </p:pic>
      <p:sp>
        <p:nvSpPr>
          <p:cNvPr id="109" name="Rectangle 108">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9923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B6583EC0-B95E-4CD4-9A9A-0C3F6FA82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89" name="Rectangle 88">
              <a:extLst>
                <a:ext uri="{FF2B5EF4-FFF2-40B4-BE49-F238E27FC236}">
                  <a16:creationId xmlns:a16="http://schemas.microsoft.com/office/drawing/2014/main" id="{185B8355-5373-403A-B5C2-4C8E70AC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Oval 89">
              <a:extLst>
                <a:ext uri="{FF2B5EF4-FFF2-40B4-BE49-F238E27FC236}">
                  <a16:creationId xmlns:a16="http://schemas.microsoft.com/office/drawing/2014/main" id="{25BACD68-BDD7-43D0-A593-66B247A4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0">
              <a:extLst>
                <a:ext uri="{FF2B5EF4-FFF2-40B4-BE49-F238E27FC236}">
                  <a16:creationId xmlns:a16="http://schemas.microsoft.com/office/drawing/2014/main" id="{D20AC87D-DE1E-46F5-889B-6CFD4FB14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Oval 91">
              <a:extLst>
                <a:ext uri="{FF2B5EF4-FFF2-40B4-BE49-F238E27FC236}">
                  <a16:creationId xmlns:a16="http://schemas.microsoft.com/office/drawing/2014/main" id="{21C643F3-476E-4474-A4AA-2AF19ECCB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3" name="Freeform 5">
              <a:extLst>
                <a:ext uri="{FF2B5EF4-FFF2-40B4-BE49-F238E27FC236}">
                  <a16:creationId xmlns:a16="http://schemas.microsoft.com/office/drawing/2014/main" id="{B7EE1E46-6AD7-4F25-ABEB-0C06AE46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4" name="Freeform 5">
              <a:extLst>
                <a:ext uri="{FF2B5EF4-FFF2-40B4-BE49-F238E27FC236}">
                  <a16:creationId xmlns:a16="http://schemas.microsoft.com/office/drawing/2014/main" id="{19C342B7-8020-4464-8EB2-AE58A8B8F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5" name="Freeform 5">
              <a:extLst>
                <a:ext uri="{FF2B5EF4-FFF2-40B4-BE49-F238E27FC236}">
                  <a16:creationId xmlns:a16="http://schemas.microsoft.com/office/drawing/2014/main" id="{1F3EC447-6BFD-478D-BCE7-B572B85BF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7" name="Rectangle 96">
            <a:extLst>
              <a:ext uri="{FF2B5EF4-FFF2-40B4-BE49-F238E27FC236}">
                <a16:creationId xmlns:a16="http://schemas.microsoft.com/office/drawing/2014/main" id="{19EF6B20-23CA-444F-8D20-3A38184B6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99" name="Group 98">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00" name="Rectangle 99">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Oval 100">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 name="Oval 101">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6"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7"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2AA5776-173B-41B9-A9C6-C8BC657B9069}"/>
              </a:ext>
            </a:extLst>
          </p:cNvPr>
          <p:cNvSpPr>
            <a:spLocks noGrp="1"/>
          </p:cNvSpPr>
          <p:nvPr>
            <p:ph type="title"/>
          </p:nvPr>
        </p:nvSpPr>
        <p:spPr>
          <a:xfrm>
            <a:off x="1154955" y="973668"/>
            <a:ext cx="3178260" cy="1020232"/>
          </a:xfrm>
        </p:spPr>
        <p:txBody>
          <a:bodyPr vert="horz" lIns="91440" tIns="45720" rIns="91440" bIns="45720" rtlCol="0" anchor="ctr">
            <a:normAutofit/>
          </a:bodyPr>
          <a:lstStyle/>
          <a:p>
            <a:pPr>
              <a:lnSpc>
                <a:spcPct val="90000"/>
              </a:lnSpc>
            </a:pPr>
            <a:r>
              <a:rPr lang="en-US" sz="2300" dirty="0"/>
              <a:t>Batting Performance in First Inning</a:t>
            </a:r>
          </a:p>
        </p:txBody>
      </p:sp>
      <p:sp>
        <p:nvSpPr>
          <p:cNvPr id="4" name="Text Placeholder 3">
            <a:extLst>
              <a:ext uri="{FF2B5EF4-FFF2-40B4-BE49-F238E27FC236}">
                <a16:creationId xmlns:a16="http://schemas.microsoft.com/office/drawing/2014/main" id="{EDD62723-F751-4B6E-A7D1-BF883A57FB5B}"/>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chemeClr val="bg1"/>
                </a:solidFill>
              </a:rPr>
              <a:t>This plot presents top 10 run scorers by their avg. run per match when batted in first inning</a:t>
            </a:r>
          </a:p>
          <a:p>
            <a:pPr>
              <a:buFont typeface="Wingdings 3" charset="2"/>
              <a:buChar char=""/>
            </a:pPr>
            <a:r>
              <a:rPr lang="en-US" dirty="0">
                <a:solidFill>
                  <a:schemeClr val="bg1"/>
                </a:solidFill>
              </a:rPr>
              <a:t>Gayle, ABD and Kohli seem to have made the mark here as well but nearly all are up to or above 25 above 25 runs</a:t>
            </a:r>
          </a:p>
        </p:txBody>
      </p:sp>
      <p:pic>
        <p:nvPicPr>
          <p:cNvPr id="8" name="Content Placeholder 7" descr="A picture containing drawing, food, fence&#10;&#10;Description automatically generated">
            <a:extLst>
              <a:ext uri="{FF2B5EF4-FFF2-40B4-BE49-F238E27FC236}">
                <a16:creationId xmlns:a16="http://schemas.microsoft.com/office/drawing/2014/main" id="{D26345C1-B05E-4696-8BD9-145743F0FA4A}"/>
              </a:ext>
            </a:extLst>
          </p:cNvPr>
          <p:cNvPicPr>
            <a:picLocks noGrp="1" noChangeAspect="1"/>
          </p:cNvPicPr>
          <p:nvPr>
            <p:ph idx="1"/>
          </p:nvPr>
        </p:nvPicPr>
        <p:blipFill>
          <a:blip r:embed="rId3"/>
          <a:stretch>
            <a:fillRect/>
          </a:stretch>
        </p:blipFill>
        <p:spPr>
          <a:xfrm>
            <a:off x="5334476" y="1264361"/>
            <a:ext cx="6251664" cy="4329277"/>
          </a:xfrm>
          <a:prstGeom prst="rect">
            <a:avLst/>
          </a:prstGeom>
        </p:spPr>
      </p:pic>
      <p:sp>
        <p:nvSpPr>
          <p:cNvPr id="109" name="Rectangle 108">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421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B6583EC0-B95E-4CD4-9A9A-0C3F6FA82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89" name="Rectangle 88">
              <a:extLst>
                <a:ext uri="{FF2B5EF4-FFF2-40B4-BE49-F238E27FC236}">
                  <a16:creationId xmlns:a16="http://schemas.microsoft.com/office/drawing/2014/main" id="{185B8355-5373-403A-B5C2-4C8E70AC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Oval 89">
              <a:extLst>
                <a:ext uri="{FF2B5EF4-FFF2-40B4-BE49-F238E27FC236}">
                  <a16:creationId xmlns:a16="http://schemas.microsoft.com/office/drawing/2014/main" id="{25BACD68-BDD7-43D0-A593-66B247A4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0">
              <a:extLst>
                <a:ext uri="{FF2B5EF4-FFF2-40B4-BE49-F238E27FC236}">
                  <a16:creationId xmlns:a16="http://schemas.microsoft.com/office/drawing/2014/main" id="{D20AC87D-DE1E-46F5-889B-6CFD4FB14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Oval 91">
              <a:extLst>
                <a:ext uri="{FF2B5EF4-FFF2-40B4-BE49-F238E27FC236}">
                  <a16:creationId xmlns:a16="http://schemas.microsoft.com/office/drawing/2014/main" id="{21C643F3-476E-4474-A4AA-2AF19ECCB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3" name="Freeform 5">
              <a:extLst>
                <a:ext uri="{FF2B5EF4-FFF2-40B4-BE49-F238E27FC236}">
                  <a16:creationId xmlns:a16="http://schemas.microsoft.com/office/drawing/2014/main" id="{B7EE1E46-6AD7-4F25-ABEB-0C06AE46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4" name="Freeform 5">
              <a:extLst>
                <a:ext uri="{FF2B5EF4-FFF2-40B4-BE49-F238E27FC236}">
                  <a16:creationId xmlns:a16="http://schemas.microsoft.com/office/drawing/2014/main" id="{19C342B7-8020-4464-8EB2-AE58A8B8F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5" name="Freeform 5">
              <a:extLst>
                <a:ext uri="{FF2B5EF4-FFF2-40B4-BE49-F238E27FC236}">
                  <a16:creationId xmlns:a16="http://schemas.microsoft.com/office/drawing/2014/main" id="{1F3EC447-6BFD-478D-BCE7-B572B85BF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7" name="Rectangle 96">
            <a:extLst>
              <a:ext uri="{FF2B5EF4-FFF2-40B4-BE49-F238E27FC236}">
                <a16:creationId xmlns:a16="http://schemas.microsoft.com/office/drawing/2014/main" id="{19EF6B20-23CA-444F-8D20-3A38184B6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99" name="Group 98">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00" name="Rectangle 99">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Oval 100">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 name="Oval 101">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6"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7"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2AA5776-173B-41B9-A9C6-C8BC657B9069}"/>
              </a:ext>
            </a:extLst>
          </p:cNvPr>
          <p:cNvSpPr>
            <a:spLocks noGrp="1"/>
          </p:cNvSpPr>
          <p:nvPr>
            <p:ph type="title"/>
          </p:nvPr>
        </p:nvSpPr>
        <p:spPr>
          <a:xfrm>
            <a:off x="1154955" y="973668"/>
            <a:ext cx="3178260" cy="1020232"/>
          </a:xfrm>
        </p:spPr>
        <p:txBody>
          <a:bodyPr vert="horz" lIns="91440" tIns="45720" rIns="91440" bIns="45720" rtlCol="0" anchor="ctr">
            <a:normAutofit/>
          </a:bodyPr>
          <a:lstStyle/>
          <a:p>
            <a:pPr>
              <a:lnSpc>
                <a:spcPct val="90000"/>
              </a:lnSpc>
            </a:pPr>
            <a:r>
              <a:rPr lang="en-US" sz="2300" dirty="0"/>
              <a:t>Batting Performance in Second Inning</a:t>
            </a:r>
          </a:p>
        </p:txBody>
      </p:sp>
      <p:sp>
        <p:nvSpPr>
          <p:cNvPr id="4" name="Text Placeholder 3">
            <a:extLst>
              <a:ext uri="{FF2B5EF4-FFF2-40B4-BE49-F238E27FC236}">
                <a16:creationId xmlns:a16="http://schemas.microsoft.com/office/drawing/2014/main" id="{EDD62723-F751-4B6E-A7D1-BF883A57FB5B}"/>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chemeClr val="bg1"/>
                </a:solidFill>
              </a:rPr>
              <a:t>This plot presents top 10 run scorers by their avg. run per match when batted in second inning</a:t>
            </a:r>
          </a:p>
          <a:p>
            <a:pPr>
              <a:buFont typeface="Wingdings 3" charset="2"/>
              <a:buChar char=""/>
            </a:pPr>
            <a:r>
              <a:rPr lang="en-US" dirty="0">
                <a:solidFill>
                  <a:schemeClr val="bg1"/>
                </a:solidFill>
              </a:rPr>
              <a:t>Top 5 batsman seem to have done well here as those are having 25+ run per match</a:t>
            </a:r>
          </a:p>
          <a:p>
            <a:endParaRPr lang="en-US" dirty="0">
              <a:solidFill>
                <a:schemeClr val="bg1"/>
              </a:solidFill>
            </a:endParaRPr>
          </a:p>
        </p:txBody>
      </p:sp>
      <p:pic>
        <p:nvPicPr>
          <p:cNvPr id="8" name="Content Placeholder 7">
            <a:extLst>
              <a:ext uri="{FF2B5EF4-FFF2-40B4-BE49-F238E27FC236}">
                <a16:creationId xmlns:a16="http://schemas.microsoft.com/office/drawing/2014/main" id="{D26345C1-B05E-4696-8BD9-145743F0FA4A}"/>
              </a:ext>
            </a:extLst>
          </p:cNvPr>
          <p:cNvPicPr>
            <a:picLocks noGrp="1" noChangeAspect="1"/>
          </p:cNvPicPr>
          <p:nvPr>
            <p:ph idx="1"/>
          </p:nvPr>
        </p:nvPicPr>
        <p:blipFill>
          <a:blip r:embed="rId3"/>
          <a:srcRect/>
          <a:stretch/>
        </p:blipFill>
        <p:spPr>
          <a:xfrm>
            <a:off x="5334476" y="1271613"/>
            <a:ext cx="6251664" cy="4314772"/>
          </a:xfrm>
          <a:prstGeom prst="rect">
            <a:avLst/>
          </a:prstGeom>
        </p:spPr>
      </p:pic>
      <p:sp>
        <p:nvSpPr>
          <p:cNvPr id="109" name="Rectangle 108">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507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13">
            <a:extLst>
              <a:ext uri="{FF2B5EF4-FFF2-40B4-BE49-F238E27FC236}">
                <a16:creationId xmlns:a16="http://schemas.microsoft.com/office/drawing/2014/main" id="{98A1D0BB-B8F0-46D7-9453-2DC9E54FEC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5" name="Rectangle 114">
              <a:extLst>
                <a:ext uri="{FF2B5EF4-FFF2-40B4-BE49-F238E27FC236}">
                  <a16:creationId xmlns:a16="http://schemas.microsoft.com/office/drawing/2014/main" id="{D3A44EAD-8C36-423B-81F2-9BCEF6FF0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Oval 115">
              <a:extLst>
                <a:ext uri="{FF2B5EF4-FFF2-40B4-BE49-F238E27FC236}">
                  <a16:creationId xmlns:a16="http://schemas.microsoft.com/office/drawing/2014/main" id="{3EA4EF45-4BCE-497F-A3E5-E8A78B0DE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7" name="Oval 116">
              <a:extLst>
                <a:ext uri="{FF2B5EF4-FFF2-40B4-BE49-F238E27FC236}">
                  <a16:creationId xmlns:a16="http://schemas.microsoft.com/office/drawing/2014/main" id="{A86444F9-DFF7-4015-A354-A443BCF5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8" name="Oval 117">
              <a:extLst>
                <a:ext uri="{FF2B5EF4-FFF2-40B4-BE49-F238E27FC236}">
                  <a16:creationId xmlns:a16="http://schemas.microsoft.com/office/drawing/2014/main" id="{FF60ADBC-C1BD-4EC5-9B6F-1DF12DE5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9" name="Freeform 5">
              <a:extLst>
                <a:ext uri="{FF2B5EF4-FFF2-40B4-BE49-F238E27FC236}">
                  <a16:creationId xmlns:a16="http://schemas.microsoft.com/office/drawing/2014/main" id="{7DF05586-9EB6-494C-8B3A-2A85346133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0" name="Freeform 5">
              <a:extLst>
                <a:ext uri="{FF2B5EF4-FFF2-40B4-BE49-F238E27FC236}">
                  <a16:creationId xmlns:a16="http://schemas.microsoft.com/office/drawing/2014/main" id="{D279CF7F-04A6-40E3-84DD-DDC0553A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1" name="Freeform 5">
              <a:extLst>
                <a:ext uri="{FF2B5EF4-FFF2-40B4-BE49-F238E27FC236}">
                  <a16:creationId xmlns:a16="http://schemas.microsoft.com/office/drawing/2014/main" id="{8E22FFA0-E7AE-4CCB-BFD0-C000AA64B5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8" name="Rectangle 122">
            <a:extLst>
              <a:ext uri="{FF2B5EF4-FFF2-40B4-BE49-F238E27FC236}">
                <a16:creationId xmlns:a16="http://schemas.microsoft.com/office/drawing/2014/main" id="{5AE8C830-95B3-4B62-9882-4301B7A9A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39" name="Group 124">
            <a:extLst>
              <a:ext uri="{FF2B5EF4-FFF2-40B4-BE49-F238E27FC236}">
                <a16:creationId xmlns:a16="http://schemas.microsoft.com/office/drawing/2014/main" id="{F80F4C73-8A40-435B-AFB5-F5C3BDC038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26" name="Rectangle 125">
              <a:extLst>
                <a:ext uri="{FF2B5EF4-FFF2-40B4-BE49-F238E27FC236}">
                  <a16:creationId xmlns:a16="http://schemas.microsoft.com/office/drawing/2014/main" id="{BDD4069D-6BA0-4C9D-8EA6-8C476FC7D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Oval 126">
              <a:extLst>
                <a:ext uri="{FF2B5EF4-FFF2-40B4-BE49-F238E27FC236}">
                  <a16:creationId xmlns:a16="http://schemas.microsoft.com/office/drawing/2014/main" id="{B60D1FC8-A019-4110-A93E-8C709AD78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8" name="Oval 127">
              <a:extLst>
                <a:ext uri="{FF2B5EF4-FFF2-40B4-BE49-F238E27FC236}">
                  <a16:creationId xmlns:a16="http://schemas.microsoft.com/office/drawing/2014/main" id="{447CEA9B-73E1-441D-8800-FA49BA991D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9" name="Oval 128">
              <a:extLst>
                <a:ext uri="{FF2B5EF4-FFF2-40B4-BE49-F238E27FC236}">
                  <a16:creationId xmlns:a16="http://schemas.microsoft.com/office/drawing/2014/main" id="{3072D5EB-F874-4157-885B-E3C42CDA8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0" name="Rectangle 129">
              <a:extLst>
                <a:ext uri="{FF2B5EF4-FFF2-40B4-BE49-F238E27FC236}">
                  <a16:creationId xmlns:a16="http://schemas.microsoft.com/office/drawing/2014/main" id="{00352347-BE60-4DA4-A026-651AE5F7F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1" name="Freeform 5">
              <a:extLst>
                <a:ext uri="{FF2B5EF4-FFF2-40B4-BE49-F238E27FC236}">
                  <a16:creationId xmlns:a16="http://schemas.microsoft.com/office/drawing/2014/main" id="{26F82C6E-5FB8-4065-8BCB-D9158DD5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2" name="Freeform 5">
              <a:extLst>
                <a:ext uri="{FF2B5EF4-FFF2-40B4-BE49-F238E27FC236}">
                  <a16:creationId xmlns:a16="http://schemas.microsoft.com/office/drawing/2014/main" id="{CF36403A-34F0-4F3D-A4BA-D1B1FA2F3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3" name="Freeform 5">
              <a:extLst>
                <a:ext uri="{FF2B5EF4-FFF2-40B4-BE49-F238E27FC236}">
                  <a16:creationId xmlns:a16="http://schemas.microsoft.com/office/drawing/2014/main" id="{7CCD3DE1-6CA0-4EB1-A8E8-EFD50A1FE3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2AA5776-173B-41B9-A9C6-C8BC657B9069}"/>
              </a:ext>
            </a:extLst>
          </p:cNvPr>
          <p:cNvSpPr>
            <a:spLocks noGrp="1"/>
          </p:cNvSpPr>
          <p:nvPr>
            <p:ph type="title"/>
          </p:nvPr>
        </p:nvSpPr>
        <p:spPr>
          <a:xfrm>
            <a:off x="1154955" y="973668"/>
            <a:ext cx="3178260" cy="1020232"/>
          </a:xfrm>
        </p:spPr>
        <p:txBody>
          <a:bodyPr vert="horz" lIns="91440" tIns="45720" rIns="91440" bIns="45720" rtlCol="0" anchor="ctr">
            <a:normAutofit/>
          </a:bodyPr>
          <a:lstStyle/>
          <a:p>
            <a:r>
              <a:rPr lang="en-US" dirty="0"/>
              <a:t>Batsman Dismissal Type Analysis</a:t>
            </a:r>
          </a:p>
        </p:txBody>
      </p:sp>
      <p:sp>
        <p:nvSpPr>
          <p:cNvPr id="4" name="Text Placeholder 3">
            <a:extLst>
              <a:ext uri="{FF2B5EF4-FFF2-40B4-BE49-F238E27FC236}">
                <a16:creationId xmlns:a16="http://schemas.microsoft.com/office/drawing/2014/main" id="{EDD62723-F751-4B6E-A7D1-BF883A57FB5B}"/>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chemeClr val="bg1"/>
                </a:solidFill>
              </a:rPr>
              <a:t>This plot presents batsman dismissal-type ratio</a:t>
            </a:r>
          </a:p>
          <a:p>
            <a:pPr>
              <a:buFont typeface="Wingdings 3" charset="2"/>
              <a:buChar char=""/>
            </a:pPr>
            <a:r>
              <a:rPr lang="en-US" dirty="0">
                <a:solidFill>
                  <a:schemeClr val="bg1"/>
                </a:solidFill>
              </a:rPr>
              <a:t>Majority of batsman are out caught and its 57.9% which is huge</a:t>
            </a:r>
          </a:p>
          <a:p>
            <a:pPr>
              <a:buFont typeface="Wingdings 3" charset="2"/>
              <a:buChar char=""/>
            </a:pPr>
            <a:r>
              <a:rPr lang="en-US" dirty="0">
                <a:solidFill>
                  <a:schemeClr val="bg1"/>
                </a:solidFill>
              </a:rPr>
              <a:t>It depicts that in match format like this batsman tries to go big and get out somehow</a:t>
            </a:r>
          </a:p>
          <a:p>
            <a:pPr>
              <a:buFont typeface="Wingdings 3" charset="2"/>
              <a:buChar char=""/>
            </a:pPr>
            <a:r>
              <a:rPr lang="en-US" dirty="0">
                <a:solidFill>
                  <a:schemeClr val="bg1"/>
                </a:solidFill>
              </a:rPr>
              <a:t>Dismissal type: caught percentage is so big that need to be analyzed </a:t>
            </a:r>
          </a:p>
        </p:txBody>
      </p:sp>
      <p:pic>
        <p:nvPicPr>
          <p:cNvPr id="8" name="Content Placeholder 7">
            <a:extLst>
              <a:ext uri="{FF2B5EF4-FFF2-40B4-BE49-F238E27FC236}">
                <a16:creationId xmlns:a16="http://schemas.microsoft.com/office/drawing/2014/main" id="{D26345C1-B05E-4696-8BD9-145743F0FA4A}"/>
              </a:ext>
            </a:extLst>
          </p:cNvPr>
          <p:cNvPicPr>
            <a:picLocks noGrp="1" noChangeAspect="1"/>
          </p:cNvPicPr>
          <p:nvPr>
            <p:ph idx="1"/>
          </p:nvPr>
        </p:nvPicPr>
        <p:blipFill rotWithShape="1">
          <a:blip r:embed="rId3"/>
          <a:srcRect t="6795" r="-1" b="5719"/>
          <a:stretch/>
        </p:blipFill>
        <p:spPr>
          <a:xfrm>
            <a:off x="5334476" y="803751"/>
            <a:ext cx="6251664" cy="5250498"/>
          </a:xfrm>
          <a:prstGeom prst="rect">
            <a:avLst/>
          </a:prstGeom>
        </p:spPr>
      </p:pic>
      <p:sp>
        <p:nvSpPr>
          <p:cNvPr id="140" name="Rectangle 134">
            <a:extLst>
              <a:ext uri="{FF2B5EF4-FFF2-40B4-BE49-F238E27FC236}">
                <a16:creationId xmlns:a16="http://schemas.microsoft.com/office/drawing/2014/main" id="{552D6D00-2548-4ECD-9FA4-D422A2525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376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B6583EC0-B95E-4CD4-9A9A-0C3F6FA82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89" name="Rectangle 88">
              <a:extLst>
                <a:ext uri="{FF2B5EF4-FFF2-40B4-BE49-F238E27FC236}">
                  <a16:creationId xmlns:a16="http://schemas.microsoft.com/office/drawing/2014/main" id="{185B8355-5373-403A-B5C2-4C8E70AC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Oval 89">
              <a:extLst>
                <a:ext uri="{FF2B5EF4-FFF2-40B4-BE49-F238E27FC236}">
                  <a16:creationId xmlns:a16="http://schemas.microsoft.com/office/drawing/2014/main" id="{25BACD68-BDD7-43D0-A593-66B247A4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0">
              <a:extLst>
                <a:ext uri="{FF2B5EF4-FFF2-40B4-BE49-F238E27FC236}">
                  <a16:creationId xmlns:a16="http://schemas.microsoft.com/office/drawing/2014/main" id="{D20AC87D-DE1E-46F5-889B-6CFD4FB14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Oval 91">
              <a:extLst>
                <a:ext uri="{FF2B5EF4-FFF2-40B4-BE49-F238E27FC236}">
                  <a16:creationId xmlns:a16="http://schemas.microsoft.com/office/drawing/2014/main" id="{21C643F3-476E-4474-A4AA-2AF19ECCB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3" name="Freeform 5">
              <a:extLst>
                <a:ext uri="{FF2B5EF4-FFF2-40B4-BE49-F238E27FC236}">
                  <a16:creationId xmlns:a16="http://schemas.microsoft.com/office/drawing/2014/main" id="{B7EE1E46-6AD7-4F25-ABEB-0C06AE46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4" name="Freeform 5">
              <a:extLst>
                <a:ext uri="{FF2B5EF4-FFF2-40B4-BE49-F238E27FC236}">
                  <a16:creationId xmlns:a16="http://schemas.microsoft.com/office/drawing/2014/main" id="{19C342B7-8020-4464-8EB2-AE58A8B8F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5" name="Freeform 5">
              <a:extLst>
                <a:ext uri="{FF2B5EF4-FFF2-40B4-BE49-F238E27FC236}">
                  <a16:creationId xmlns:a16="http://schemas.microsoft.com/office/drawing/2014/main" id="{1F3EC447-6BFD-478D-BCE7-B572B85BF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7" name="Rectangle 96">
            <a:extLst>
              <a:ext uri="{FF2B5EF4-FFF2-40B4-BE49-F238E27FC236}">
                <a16:creationId xmlns:a16="http://schemas.microsoft.com/office/drawing/2014/main" id="{19EF6B20-23CA-444F-8D20-3A38184B6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99" name="Group 98">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00" name="Rectangle 99">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Oval 100">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 name="Oval 101">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6"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7"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2AA5776-173B-41B9-A9C6-C8BC657B9069}"/>
              </a:ext>
            </a:extLst>
          </p:cNvPr>
          <p:cNvSpPr>
            <a:spLocks noGrp="1"/>
          </p:cNvSpPr>
          <p:nvPr>
            <p:ph type="title"/>
          </p:nvPr>
        </p:nvSpPr>
        <p:spPr>
          <a:xfrm>
            <a:off x="1154955" y="973668"/>
            <a:ext cx="3178260" cy="1020232"/>
          </a:xfrm>
        </p:spPr>
        <p:txBody>
          <a:bodyPr vert="horz" lIns="91440" tIns="45720" rIns="91440" bIns="45720" rtlCol="0" anchor="ctr">
            <a:normAutofit fontScale="90000"/>
          </a:bodyPr>
          <a:lstStyle/>
          <a:p>
            <a:pPr>
              <a:lnSpc>
                <a:spcPct val="90000"/>
              </a:lnSpc>
            </a:pPr>
            <a:r>
              <a:rPr lang="en-US" sz="2300" dirty="0"/>
              <a:t>Bowling Performance in First Inning</a:t>
            </a:r>
          </a:p>
        </p:txBody>
      </p:sp>
      <p:sp>
        <p:nvSpPr>
          <p:cNvPr id="4" name="Text Placeholder 3">
            <a:extLst>
              <a:ext uri="{FF2B5EF4-FFF2-40B4-BE49-F238E27FC236}">
                <a16:creationId xmlns:a16="http://schemas.microsoft.com/office/drawing/2014/main" id="{EDD62723-F751-4B6E-A7D1-BF883A57FB5B}"/>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chemeClr val="bg1"/>
                </a:solidFill>
              </a:rPr>
              <a:t>This plot presents that how RCB bowlers have performed while bowling first</a:t>
            </a:r>
          </a:p>
          <a:p>
            <a:pPr>
              <a:buFont typeface="Wingdings 3" charset="2"/>
              <a:buChar char=""/>
            </a:pPr>
            <a:r>
              <a:rPr lang="en-US" dirty="0">
                <a:solidFill>
                  <a:schemeClr val="bg1"/>
                </a:solidFill>
              </a:rPr>
              <a:t>Bowlers have avg. wicket per match is nearly 1.2 and higher up to 1.7</a:t>
            </a:r>
          </a:p>
        </p:txBody>
      </p:sp>
      <p:pic>
        <p:nvPicPr>
          <p:cNvPr id="8" name="Content Placeholder 7">
            <a:extLst>
              <a:ext uri="{FF2B5EF4-FFF2-40B4-BE49-F238E27FC236}">
                <a16:creationId xmlns:a16="http://schemas.microsoft.com/office/drawing/2014/main" id="{D26345C1-B05E-4696-8BD9-145743F0FA4A}"/>
              </a:ext>
            </a:extLst>
          </p:cNvPr>
          <p:cNvPicPr>
            <a:picLocks noGrp="1" noChangeAspect="1"/>
          </p:cNvPicPr>
          <p:nvPr>
            <p:ph idx="1"/>
          </p:nvPr>
        </p:nvPicPr>
        <p:blipFill>
          <a:blip r:embed="rId3"/>
          <a:srcRect/>
          <a:stretch/>
        </p:blipFill>
        <p:spPr>
          <a:xfrm>
            <a:off x="5360648" y="1264361"/>
            <a:ext cx="6199319" cy="4329277"/>
          </a:xfrm>
          <a:prstGeom prst="rect">
            <a:avLst/>
          </a:prstGeom>
        </p:spPr>
      </p:pic>
      <p:sp>
        <p:nvSpPr>
          <p:cNvPr id="109" name="Rectangle 108">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479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B6583EC0-B95E-4CD4-9A9A-0C3F6FA82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89" name="Rectangle 88">
              <a:extLst>
                <a:ext uri="{FF2B5EF4-FFF2-40B4-BE49-F238E27FC236}">
                  <a16:creationId xmlns:a16="http://schemas.microsoft.com/office/drawing/2014/main" id="{185B8355-5373-403A-B5C2-4C8E70AC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Oval 89">
              <a:extLst>
                <a:ext uri="{FF2B5EF4-FFF2-40B4-BE49-F238E27FC236}">
                  <a16:creationId xmlns:a16="http://schemas.microsoft.com/office/drawing/2014/main" id="{25BACD68-BDD7-43D0-A593-66B247A4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Oval 90">
              <a:extLst>
                <a:ext uri="{FF2B5EF4-FFF2-40B4-BE49-F238E27FC236}">
                  <a16:creationId xmlns:a16="http://schemas.microsoft.com/office/drawing/2014/main" id="{D20AC87D-DE1E-46F5-889B-6CFD4FB14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Oval 91">
              <a:extLst>
                <a:ext uri="{FF2B5EF4-FFF2-40B4-BE49-F238E27FC236}">
                  <a16:creationId xmlns:a16="http://schemas.microsoft.com/office/drawing/2014/main" id="{21C643F3-476E-4474-A4AA-2AF19ECCB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3" name="Freeform 5">
              <a:extLst>
                <a:ext uri="{FF2B5EF4-FFF2-40B4-BE49-F238E27FC236}">
                  <a16:creationId xmlns:a16="http://schemas.microsoft.com/office/drawing/2014/main" id="{B7EE1E46-6AD7-4F25-ABEB-0C06AE46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4" name="Freeform 5">
              <a:extLst>
                <a:ext uri="{FF2B5EF4-FFF2-40B4-BE49-F238E27FC236}">
                  <a16:creationId xmlns:a16="http://schemas.microsoft.com/office/drawing/2014/main" id="{19C342B7-8020-4464-8EB2-AE58A8B8F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5" name="Freeform 5">
              <a:extLst>
                <a:ext uri="{FF2B5EF4-FFF2-40B4-BE49-F238E27FC236}">
                  <a16:creationId xmlns:a16="http://schemas.microsoft.com/office/drawing/2014/main" id="{1F3EC447-6BFD-478D-BCE7-B572B85BF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7" name="Rectangle 96">
            <a:extLst>
              <a:ext uri="{FF2B5EF4-FFF2-40B4-BE49-F238E27FC236}">
                <a16:creationId xmlns:a16="http://schemas.microsoft.com/office/drawing/2014/main" id="{19EF6B20-23CA-444F-8D20-3A38184B6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99" name="Group 98">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00" name="Rectangle 99">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Oval 100">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 name="Oval 101">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6"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7"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2AA5776-173B-41B9-A9C6-C8BC657B9069}"/>
              </a:ext>
            </a:extLst>
          </p:cNvPr>
          <p:cNvSpPr>
            <a:spLocks noGrp="1"/>
          </p:cNvSpPr>
          <p:nvPr>
            <p:ph type="title"/>
          </p:nvPr>
        </p:nvSpPr>
        <p:spPr>
          <a:xfrm>
            <a:off x="1154955" y="973668"/>
            <a:ext cx="3178260" cy="1020232"/>
          </a:xfrm>
        </p:spPr>
        <p:txBody>
          <a:bodyPr vert="horz" lIns="91440" tIns="45720" rIns="91440" bIns="45720" rtlCol="0" anchor="ctr">
            <a:normAutofit fontScale="90000"/>
          </a:bodyPr>
          <a:lstStyle/>
          <a:p>
            <a:pPr>
              <a:lnSpc>
                <a:spcPct val="90000"/>
              </a:lnSpc>
            </a:pPr>
            <a:r>
              <a:rPr lang="en-US" sz="2300" dirty="0"/>
              <a:t>Bowling Performance in Second Inning</a:t>
            </a:r>
          </a:p>
        </p:txBody>
      </p:sp>
      <p:sp>
        <p:nvSpPr>
          <p:cNvPr id="4" name="Text Placeholder 3">
            <a:extLst>
              <a:ext uri="{FF2B5EF4-FFF2-40B4-BE49-F238E27FC236}">
                <a16:creationId xmlns:a16="http://schemas.microsoft.com/office/drawing/2014/main" id="{EDD62723-F751-4B6E-A7D1-BF883A57FB5B}"/>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chemeClr val="bg1"/>
                </a:solidFill>
              </a:rPr>
              <a:t>This plot presents that how RCB bowlers have performed while bowling second</a:t>
            </a:r>
          </a:p>
          <a:p>
            <a:pPr>
              <a:buFont typeface="Wingdings 3" charset="2"/>
              <a:buChar char=""/>
            </a:pPr>
            <a:r>
              <a:rPr lang="en-US" dirty="0">
                <a:solidFill>
                  <a:schemeClr val="bg1"/>
                </a:solidFill>
              </a:rPr>
              <a:t>Bowlers have avg. wicket per match is nearly 1.2 and higher up to 1.5</a:t>
            </a:r>
          </a:p>
        </p:txBody>
      </p:sp>
      <p:pic>
        <p:nvPicPr>
          <p:cNvPr id="8" name="Content Placeholder 7">
            <a:extLst>
              <a:ext uri="{FF2B5EF4-FFF2-40B4-BE49-F238E27FC236}">
                <a16:creationId xmlns:a16="http://schemas.microsoft.com/office/drawing/2014/main" id="{D26345C1-B05E-4696-8BD9-145743F0FA4A}"/>
              </a:ext>
            </a:extLst>
          </p:cNvPr>
          <p:cNvPicPr>
            <a:picLocks noGrp="1" noChangeAspect="1"/>
          </p:cNvPicPr>
          <p:nvPr>
            <p:ph idx="1"/>
          </p:nvPr>
        </p:nvPicPr>
        <p:blipFill>
          <a:blip r:embed="rId3"/>
          <a:srcRect/>
          <a:stretch/>
        </p:blipFill>
        <p:spPr>
          <a:xfrm>
            <a:off x="5420603" y="1264361"/>
            <a:ext cx="6079410" cy="4329277"/>
          </a:xfrm>
          <a:prstGeom prst="rect">
            <a:avLst/>
          </a:prstGeom>
        </p:spPr>
      </p:pic>
      <p:sp>
        <p:nvSpPr>
          <p:cNvPr id="109" name="Rectangle 108">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27274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otalTime>33</TotalTime>
  <Words>588</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EDA : “deliveries” Dataset</vt:lpstr>
      <vt:lpstr>What we are analyzing </vt:lpstr>
      <vt:lpstr>Top Run scorer</vt:lpstr>
      <vt:lpstr>Top Wicket Taker</vt:lpstr>
      <vt:lpstr>Batting Performance in First Inning</vt:lpstr>
      <vt:lpstr>Batting Performance in Second Inning</vt:lpstr>
      <vt:lpstr>Batsman Dismissal Type Analysis</vt:lpstr>
      <vt:lpstr>Bowling Performance in First Inning</vt:lpstr>
      <vt:lpstr>Bowling Performance in Second Inning</vt:lpstr>
      <vt:lpstr>Inning wise winning ratio </vt:lpstr>
      <vt:lpstr>Analysis and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 “deliveries” Dataset</dc:title>
  <dc:creator>Prashant Pandey</dc:creator>
  <cp:lastModifiedBy>Prashant Pandey</cp:lastModifiedBy>
  <cp:revision>15</cp:revision>
  <dcterms:created xsi:type="dcterms:W3CDTF">2020-02-16T18:40:18Z</dcterms:created>
  <dcterms:modified xsi:type="dcterms:W3CDTF">2020-02-16T19:34:01Z</dcterms:modified>
</cp:coreProperties>
</file>