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handoutMasterIdLst>
    <p:handoutMasterId r:id="rId20"/>
  </p:handoutMasterIdLst>
  <p:sldIdLst>
    <p:sldId id="278" r:id="rId5"/>
    <p:sldId id="279" r:id="rId6"/>
    <p:sldId id="280" r:id="rId7"/>
    <p:sldId id="281" r:id="rId8"/>
    <p:sldId id="284" r:id="rId9"/>
    <p:sldId id="282" r:id="rId10"/>
    <p:sldId id="285" r:id="rId11"/>
    <p:sldId id="287" r:id="rId12"/>
    <p:sldId id="288" r:id="rId13"/>
    <p:sldId id="289" r:id="rId14"/>
    <p:sldId id="290" r:id="rId15"/>
    <p:sldId id="291" r:id="rId16"/>
    <p:sldId id="292" r:id="rId17"/>
    <p:sldId id="293"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09" autoAdjust="0"/>
  </p:normalViewPr>
  <p:slideViewPr>
    <p:cSldViewPr snapToGrid="0" snapToObjects="1">
      <p:cViewPr varScale="1">
        <p:scale>
          <a:sx n="115" d="100"/>
          <a:sy n="115" d="100"/>
        </p:scale>
        <p:origin x="372" y="10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notesViewPr>
    <p:cSldViewPr snapToGrid="0" snapToObjects="1">
      <p:cViewPr varScale="1">
        <p:scale>
          <a:sx n="33" d="100"/>
          <a:sy n="33" d="100"/>
        </p:scale>
        <p:origin x="4314"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0EAAEA-DE36-CC1E-F8CD-4C5C4E4E31CB}"/>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17CC1E9C-D53A-2554-DD8A-B188AA8EEFE5}"/>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8439246D-CE83-4900-8079-E345A5EF506E}" type="datetimeFigureOut">
              <a:rPr lang="en-IN" smtClean="0"/>
              <a:t>20-11-2023</a:t>
            </a:fld>
            <a:endParaRPr lang="en-IN"/>
          </a:p>
        </p:txBody>
      </p:sp>
      <p:sp>
        <p:nvSpPr>
          <p:cNvPr id="4" name="Footer Placeholder 3">
            <a:extLst>
              <a:ext uri="{FF2B5EF4-FFF2-40B4-BE49-F238E27FC236}">
                <a16:creationId xmlns:a16="http://schemas.microsoft.com/office/drawing/2014/main" id="{09951F3F-ABD3-FC48-9735-11D59823AD27}"/>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C4F090F-75AE-BD9D-7919-5D5A9303C4EC}"/>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2F82DD2F-8B59-4EE8-9D07-6BE8E254C7F7}" type="slidenum">
              <a:rPr lang="en-IN" smtClean="0"/>
              <a:t>‹#›</a:t>
            </a:fld>
            <a:endParaRPr lang="en-IN"/>
          </a:p>
        </p:txBody>
      </p:sp>
    </p:spTree>
    <p:extLst>
      <p:ext uri="{BB962C8B-B14F-4D97-AF65-F5344CB8AC3E}">
        <p14:creationId xmlns:p14="http://schemas.microsoft.com/office/powerpoint/2010/main" val="2320297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320040"/>
            <a:ext cx="4828856" cy="274320"/>
          </a:xfrm>
        </p:spPr>
        <p:txBody>
          <a:bodyPr>
            <a:noAutofit/>
          </a:bodyPr>
          <a:lstStyle/>
          <a:p>
            <a:r>
              <a:rPr lang="en-US" dirty="0"/>
              <a:t>Exploratory Crime Data Analysis: An Insight into crimes of USA</a:t>
            </a:r>
          </a:p>
        </p:txBody>
      </p:sp>
      <p:sp>
        <p:nvSpPr>
          <p:cNvPr id="6" name="Slide Number Placeholder 5"/>
          <p:cNvSpPr>
            <a:spLocks noGrp="1"/>
          </p:cNvSpPr>
          <p:nvPr userDrawn="1">
            <p:ph type="sldNum" sz="quarter" idx="12"/>
          </p:nvPr>
        </p:nvSpPr>
        <p:spPr>
          <a:xfrm>
            <a:off x="10945368" y="320040"/>
            <a:ext cx="987552" cy="274320"/>
          </a:xfrm>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621792" y="457200"/>
            <a:ext cx="4889322" cy="274320"/>
          </a:xfrm>
        </p:spPr>
        <p:txBody>
          <a:bodyPr>
            <a:noAutofit/>
          </a:bodyPr>
          <a:lstStyle/>
          <a:p>
            <a:r>
              <a:rPr lang="en-US" dirty="0"/>
              <a:t>Exploratory Crime Data Analysis: An Insight into crimes of USA</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621792" y="457200"/>
            <a:ext cx="5383592" cy="274320"/>
          </a:xfrm>
        </p:spPr>
        <p:txBody>
          <a:bodyPr>
            <a:noAutofit/>
          </a:bodyPr>
          <a:lstStyle/>
          <a:p>
            <a:r>
              <a:rPr lang="en-US" dirty="0"/>
              <a:t>Exploratory Crime Data Analysis: An Insight into crimes of USA</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a:xfrm>
            <a:off x="621792" y="457200"/>
            <a:ext cx="5054078" cy="274320"/>
          </a:xfrm>
        </p:spPr>
        <p:txBody>
          <a:bodyPr>
            <a:noAutofit/>
          </a:bodyPr>
          <a:lstStyle/>
          <a:p>
            <a:r>
              <a:rPr lang="en-US" dirty="0"/>
              <a:t>Exploratory Crime Data Analysis: An Insight into crimes of USA</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mc:AlternateContent xmlns:mc="http://schemas.openxmlformats.org/markup-compatibility/2006">
    <mc:Choice xmlns:p14="http://schemas.microsoft.com/office/powerpoint/2010/main" Requires="p14">
      <p:transition p14:dur="0" advClick="0" advTm="1000"/>
    </mc:Choice>
    <mc:Fallback>
      <p:transition advClick="0" advTm="1000"/>
    </mc:Fallback>
  </mc:AlternateConten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833358" y="684968"/>
            <a:ext cx="6525283" cy="2490493"/>
          </a:xfrm>
        </p:spPr>
        <p:txBody>
          <a:bodyPr/>
          <a:lstStyle/>
          <a:p>
            <a:r>
              <a:rPr lang="en-US" sz="3600" dirty="0"/>
              <a:t>Exploratory Crime Data Analysis: </a:t>
            </a:r>
            <a:br>
              <a:rPr lang="en-US" sz="3600" dirty="0"/>
            </a:br>
            <a:r>
              <a:rPr lang="en-US" sz="3200" dirty="0">
                <a:solidFill>
                  <a:schemeClr val="accent1">
                    <a:lumMod val="75000"/>
                  </a:schemeClr>
                </a:solidFill>
              </a:rPr>
              <a:t>An Insight into crimes of USA</a:t>
            </a:r>
            <a:endParaRPr lang="en-US" sz="3600" dirty="0">
              <a:solidFill>
                <a:schemeClr val="accent1">
                  <a:lumMod val="75000"/>
                </a:schemeClr>
              </a:solidFill>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865001" y="3682540"/>
            <a:ext cx="4461995" cy="878908"/>
          </a:xfrm>
        </p:spPr>
        <p:txBody>
          <a:bodyPr/>
          <a:lstStyle/>
          <a:p>
            <a:r>
              <a:rPr lang="en-US" dirty="0"/>
              <a:t>Prashant Singh, </a:t>
            </a:r>
            <a:br>
              <a:rPr lang="en-US" dirty="0"/>
            </a:br>
            <a:r>
              <a:rPr lang="en-US" dirty="0"/>
              <a:t>Dr. Sanjay Jain, Rajat Singh Tomar</a:t>
            </a:r>
          </a:p>
        </p:txBody>
      </p:sp>
    </p:spTree>
    <p:extLst>
      <p:ext uri="{BB962C8B-B14F-4D97-AF65-F5344CB8AC3E}">
        <p14:creationId xmlns:p14="http://schemas.microsoft.com/office/powerpoint/2010/main" val="2131568492"/>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TIMELINE</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p:txBody>
          <a:bodyPr/>
          <a:lstStyle/>
          <a:p>
            <a:pPr lvl="0"/>
            <a:r>
              <a:rPr lang="en-US" dirty="0"/>
              <a:t>SEP 20XX</a:t>
            </a:r>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p:txBody>
          <a:bodyPr/>
          <a:lstStyle/>
          <a:p>
            <a:pPr lvl="0"/>
            <a:r>
              <a:rPr lang="en-US" dirty="0"/>
              <a:t>NOV 20XX</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p:txBody>
          <a:bodyPr/>
          <a:lstStyle/>
          <a:p>
            <a:pPr lvl="0"/>
            <a:r>
              <a:rPr lang="en-US" dirty="0"/>
              <a:t>JAN 20XX</a:t>
            </a:r>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p:txBody>
          <a:bodyPr/>
          <a:lstStyle/>
          <a:p>
            <a:pPr lvl="0"/>
            <a:r>
              <a:rPr lang="en-US" dirty="0"/>
              <a:t>MAR 20XX</a:t>
            </a:r>
          </a:p>
        </p:txBody>
      </p:sp>
      <p:sp>
        <p:nvSpPr>
          <p:cNvPr id="60" name="Text Placeholder 59">
            <a:extLst>
              <a:ext uri="{FF2B5EF4-FFF2-40B4-BE49-F238E27FC236}">
                <a16:creationId xmlns:a16="http://schemas.microsoft.com/office/drawing/2014/main" id="{E1B218F5-E615-C534-C7FC-E55781596535}"/>
              </a:ext>
            </a:extLst>
          </p:cNvPr>
          <p:cNvSpPr>
            <a:spLocks noGrp="1"/>
          </p:cNvSpPr>
          <p:nvPr>
            <p:ph type="body" sz="quarter" idx="17"/>
          </p:nvPr>
        </p:nvSpPr>
        <p:spPr/>
        <p:txBody>
          <a:bodyPr/>
          <a:lstStyle/>
          <a:p>
            <a:pPr lvl="0"/>
            <a:r>
              <a:rPr lang="en-US" dirty="0"/>
              <a:t>MAY 20XX</a:t>
            </a:r>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a:extLst>
              <a:ext uri="{FF2B5EF4-FFF2-40B4-BE49-F238E27FC236}">
                <a16:creationId xmlns:a16="http://schemas.microsoft.com/office/drawing/2014/main" id="{F2040969-B583-70C1-87C1-D19C7BB276E9}"/>
              </a:ext>
            </a:extLst>
          </p:cNvPr>
          <p:cNvSpPr/>
          <p:nvPr/>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descr="Timeline marker">
            <a:extLst>
              <a:ext uri="{FF2B5EF4-FFF2-40B4-BE49-F238E27FC236}">
                <a16:creationId xmlns:a16="http://schemas.microsoft.com/office/drawing/2014/main" id="{061F8191-7958-A3B6-D754-56FAB2742504}"/>
              </a:ext>
            </a:extLst>
          </p:cNvPr>
          <p:cNvSpPr/>
          <p:nvPr/>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descr="Timeline marker">
            <a:extLst>
              <a:ext uri="{FF2B5EF4-FFF2-40B4-BE49-F238E27FC236}">
                <a16:creationId xmlns:a16="http://schemas.microsoft.com/office/drawing/2014/main" id="{FA6C0651-6CD9-1742-F030-13CC2F6DAC2F}"/>
              </a:ext>
            </a:extLst>
          </p:cNvPr>
          <p:cNvSpPr/>
          <p:nvPr/>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Synergize scalable </a:t>
            </a:r>
            <a:br>
              <a:rPr lang="en-US" dirty="0"/>
            </a:br>
            <a:r>
              <a:rPr lang="en-US" dirty="0"/>
              <a:t>e-commerce</a:t>
            </a:r>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Disseminate standardized </a:t>
            </a:r>
            <a:br>
              <a:rPr lang="en-US" dirty="0"/>
            </a:br>
            <a:r>
              <a:rPr lang="en-US" dirty="0"/>
              <a:t>metrics</a:t>
            </a:r>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Coordinate e-</a:t>
            </a:r>
            <a:br>
              <a:rPr lang="en-US" dirty="0"/>
            </a:br>
            <a:r>
              <a:rPr lang="en-US" dirty="0"/>
              <a:t>business applications</a:t>
            </a:r>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Foster holistically superior methodologies</a:t>
            </a:r>
          </a:p>
        </p:txBody>
      </p:sp>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Deploy strategic networks with compelling e-</a:t>
            </a:r>
            <a:br>
              <a:rPr lang="en-US" dirty="0"/>
            </a:br>
            <a:r>
              <a:rPr lang="en-US" dirty="0"/>
              <a:t>business needs</a:t>
            </a:r>
          </a:p>
        </p:txBody>
      </p:sp>
    </p:spTree>
    <p:extLst>
      <p:ext uri="{BB962C8B-B14F-4D97-AF65-F5344CB8AC3E}">
        <p14:creationId xmlns:p14="http://schemas.microsoft.com/office/powerpoint/2010/main" val="2502887943"/>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AREAS OF FOCUS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p:txBody>
          <a:bodyPr/>
          <a:lstStyle/>
          <a:p>
            <a:r>
              <a:rPr lang="en-US" dirty="0"/>
              <a:t>B2B MARKET SCENARIOS</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p:txBody>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a:p>
            <a:endParaRPr lang="en-US" dirty="0"/>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p:txBody>
          <a:bodyPr/>
          <a:lstStyle/>
          <a:p>
            <a:r>
              <a:rPr lang="en-US" dirty="0"/>
              <a:t>CLOUD-BASED</a:t>
            </a:r>
            <a:r>
              <a:rPr lang="zh-CN" altLang="en-US"/>
              <a:t> </a:t>
            </a:r>
            <a:r>
              <a:rPr lang="en-US" dirty="0"/>
              <a:t>OPPORTUNITIES</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a:p>
            <a:endParaRPr lang="en-US" dirty="0"/>
          </a:p>
        </p:txBody>
      </p:sp>
    </p:spTree>
    <p:extLst>
      <p:ext uri="{BB962C8B-B14F-4D97-AF65-F5344CB8AC3E}">
        <p14:creationId xmlns:p14="http://schemas.microsoft.com/office/powerpoint/2010/main" val="3170280394"/>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HOW WE GET THERE</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p:txBody>
          <a:bodyPr/>
          <a:lstStyle/>
          <a:p>
            <a:r>
              <a:rPr lang="en-US" dirty="0"/>
              <a:t>ROI</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p:txBody>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p:txBody>
          <a:bodyPr/>
          <a:lstStyle/>
          <a:p>
            <a:r>
              <a:rPr lang="en-US" dirty="0"/>
              <a:t>NICHE MARKETS</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p:txBody>
          <a:bodyPr/>
          <a:lstStyle/>
          <a:p>
            <a:r>
              <a:rPr lang="en-US" dirty="0"/>
              <a:t>Pursue scalable customer service through sustainable strategies</a:t>
            </a:r>
          </a:p>
          <a:p>
            <a:r>
              <a:rPr lang="en-US" dirty="0"/>
              <a:t>Engage top-line web services with cutting-edge deliverables</a:t>
            </a:r>
          </a:p>
          <a:p>
            <a:endParaRPr lang="en-US" dirty="0"/>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p:txBody>
          <a:bodyPr/>
          <a:lstStyle/>
          <a:p>
            <a:r>
              <a:rPr lang="en-US" altLang="zh-CN" dirty="0"/>
              <a:t>SUPPLY</a:t>
            </a:r>
            <a:r>
              <a:rPr lang="zh-CN" altLang="en-US"/>
              <a:t> </a:t>
            </a:r>
            <a:r>
              <a:rPr lang="en-US" altLang="zh-CN" dirty="0"/>
              <a:t>CHAINS</a:t>
            </a:r>
            <a:endParaRPr lang="en-US" dirty="0"/>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p:txBody>
          <a:bodyPr/>
          <a:lstStyle/>
          <a:p>
            <a:r>
              <a:rPr lang="en-US" dirty="0"/>
              <a:t>Cultivate one-to-one customer service with robust ideas</a:t>
            </a:r>
          </a:p>
          <a:p>
            <a:r>
              <a:rPr lang="en-US" dirty="0"/>
              <a:t>Maximize timely deliverables for real-time schemas</a:t>
            </a:r>
          </a:p>
          <a:p>
            <a:endParaRPr lang="en-US" dirty="0"/>
          </a:p>
          <a:p>
            <a:endParaRPr lang="en-US" dirty="0"/>
          </a:p>
        </p:txBody>
      </p:sp>
    </p:spTree>
    <p:extLst>
      <p:ext uri="{BB962C8B-B14F-4D97-AF65-F5344CB8AC3E}">
        <p14:creationId xmlns:p14="http://schemas.microsoft.com/office/powerpoint/2010/main" val="249904479"/>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Tree>
    <p:extLst>
      <p:ext uri="{BB962C8B-B14F-4D97-AF65-F5344CB8AC3E}">
        <p14:creationId xmlns:p14="http://schemas.microsoft.com/office/powerpoint/2010/main" val="94818171"/>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1003962426"/>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988476"/>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Contents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867916"/>
            <a:ext cx="5693664" cy="4308440"/>
          </a:xfrm>
        </p:spPr>
        <p:txBody>
          <a:bodyPr/>
          <a:lstStyle/>
          <a:p>
            <a:r>
              <a:rPr lang="en-US" dirty="0"/>
              <a:t>Introduction​</a:t>
            </a:r>
          </a:p>
          <a:p>
            <a:r>
              <a:rPr lang="en-US" dirty="0"/>
              <a:t>Previous Works</a:t>
            </a:r>
          </a:p>
          <a:p>
            <a:r>
              <a:rPr lang="en-US" dirty="0"/>
              <a:t>Proposed Methodology</a:t>
            </a:r>
          </a:p>
          <a:p>
            <a:r>
              <a:rPr lang="en-US" dirty="0"/>
              <a:t>Data Collection</a:t>
            </a:r>
          </a:p>
          <a:p>
            <a:r>
              <a:rPr lang="en-US" dirty="0"/>
              <a:t>Data Cleaning and Pre-Processing</a:t>
            </a:r>
          </a:p>
          <a:p>
            <a:r>
              <a:rPr lang="en-US" dirty="0"/>
              <a:t>Data Analysis</a:t>
            </a:r>
          </a:p>
          <a:p>
            <a:r>
              <a:rPr lang="en-US" dirty="0"/>
              <a:t>​Conclusion and Recommendation​</a:t>
            </a:r>
          </a:p>
          <a:p>
            <a:endParaRPr lang="en-US" dirty="0"/>
          </a:p>
        </p:txBody>
      </p:sp>
    </p:spTree>
    <p:extLst>
      <p:ext uri="{BB962C8B-B14F-4D97-AF65-F5344CB8AC3E}">
        <p14:creationId xmlns:p14="http://schemas.microsoft.com/office/powerpoint/2010/main" val="3855531800"/>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934720"/>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078736"/>
            <a:ext cx="6766560" cy="2700528"/>
          </a:xfrm>
        </p:spPr>
        <p:txBody>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Exploratory Crime Data Analysis: An Insight into crimes of USA</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r>
              <a:rPr lang="en-US" sz="2400" dirty="0">
                <a:solidFill>
                  <a:schemeClr val="accent6"/>
                </a:solidFill>
                <a:latin typeface="Sabon Next LT" panose="02000500000000000000" pitchFamily="2" charset="0"/>
                <a:cs typeface="Sabon Next LT" panose="02000500000000000000" pitchFamily="2" charset="0"/>
              </a:rPr>
              <a:t>Annual revenue growth</a:t>
            </a:r>
          </a:p>
        </p:txBody>
      </p:sp>
    </p:spTree>
    <p:extLst>
      <p:ext uri="{BB962C8B-B14F-4D97-AF65-F5344CB8AC3E}">
        <p14:creationId xmlns:p14="http://schemas.microsoft.com/office/powerpoint/2010/main" val="2952923800"/>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AREAS</a:t>
            </a:r>
            <a:r>
              <a:rPr lang="zh-CN" altLang="en-US" sz="4400" b="1">
                <a:solidFill>
                  <a:schemeClr val="accent6"/>
                </a:solidFill>
                <a:latin typeface="Arial Black" panose="020B0604020202020204" pitchFamily="34" charset="0"/>
                <a:cs typeface="Arial Black" panose="020B0604020202020204" pitchFamily="34" charset="0"/>
              </a:rPr>
              <a:t> </a:t>
            </a:r>
            <a:r>
              <a:rPr lang="en-US" altLang="zh-CN" sz="4400" b="1" dirty="0">
                <a:solidFill>
                  <a:schemeClr val="accent6"/>
                </a:solidFill>
                <a:latin typeface="Arial Black" panose="020B0604020202020204" pitchFamily="34" charset="0"/>
                <a:cs typeface="Arial Black" panose="020B0604020202020204" pitchFamily="34" charset="0"/>
              </a:rPr>
              <a:t>OF</a:t>
            </a:r>
            <a:r>
              <a:rPr lang="zh-CN" altLang="en-US" sz="4400" b="1">
                <a:solidFill>
                  <a:schemeClr val="accent6"/>
                </a:solidFill>
                <a:latin typeface="Arial Black" panose="020B0604020202020204" pitchFamily="34" charset="0"/>
                <a:cs typeface="Arial Black" panose="020B0604020202020204" pitchFamily="34" charset="0"/>
              </a:rPr>
              <a:t> </a:t>
            </a:r>
            <a:r>
              <a:rPr lang="en-US" altLang="zh-CN" sz="4400" b="1" dirty="0">
                <a:solidFill>
                  <a:schemeClr val="accent6"/>
                </a:solidFill>
                <a:latin typeface="Arial Black" panose="020B0604020202020204" pitchFamily="34" charset="0"/>
                <a:cs typeface="Arial Black" panose="020B0604020202020204" pitchFamily="34" charset="0"/>
              </a:rPr>
              <a:t>GROWTH</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3690182348"/>
              </p:ext>
            </p:extLst>
          </p:nvPr>
        </p:nvGraphicFramePr>
        <p:xfrm>
          <a:off x="755650" y="2825750"/>
          <a:ext cx="10680700" cy="2837333"/>
        </p:xfrm>
        <a:graphic>
          <a:graphicData uri="http://schemas.openxmlformats.org/drawingml/2006/table">
            <a:tbl>
              <a:tblPr firstRow="1" bandRow="1">
                <a:tableStyleId>{5C22544A-7EE6-4342-B048-85BDC9FD1C3A}</a:tableStyleId>
              </a:tblPr>
              <a:tblGrid>
                <a:gridCol w="2136140">
                  <a:extLst>
                    <a:ext uri="{9D8B030D-6E8A-4147-A177-3AD203B41FA5}">
                      <a16:colId xmlns:a16="http://schemas.microsoft.com/office/drawing/2014/main" val="1689330750"/>
                    </a:ext>
                  </a:extLst>
                </a:gridCol>
                <a:gridCol w="2136140">
                  <a:extLst>
                    <a:ext uri="{9D8B030D-6E8A-4147-A177-3AD203B41FA5}">
                      <a16:colId xmlns:a16="http://schemas.microsoft.com/office/drawing/2014/main" val="2660631934"/>
                    </a:ext>
                  </a:extLst>
                </a:gridCol>
                <a:gridCol w="2136140">
                  <a:extLst>
                    <a:ext uri="{9D8B030D-6E8A-4147-A177-3AD203B41FA5}">
                      <a16:colId xmlns:a16="http://schemas.microsoft.com/office/drawing/2014/main" val="3909717689"/>
                    </a:ext>
                  </a:extLst>
                </a:gridCol>
                <a:gridCol w="2136140">
                  <a:extLst>
                    <a:ext uri="{9D8B030D-6E8A-4147-A177-3AD203B41FA5}">
                      <a16:colId xmlns:a16="http://schemas.microsoft.com/office/drawing/2014/main" val="1603189107"/>
                    </a:ext>
                  </a:extLst>
                </a:gridCol>
                <a:gridCol w="2136140">
                  <a:extLst>
                    <a:ext uri="{9D8B030D-6E8A-4147-A177-3AD203B41FA5}">
                      <a16:colId xmlns:a16="http://schemas.microsoft.com/office/drawing/2014/main" val="2755691855"/>
                    </a:ext>
                  </a:extLst>
                </a:gridCol>
              </a:tblGrid>
              <a:tr h="652257">
                <a:tc>
                  <a:txBody>
                    <a:bodyPr/>
                    <a:lstStyle/>
                    <a:p>
                      <a:pPr algn="ctr"/>
                      <a:endParaRPr lang="en-US" sz="1900" dirty="0">
                        <a:latin typeface="Sabon Next LT" panose="02000500000000000000" pitchFamily="2" charset="0"/>
                        <a:cs typeface="Sabon Next LT" panose="02000500000000000000" pitchFamily="2" charset="0"/>
                      </a:endParaRPr>
                    </a:p>
                  </a:txBody>
                  <a:tcPr marL="96897" marR="96897" marT="48449" marB="48449" anchor="ctr">
                    <a:solidFill>
                      <a:schemeClr val="accent2"/>
                    </a:solidFill>
                  </a:tcPr>
                </a:tc>
                <a:tc>
                  <a:txBody>
                    <a:bodyPr/>
                    <a:lstStyle/>
                    <a:p>
                      <a:pPr algn="ctr"/>
                      <a:r>
                        <a:rPr lang="en-US" sz="1900" b="0" kern="1200" dirty="0">
                          <a:solidFill>
                            <a:schemeClr val="bg1">
                              <a:alpha val="99000"/>
                            </a:schemeClr>
                          </a:solidFill>
                          <a:latin typeface="Sabon Next LT" panose="02000500000000000000" pitchFamily="2" charset="0"/>
                          <a:ea typeface="+mn-ea"/>
                          <a:cs typeface="Sabon Next LT" panose="02000500000000000000" pitchFamily="2" charset="0"/>
                        </a:rPr>
                        <a:t>B2B</a:t>
                      </a:r>
                    </a:p>
                  </a:txBody>
                  <a:tcPr marL="96897" marR="96897" marT="48449" marB="48449" anchor="ctr">
                    <a:solidFill>
                      <a:srgbClr val="DF8C8C"/>
                    </a:solidFill>
                  </a:tcPr>
                </a:tc>
                <a:tc>
                  <a:txBody>
                    <a:bodyPr/>
                    <a:lstStyle/>
                    <a:p>
                      <a:pPr algn="ctr"/>
                      <a:r>
                        <a:rPr lang="en-US" sz="1900" b="0" kern="1200" dirty="0">
                          <a:solidFill>
                            <a:schemeClr val="bg1">
                              <a:alpha val="99000"/>
                            </a:schemeClr>
                          </a:solidFill>
                          <a:latin typeface="Sabon Next LT" panose="02000500000000000000" pitchFamily="2" charset="0"/>
                          <a:ea typeface="+mn-ea"/>
                          <a:cs typeface="Sabon Next LT" panose="02000500000000000000" pitchFamily="2" charset="0"/>
                        </a:rPr>
                        <a:t>Supply chain</a:t>
                      </a:r>
                    </a:p>
                  </a:txBody>
                  <a:tcPr marL="96897" marR="96897" marT="48449" marB="48449" anchor="ctr">
                    <a:solidFill>
                      <a:srgbClr val="DF8C8C"/>
                    </a:solidFill>
                  </a:tcPr>
                </a:tc>
                <a:tc>
                  <a:txBody>
                    <a:bodyPr/>
                    <a:lstStyle/>
                    <a:p>
                      <a:pPr algn="ctr"/>
                      <a:r>
                        <a:rPr lang="en-US" sz="1900" b="0" dirty="0">
                          <a:solidFill>
                            <a:schemeClr val="bg1">
                              <a:alpha val="99000"/>
                            </a:schemeClr>
                          </a:solidFill>
                          <a:latin typeface="Sabon Next LT" panose="02000500000000000000" pitchFamily="2" charset="0"/>
                          <a:cs typeface="Sabon Next LT" panose="02000500000000000000" pitchFamily="2" charset="0"/>
                        </a:rPr>
                        <a:t>ROI</a:t>
                      </a:r>
                    </a:p>
                  </a:txBody>
                  <a:tcPr marL="96897" marR="96897" marT="48449" marB="48449" anchor="ctr">
                    <a:solidFill>
                      <a:srgbClr val="DF8C8C"/>
                    </a:solidFill>
                  </a:tcPr>
                </a:tc>
                <a:tc>
                  <a:txBody>
                    <a:bodyPr/>
                    <a:lstStyle/>
                    <a:p>
                      <a:pPr algn="ctr"/>
                      <a:r>
                        <a:rPr lang="en-US" sz="1900" b="0" dirty="0">
                          <a:solidFill>
                            <a:schemeClr val="bg1">
                              <a:alpha val="99000"/>
                            </a:schemeClr>
                          </a:solidFill>
                          <a:latin typeface="Sabon Next LT" panose="02000500000000000000" pitchFamily="2" charset="0"/>
                          <a:cs typeface="Sabon Next LT" panose="02000500000000000000" pitchFamily="2" charset="0"/>
                        </a:rPr>
                        <a:t>E-commerce</a:t>
                      </a:r>
                    </a:p>
                  </a:txBody>
                  <a:tcPr marL="96897" marR="96897" marT="48449" marB="48449" anchor="ctr">
                    <a:solidFill>
                      <a:srgbClr val="DF8C8C"/>
                    </a:solidFill>
                  </a:tcPr>
                </a:tc>
                <a:extLst>
                  <a:ext uri="{0D108BD9-81ED-4DB2-BD59-A6C34878D82A}">
                    <a16:rowId xmlns:a16="http://schemas.microsoft.com/office/drawing/2014/main" val="479928716"/>
                  </a:ext>
                </a:extLst>
              </a:tr>
              <a:tr h="546269">
                <a:tc>
                  <a:txBody>
                    <a:bodyPr/>
                    <a:lstStyle/>
                    <a:p>
                      <a:pPr algn="ctr"/>
                      <a:r>
                        <a:rPr lang="en-US" sz="1900" dirty="0">
                          <a:solidFill>
                            <a:schemeClr val="tx1"/>
                          </a:solidFill>
                          <a:latin typeface="Sabon Next LT" panose="02000500000000000000" pitchFamily="2" charset="0"/>
                          <a:cs typeface="Sabon Next LT" panose="02000500000000000000" pitchFamily="2" charset="0"/>
                        </a:rPr>
                        <a:t>Q1</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4.5</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2.3</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1.7</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5.0</a:t>
                      </a: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1760208656"/>
                  </a:ext>
                </a:extLst>
              </a:tr>
              <a:tr h="546269">
                <a:tc>
                  <a:txBody>
                    <a:bodyPr/>
                    <a:lstStyle/>
                    <a:p>
                      <a:pPr algn="ctr"/>
                      <a:r>
                        <a:rPr lang="en-US" sz="1900" dirty="0">
                          <a:solidFill>
                            <a:schemeClr val="tx1"/>
                          </a:solidFill>
                          <a:latin typeface="Sabon Next LT" panose="02000500000000000000" pitchFamily="2" charset="0"/>
                          <a:cs typeface="Sabon Next LT" panose="02000500000000000000" pitchFamily="2" charset="0"/>
                        </a:rPr>
                        <a:t>Q2</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3.2</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5.1</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4.4</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3.0</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634243071"/>
                  </a:ext>
                </a:extLst>
              </a:tr>
              <a:tr h="546269">
                <a:tc>
                  <a:txBody>
                    <a:bodyPr/>
                    <a:lstStyle/>
                    <a:p>
                      <a:pPr algn="ctr"/>
                      <a:r>
                        <a:rPr lang="en-US" sz="1900" dirty="0">
                          <a:solidFill>
                            <a:schemeClr val="tx1"/>
                          </a:solidFill>
                          <a:latin typeface="Sabon Next LT" panose="02000500000000000000" pitchFamily="2" charset="0"/>
                          <a:cs typeface="Sabon Next LT" panose="02000500000000000000" pitchFamily="2" charset="0"/>
                        </a:rPr>
                        <a:t>Q3</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2.1</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1.7</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2.5</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2.8</a:t>
                      </a: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415808797"/>
                  </a:ext>
                </a:extLst>
              </a:tr>
              <a:tr h="546269">
                <a:tc>
                  <a:txBody>
                    <a:bodyPr/>
                    <a:lstStyle/>
                    <a:p>
                      <a:pPr algn="ctr"/>
                      <a:r>
                        <a:rPr lang="en-US" sz="1900" dirty="0">
                          <a:solidFill>
                            <a:schemeClr val="tx1"/>
                          </a:solidFill>
                          <a:latin typeface="Sabon Next LT" panose="02000500000000000000" pitchFamily="2" charset="0"/>
                          <a:cs typeface="Sabon Next LT" panose="02000500000000000000" pitchFamily="2" charset="0"/>
                        </a:rPr>
                        <a:t>Q4</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4.5</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2.2</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1.7</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7.0</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80950325"/>
                  </a:ext>
                </a:extLst>
              </a:tr>
            </a:tbl>
          </a:graphicData>
        </a:graphic>
      </p:graphicFrame>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2886474736"/>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p:txBody>
          <a:bodyPr/>
          <a:lstStyle/>
          <a:p>
            <a:r>
              <a:rPr lang="en-US" dirty="0"/>
              <a:t>BUSINESS OPPORTUNITIES ARE LIKE BUSES. THERE'S ALWAYS ANOTHER ONE COMING.</a:t>
            </a:r>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p:txBody>
          <a:bodyPr/>
          <a:lstStyle/>
          <a:p>
            <a:r>
              <a:rPr lang="en-US" dirty="0"/>
              <a:t>“</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p:txBody>
          <a:bodyPr/>
          <a:lstStyle/>
          <a:p>
            <a:r>
              <a:rPr lang="en-US" dirty="0"/>
              <a:t>Richard Branson</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p:txBody>
          <a:bodyPr/>
          <a:lstStyle/>
          <a:p>
            <a:r>
              <a:rPr lang="en-US" dirty="0"/>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685681062"/>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MEET OUR TEAM</a:t>
            </a:r>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p:txBody>
          <a:bodyPr/>
          <a:lstStyle/>
          <a:p>
            <a:r>
              <a:rPr lang="en-US"/>
              <a:t>Presentation title</a:t>
            </a:r>
            <a:endParaRPr lang="en-US" dirty="0"/>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16" name="Picture Placeholder 15" descr="Team member headshot">
            <a:extLst>
              <a:ext uri="{FF2B5EF4-FFF2-40B4-BE49-F238E27FC236}">
                <a16:creationId xmlns:a16="http://schemas.microsoft.com/office/drawing/2014/main" id="{53DF829E-A1C4-421E-3B50-ABC29F74AD7E}"/>
              </a:ext>
            </a:extLst>
          </p:cNvPr>
          <p:cNvPicPr>
            <a:picLocks noGrp="1" noChangeAspect="1"/>
          </p:cNvPicPr>
          <p:nvPr>
            <p:ph type="pic" sz="quarter" idx="13"/>
          </p:nvPr>
        </p:nvPicPr>
        <p:blipFill rotWithShape="1">
          <a:blip r:embed="rId2"/>
          <a:srcRect/>
          <a:stretch/>
        </p:blipFill>
        <p:spPr/>
      </p:pic>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p:txBody>
          <a:bodyPr/>
          <a:lstStyle/>
          <a:p>
            <a:r>
              <a:rPr lang="en-US" dirty="0"/>
              <a:t>TAKUMA HAYASHI</a:t>
            </a:r>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p:txBody>
          <a:bodyPr/>
          <a:lstStyle/>
          <a:p>
            <a:r>
              <a:rPr lang="en-US" dirty="0"/>
              <a:t>President</a:t>
            </a:r>
          </a:p>
        </p:txBody>
      </p:sp>
      <p:pic>
        <p:nvPicPr>
          <p:cNvPr id="18" name="Picture Placeholder 17" descr="Team member headshot">
            <a:extLst>
              <a:ext uri="{FF2B5EF4-FFF2-40B4-BE49-F238E27FC236}">
                <a16:creationId xmlns:a16="http://schemas.microsoft.com/office/drawing/2014/main" id="{E5C9C66F-AADD-4ED0-1C1D-B85BA2731ECA}"/>
              </a:ext>
            </a:extLst>
          </p:cNvPr>
          <p:cNvPicPr>
            <a:picLocks noGrp="1" noChangeAspect="1"/>
          </p:cNvPicPr>
          <p:nvPr>
            <p:ph type="pic" sz="quarter" idx="17"/>
          </p:nvPr>
        </p:nvPicPr>
        <p:blipFill rotWithShape="1">
          <a:blip r:embed="rId3" cstate="screen">
            <a:extLst>
              <a:ext uri="{28A0092B-C50C-407E-A947-70E740481C1C}">
                <a14:useLocalDpi xmlns:a14="http://schemas.microsoft.com/office/drawing/2010/main"/>
              </a:ext>
            </a:extLst>
          </a:blip>
          <a:srcRect l="119" r="119"/>
          <a:stretch/>
        </p:blipFill>
        <p:spPr/>
      </p:pic>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p:txBody>
          <a:bodyPr/>
          <a:lstStyle/>
          <a:p>
            <a:r>
              <a:rPr lang="en-US" dirty="0"/>
              <a:t>MIRJAM NILSSON</a:t>
            </a:r>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p:txBody>
          <a:bodyPr/>
          <a:lstStyle/>
          <a:p>
            <a:r>
              <a:rPr lang="en-US" dirty="0"/>
              <a:t>Chief Executive Officer</a:t>
            </a:r>
          </a:p>
        </p:txBody>
      </p:sp>
      <p:pic>
        <p:nvPicPr>
          <p:cNvPr id="20" name="Picture Placeholder 19" descr="Team member headshot">
            <a:extLst>
              <a:ext uri="{FF2B5EF4-FFF2-40B4-BE49-F238E27FC236}">
                <a16:creationId xmlns:a16="http://schemas.microsoft.com/office/drawing/2014/main" id="{886BA800-53E3-4B2D-1E62-F03543D34994}"/>
              </a:ext>
            </a:extLst>
          </p:cNvPr>
          <p:cNvPicPr>
            <a:picLocks noGrp="1" noChangeAspect="1"/>
          </p:cNvPicPr>
          <p:nvPr>
            <p:ph type="pic" sz="quarter" idx="20"/>
          </p:nvPr>
        </p:nvPicPr>
        <p:blipFill rotWithShape="1">
          <a:blip r:embed="rId4" cstate="screen">
            <a:extLst>
              <a:ext uri="{28A0092B-C50C-407E-A947-70E740481C1C}">
                <a14:useLocalDpi xmlns:a14="http://schemas.microsoft.com/office/drawing/2010/main"/>
              </a:ext>
            </a:extLst>
          </a:blip>
          <a:srcRect t="31" b="31"/>
          <a:stretch/>
        </p:blipFill>
        <p:spPr/>
      </p:pic>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p:txBody>
          <a:bodyPr/>
          <a:lstStyle/>
          <a:p>
            <a:r>
              <a:rPr lang="en-US" dirty="0"/>
              <a:t>FLORA BERGGREN​</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p:txBody>
          <a:bodyPr/>
          <a:lstStyle/>
          <a:p>
            <a:r>
              <a:rPr lang="en-US" dirty="0"/>
              <a:t>Chief Operations Officer</a:t>
            </a:r>
          </a:p>
        </p:txBody>
      </p:sp>
      <p:pic>
        <p:nvPicPr>
          <p:cNvPr id="22" name="Picture Placeholder 21" descr="Team member headshot">
            <a:extLst>
              <a:ext uri="{FF2B5EF4-FFF2-40B4-BE49-F238E27FC236}">
                <a16:creationId xmlns:a16="http://schemas.microsoft.com/office/drawing/2014/main" id="{CF9A94E1-4A49-F134-498B-3886D8C21B47}"/>
              </a:ext>
            </a:extLst>
          </p:cNvPr>
          <p:cNvPicPr>
            <a:picLocks noGrp="1" noChangeAspect="1"/>
          </p:cNvPicPr>
          <p:nvPr>
            <p:ph type="pic" sz="quarter" idx="23"/>
          </p:nvPr>
        </p:nvPicPr>
        <p:blipFill rotWithShape="1">
          <a:blip r:embed="rId5" cstate="screen">
            <a:extLst>
              <a:ext uri="{28A0092B-C50C-407E-A947-70E740481C1C}">
                <a14:useLocalDpi xmlns:a14="http://schemas.microsoft.com/office/drawing/2010/main"/>
              </a:ext>
            </a:extLst>
          </a:blip>
          <a:srcRect t="31" b="31"/>
          <a:stretch/>
        </p:blipFill>
        <p:spPr/>
      </p:pic>
      <p:sp>
        <p:nvSpPr>
          <p:cNvPr id="12" name="Text Placeholder 11">
            <a:extLst>
              <a:ext uri="{FF2B5EF4-FFF2-40B4-BE49-F238E27FC236}">
                <a16:creationId xmlns:a16="http://schemas.microsoft.com/office/drawing/2014/main" id="{518301B7-15C5-E184-096F-BF82F42163C2}"/>
              </a:ext>
            </a:extLst>
          </p:cNvPr>
          <p:cNvSpPr>
            <a:spLocks noGrp="1"/>
          </p:cNvSpPr>
          <p:nvPr>
            <p:ph type="body" sz="quarter" idx="22"/>
          </p:nvPr>
        </p:nvSpPr>
        <p:spPr/>
        <p:txBody>
          <a:bodyPr/>
          <a:lstStyle/>
          <a:p>
            <a:r>
              <a:rPr lang="en-US" dirty="0"/>
              <a:t>RAJESH SANTOSHI​</a:t>
            </a:r>
          </a:p>
        </p:txBody>
      </p:sp>
      <p:sp>
        <p:nvSpPr>
          <p:cNvPr id="14" name="Text Placeholder 13">
            <a:extLst>
              <a:ext uri="{FF2B5EF4-FFF2-40B4-BE49-F238E27FC236}">
                <a16:creationId xmlns:a16="http://schemas.microsoft.com/office/drawing/2014/main" id="{DD57FB11-65D1-6B1C-8D88-F932BF765A7C}"/>
              </a:ext>
            </a:extLst>
          </p:cNvPr>
          <p:cNvSpPr>
            <a:spLocks noGrp="1"/>
          </p:cNvSpPr>
          <p:nvPr>
            <p:ph type="body" sz="quarter" idx="24"/>
          </p:nvPr>
        </p:nvSpPr>
        <p:spPr/>
        <p:txBody>
          <a:bodyPr/>
          <a:lstStyle/>
          <a:p>
            <a:r>
              <a:rPr lang="en-US" dirty="0"/>
              <a:t>VP Marketing</a:t>
            </a:r>
          </a:p>
        </p:txBody>
      </p:sp>
    </p:spTree>
    <p:extLst>
      <p:ext uri="{BB962C8B-B14F-4D97-AF65-F5344CB8AC3E}">
        <p14:creationId xmlns:p14="http://schemas.microsoft.com/office/powerpoint/2010/main" val="2011930182"/>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MEET OUR Extended TEAM</a:t>
            </a:r>
          </a:p>
        </p:txBody>
      </p:sp>
      <p:pic>
        <p:nvPicPr>
          <p:cNvPr id="127" name="Picture Placeholder 126" descr="Team member headshot">
            <a:extLst>
              <a:ext uri="{FF2B5EF4-FFF2-40B4-BE49-F238E27FC236}">
                <a16:creationId xmlns:a16="http://schemas.microsoft.com/office/drawing/2014/main" id="{647C05DC-04F0-1158-3AA5-BF470126B98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t="73" b="73"/>
          <a:stretch/>
        </p:blipFill>
        <p:spPr/>
      </p:pic>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p:txBody>
          <a:bodyPr/>
          <a:lstStyle/>
          <a:p>
            <a:r>
              <a:rPr lang="en-US" dirty="0"/>
              <a:t>TAKUMA HAYASHI</a:t>
            </a:r>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p:txBody>
          <a:bodyPr/>
          <a:lstStyle/>
          <a:p>
            <a:r>
              <a:rPr lang="en-US" dirty="0"/>
              <a:t>President</a:t>
            </a:r>
          </a:p>
        </p:txBody>
      </p:sp>
      <p:pic>
        <p:nvPicPr>
          <p:cNvPr id="135" name="Picture Placeholder 134" descr="Team member headshot">
            <a:extLst>
              <a:ext uri="{FF2B5EF4-FFF2-40B4-BE49-F238E27FC236}">
                <a16:creationId xmlns:a16="http://schemas.microsoft.com/office/drawing/2014/main" id="{53CE1A7F-C303-6378-F7D9-285999C320CB}"/>
              </a:ext>
            </a:extLst>
          </p:cNvPr>
          <p:cNvPicPr>
            <a:picLocks noGrp="1" noChangeAspect="1"/>
          </p:cNvPicPr>
          <p:nvPr>
            <p:ph type="pic" sz="quarter" idx="25"/>
          </p:nvPr>
        </p:nvPicPr>
        <p:blipFill rotWithShape="1">
          <a:blip r:embed="rId3" cstate="screen">
            <a:extLst>
              <a:ext uri="{28A0092B-C50C-407E-A947-70E740481C1C}">
                <a14:useLocalDpi xmlns:a14="http://schemas.microsoft.com/office/drawing/2010/main"/>
              </a:ext>
            </a:extLst>
          </a:blip>
          <a:srcRect l="45" r="45"/>
          <a:stretch/>
        </p:blipFill>
        <p:spPr/>
      </p:pic>
      <p:sp>
        <p:nvSpPr>
          <p:cNvPr id="159" name="Text Placeholder 158">
            <a:extLst>
              <a:ext uri="{FF2B5EF4-FFF2-40B4-BE49-F238E27FC236}">
                <a16:creationId xmlns:a16="http://schemas.microsoft.com/office/drawing/2014/main" id="{F269F917-64D7-CDF3-D985-799AE9C3B794}"/>
              </a:ext>
            </a:extLst>
          </p:cNvPr>
          <p:cNvSpPr>
            <a:spLocks noGrp="1"/>
          </p:cNvSpPr>
          <p:nvPr>
            <p:ph type="body" sz="quarter" idx="29"/>
          </p:nvPr>
        </p:nvSpPr>
        <p:spPr/>
        <p:txBody>
          <a:bodyPr/>
          <a:lstStyle/>
          <a:p>
            <a:r>
              <a:rPr lang="en-US" dirty="0"/>
              <a:t>GRAHAM BARNES</a:t>
            </a:r>
          </a:p>
        </p:txBody>
      </p:sp>
      <p:sp>
        <p:nvSpPr>
          <p:cNvPr id="160" name="Text Placeholder 159">
            <a:extLst>
              <a:ext uri="{FF2B5EF4-FFF2-40B4-BE49-F238E27FC236}">
                <a16:creationId xmlns:a16="http://schemas.microsoft.com/office/drawing/2014/main" id="{2814DD63-8543-970F-927B-E6AA56C99E6C}"/>
              </a:ext>
            </a:extLst>
          </p:cNvPr>
          <p:cNvSpPr>
            <a:spLocks noGrp="1"/>
          </p:cNvSpPr>
          <p:nvPr>
            <p:ph type="body" sz="quarter" idx="30"/>
          </p:nvPr>
        </p:nvSpPr>
        <p:spPr/>
        <p:txBody>
          <a:bodyPr/>
          <a:lstStyle/>
          <a:p>
            <a:r>
              <a:rPr lang="en-US" dirty="0"/>
              <a:t>VP Product</a:t>
            </a:r>
          </a:p>
        </p:txBody>
      </p:sp>
      <p:pic>
        <p:nvPicPr>
          <p:cNvPr id="129" name="Picture Placeholder 128" descr="Team member headshot">
            <a:extLst>
              <a:ext uri="{FF2B5EF4-FFF2-40B4-BE49-F238E27FC236}">
                <a16:creationId xmlns:a16="http://schemas.microsoft.com/office/drawing/2014/main" id="{8B3998AA-37D7-2B8A-664B-5EE240398288}"/>
              </a:ext>
            </a:extLst>
          </p:cNvPr>
          <p:cNvPicPr>
            <a:picLocks noGrp="1" noChangeAspect="1"/>
          </p:cNvPicPr>
          <p:nvPr>
            <p:ph type="pic" sz="quarter" idx="17"/>
          </p:nvPr>
        </p:nvPicPr>
        <p:blipFill rotWithShape="1">
          <a:blip r:embed="rId4" cstate="screen">
            <a:extLst>
              <a:ext uri="{28A0092B-C50C-407E-A947-70E740481C1C}">
                <a14:useLocalDpi xmlns:a14="http://schemas.microsoft.com/office/drawing/2010/main"/>
              </a:ext>
            </a:extLst>
          </a:blip>
          <a:srcRect t="145" b="145"/>
          <a:stretch/>
        </p:blipFill>
        <p:spPr/>
      </p:pic>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p:txBody>
          <a:bodyPr/>
          <a:lstStyle/>
          <a:p>
            <a:r>
              <a:rPr lang="en-US" dirty="0"/>
              <a:t>MIRJAM NILSSON</a:t>
            </a:r>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p:txBody>
          <a:bodyPr/>
          <a:lstStyle/>
          <a:p>
            <a:r>
              <a:rPr lang="en-US" dirty="0"/>
              <a:t>Chief Executive Officer</a:t>
            </a:r>
          </a:p>
        </p:txBody>
      </p:sp>
      <p:pic>
        <p:nvPicPr>
          <p:cNvPr id="137" name="Picture Placeholder 136" descr="Team member headshot">
            <a:extLst>
              <a:ext uri="{FF2B5EF4-FFF2-40B4-BE49-F238E27FC236}">
                <a16:creationId xmlns:a16="http://schemas.microsoft.com/office/drawing/2014/main" id="{5C2754CD-7055-FC29-FE1C-82327C464143}"/>
              </a:ext>
            </a:extLst>
          </p:cNvPr>
          <p:cNvPicPr>
            <a:picLocks noGrp="1" noChangeAspect="1"/>
          </p:cNvPicPr>
          <p:nvPr>
            <p:ph type="pic" sz="quarter" idx="26"/>
          </p:nvPr>
        </p:nvPicPr>
        <p:blipFill rotWithShape="1">
          <a:blip r:embed="rId5" cstate="screen">
            <a:extLst>
              <a:ext uri="{28A0092B-C50C-407E-A947-70E740481C1C}">
                <a14:useLocalDpi xmlns:a14="http://schemas.microsoft.com/office/drawing/2010/main"/>
              </a:ext>
            </a:extLst>
          </a:blip>
          <a:srcRect l="45" r="45"/>
          <a:stretch/>
        </p:blipFill>
        <p:spPr/>
      </p:pic>
      <p:sp>
        <p:nvSpPr>
          <p:cNvPr id="186" name="Text Placeholder 185">
            <a:extLst>
              <a:ext uri="{FF2B5EF4-FFF2-40B4-BE49-F238E27FC236}">
                <a16:creationId xmlns:a16="http://schemas.microsoft.com/office/drawing/2014/main" id="{18835196-357D-8C96-24B5-B52A2DDEB005}"/>
              </a:ext>
            </a:extLst>
          </p:cNvPr>
          <p:cNvSpPr>
            <a:spLocks noGrp="1"/>
          </p:cNvSpPr>
          <p:nvPr>
            <p:ph type="body" sz="quarter" idx="31"/>
          </p:nvPr>
        </p:nvSpPr>
        <p:spPr/>
        <p:txBody>
          <a:bodyPr/>
          <a:lstStyle/>
          <a:p>
            <a:r>
              <a:rPr lang="en-US" dirty="0"/>
              <a:t>ROWAN MURPHY</a:t>
            </a:r>
          </a:p>
        </p:txBody>
      </p:sp>
      <p:sp>
        <p:nvSpPr>
          <p:cNvPr id="187" name="Text Placeholder 186">
            <a:extLst>
              <a:ext uri="{FF2B5EF4-FFF2-40B4-BE49-F238E27FC236}">
                <a16:creationId xmlns:a16="http://schemas.microsoft.com/office/drawing/2014/main" id="{41C11B69-21C7-3FD7-1E14-583CF5B1707B}"/>
              </a:ext>
            </a:extLst>
          </p:cNvPr>
          <p:cNvSpPr>
            <a:spLocks noGrp="1"/>
          </p:cNvSpPr>
          <p:nvPr>
            <p:ph type="body" sz="quarter" idx="32"/>
          </p:nvPr>
        </p:nvSpPr>
        <p:spPr/>
        <p:txBody>
          <a:bodyPr/>
          <a:lstStyle/>
          <a:p>
            <a:r>
              <a:rPr lang="en-US" dirty="0"/>
              <a:t>SEO Strategist</a:t>
            </a:r>
          </a:p>
        </p:txBody>
      </p:sp>
      <p:pic>
        <p:nvPicPr>
          <p:cNvPr id="131" name="Picture Placeholder 130" descr="Team member headshot">
            <a:extLst>
              <a:ext uri="{FF2B5EF4-FFF2-40B4-BE49-F238E27FC236}">
                <a16:creationId xmlns:a16="http://schemas.microsoft.com/office/drawing/2014/main" id="{2269A4E3-AE66-274F-54C8-9DD8DBA3B151}"/>
              </a:ext>
            </a:extLst>
          </p:cNvPr>
          <p:cNvPicPr>
            <a:picLocks noGrp="1" noChangeAspect="1"/>
          </p:cNvPicPr>
          <p:nvPr>
            <p:ph type="pic" sz="quarter" idx="20"/>
          </p:nvPr>
        </p:nvPicPr>
        <p:blipFill rotWithShape="1">
          <a:blip r:embed="rId6" cstate="screen">
            <a:extLst>
              <a:ext uri="{28A0092B-C50C-407E-A947-70E740481C1C}">
                <a14:useLocalDpi xmlns:a14="http://schemas.microsoft.com/office/drawing/2010/main"/>
              </a:ext>
            </a:extLst>
          </a:blip>
          <a:srcRect t="83" b="83"/>
          <a:stretch/>
        </p:blipFill>
        <p:spPr/>
      </p:pic>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p:txBody>
          <a:bodyPr/>
          <a:lstStyle/>
          <a:p>
            <a:r>
              <a:rPr lang="en-US" dirty="0"/>
              <a:t>FLORA BERGGREN​</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p:txBody>
          <a:bodyPr/>
          <a:lstStyle/>
          <a:p>
            <a:r>
              <a:rPr lang="en-US" dirty="0"/>
              <a:t>Chief Operations Officer</a:t>
            </a:r>
          </a:p>
        </p:txBody>
      </p:sp>
      <p:pic>
        <p:nvPicPr>
          <p:cNvPr id="139" name="Picture Placeholder 138" descr="Team member headshot">
            <a:extLst>
              <a:ext uri="{FF2B5EF4-FFF2-40B4-BE49-F238E27FC236}">
                <a16:creationId xmlns:a16="http://schemas.microsoft.com/office/drawing/2014/main" id="{9A9F1D08-2372-A757-BE1E-91723DB0EBBF}"/>
              </a:ext>
            </a:extLst>
          </p:cNvPr>
          <p:cNvPicPr>
            <a:picLocks noGrp="1" noChangeAspect="1"/>
          </p:cNvPicPr>
          <p:nvPr>
            <p:ph type="pic" sz="quarter" idx="27"/>
          </p:nvPr>
        </p:nvPicPr>
        <p:blipFill rotWithShape="1">
          <a:blip r:embed="rId7" cstate="screen">
            <a:extLst>
              <a:ext uri="{28A0092B-C50C-407E-A947-70E740481C1C}">
                <a14:useLocalDpi xmlns:a14="http://schemas.microsoft.com/office/drawing/2010/main"/>
              </a:ext>
            </a:extLst>
          </a:blip>
          <a:srcRect t="80" b="80"/>
          <a:stretch/>
        </p:blipFill>
        <p:spPr/>
      </p:pic>
      <p:sp>
        <p:nvSpPr>
          <p:cNvPr id="188" name="Text Placeholder 187">
            <a:extLst>
              <a:ext uri="{FF2B5EF4-FFF2-40B4-BE49-F238E27FC236}">
                <a16:creationId xmlns:a16="http://schemas.microsoft.com/office/drawing/2014/main" id="{D362CDA4-D5CF-59E2-690B-FD99A9F4A51C}"/>
              </a:ext>
            </a:extLst>
          </p:cNvPr>
          <p:cNvSpPr>
            <a:spLocks noGrp="1"/>
          </p:cNvSpPr>
          <p:nvPr>
            <p:ph type="body" sz="quarter" idx="33"/>
          </p:nvPr>
        </p:nvSpPr>
        <p:spPr/>
        <p:txBody>
          <a:bodyPr/>
          <a:lstStyle/>
          <a:p>
            <a:r>
              <a:rPr lang="en-US" dirty="0"/>
              <a:t>ELIZABETH MOORE</a:t>
            </a:r>
          </a:p>
        </p:txBody>
      </p:sp>
      <p:sp>
        <p:nvSpPr>
          <p:cNvPr id="189" name="Text Placeholder 188">
            <a:extLst>
              <a:ext uri="{FF2B5EF4-FFF2-40B4-BE49-F238E27FC236}">
                <a16:creationId xmlns:a16="http://schemas.microsoft.com/office/drawing/2014/main" id="{D14B20BF-5DF9-3EC6-60DD-C63E039F74EC}"/>
              </a:ext>
            </a:extLst>
          </p:cNvPr>
          <p:cNvSpPr>
            <a:spLocks noGrp="1"/>
          </p:cNvSpPr>
          <p:nvPr>
            <p:ph type="body" sz="quarter" idx="34"/>
          </p:nvPr>
        </p:nvSpPr>
        <p:spPr/>
        <p:txBody>
          <a:bodyPr/>
          <a:lstStyle/>
          <a:p>
            <a:r>
              <a:rPr lang="en-US" dirty="0"/>
              <a:t>Product Designer</a:t>
            </a:r>
          </a:p>
        </p:txBody>
      </p:sp>
      <p:pic>
        <p:nvPicPr>
          <p:cNvPr id="133" name="Picture Placeholder 132" descr="Team member headshot">
            <a:extLst>
              <a:ext uri="{FF2B5EF4-FFF2-40B4-BE49-F238E27FC236}">
                <a16:creationId xmlns:a16="http://schemas.microsoft.com/office/drawing/2014/main" id="{65B0483B-CE9B-CD44-979E-DBD8145B7D30}"/>
              </a:ext>
            </a:extLst>
          </p:cNvPr>
          <p:cNvPicPr>
            <a:picLocks noGrp="1" noChangeAspect="1"/>
          </p:cNvPicPr>
          <p:nvPr>
            <p:ph type="pic" sz="quarter" idx="23"/>
          </p:nvPr>
        </p:nvPicPr>
        <p:blipFill rotWithShape="1">
          <a:blip r:embed="rId8" cstate="screen">
            <a:extLst>
              <a:ext uri="{28A0092B-C50C-407E-A947-70E740481C1C}">
                <a14:useLocalDpi xmlns:a14="http://schemas.microsoft.com/office/drawing/2010/main"/>
              </a:ext>
            </a:extLst>
          </a:blip>
          <a:srcRect t="29" b="29"/>
          <a:stretch/>
        </p:blipFill>
        <p:spPr/>
      </p:pic>
      <p:sp>
        <p:nvSpPr>
          <p:cNvPr id="12" name="Text Placeholder 11">
            <a:extLst>
              <a:ext uri="{FF2B5EF4-FFF2-40B4-BE49-F238E27FC236}">
                <a16:creationId xmlns:a16="http://schemas.microsoft.com/office/drawing/2014/main" id="{518301B7-15C5-E184-096F-BF82F42163C2}"/>
              </a:ext>
            </a:extLst>
          </p:cNvPr>
          <p:cNvSpPr>
            <a:spLocks noGrp="1"/>
          </p:cNvSpPr>
          <p:nvPr>
            <p:ph type="body" sz="quarter" idx="22"/>
          </p:nvPr>
        </p:nvSpPr>
        <p:spPr/>
        <p:txBody>
          <a:bodyPr/>
          <a:lstStyle/>
          <a:p>
            <a:r>
              <a:rPr lang="en-US" dirty="0"/>
              <a:t>RAJESH SANTOSHI​</a:t>
            </a:r>
          </a:p>
        </p:txBody>
      </p:sp>
      <p:sp>
        <p:nvSpPr>
          <p:cNvPr id="14" name="Text Placeholder 13">
            <a:extLst>
              <a:ext uri="{FF2B5EF4-FFF2-40B4-BE49-F238E27FC236}">
                <a16:creationId xmlns:a16="http://schemas.microsoft.com/office/drawing/2014/main" id="{DD57FB11-65D1-6B1C-8D88-F932BF765A7C}"/>
              </a:ext>
            </a:extLst>
          </p:cNvPr>
          <p:cNvSpPr>
            <a:spLocks noGrp="1"/>
          </p:cNvSpPr>
          <p:nvPr>
            <p:ph type="body" sz="quarter" idx="24"/>
          </p:nvPr>
        </p:nvSpPr>
        <p:spPr/>
        <p:txBody>
          <a:bodyPr/>
          <a:lstStyle/>
          <a:p>
            <a:r>
              <a:rPr lang="en-US" dirty="0"/>
              <a:t>VP Marketing</a:t>
            </a:r>
          </a:p>
        </p:txBody>
      </p:sp>
      <p:pic>
        <p:nvPicPr>
          <p:cNvPr id="141" name="Picture Placeholder 140" descr="Team member headshot">
            <a:extLst>
              <a:ext uri="{FF2B5EF4-FFF2-40B4-BE49-F238E27FC236}">
                <a16:creationId xmlns:a16="http://schemas.microsoft.com/office/drawing/2014/main" id="{9714A55E-3681-98F0-A943-50EE7A07869C}"/>
              </a:ext>
            </a:extLst>
          </p:cNvPr>
          <p:cNvPicPr>
            <a:picLocks noGrp="1" noChangeAspect="1"/>
          </p:cNvPicPr>
          <p:nvPr>
            <p:ph type="pic" sz="quarter" idx="28"/>
          </p:nvPr>
        </p:nvPicPr>
        <p:blipFill rotWithShape="1">
          <a:blip r:embed="rId9" cstate="screen">
            <a:extLst>
              <a:ext uri="{28A0092B-C50C-407E-A947-70E740481C1C}">
                <a14:useLocalDpi xmlns:a14="http://schemas.microsoft.com/office/drawing/2010/main"/>
              </a:ext>
            </a:extLst>
          </a:blip>
          <a:srcRect l="56" r="56"/>
          <a:stretch/>
        </p:blipFill>
        <p:spPr/>
      </p:pic>
      <p:sp>
        <p:nvSpPr>
          <p:cNvPr id="190" name="Text Placeholder 189">
            <a:extLst>
              <a:ext uri="{FF2B5EF4-FFF2-40B4-BE49-F238E27FC236}">
                <a16:creationId xmlns:a16="http://schemas.microsoft.com/office/drawing/2014/main" id="{6FA69800-878A-E997-C835-4A34703F2394}"/>
              </a:ext>
            </a:extLst>
          </p:cNvPr>
          <p:cNvSpPr>
            <a:spLocks noGrp="1"/>
          </p:cNvSpPr>
          <p:nvPr>
            <p:ph type="body" sz="quarter" idx="35"/>
          </p:nvPr>
        </p:nvSpPr>
        <p:spPr/>
        <p:txBody>
          <a:bodyPr/>
          <a:lstStyle/>
          <a:p>
            <a:r>
              <a:rPr lang="en-US" dirty="0"/>
              <a:t>ROBIN KLINE</a:t>
            </a:r>
          </a:p>
        </p:txBody>
      </p:sp>
      <p:sp>
        <p:nvSpPr>
          <p:cNvPr id="191" name="Text Placeholder 190">
            <a:extLst>
              <a:ext uri="{FF2B5EF4-FFF2-40B4-BE49-F238E27FC236}">
                <a16:creationId xmlns:a16="http://schemas.microsoft.com/office/drawing/2014/main" id="{231555FC-0BA5-3E6F-7FCB-66878580BB2C}"/>
              </a:ext>
            </a:extLst>
          </p:cNvPr>
          <p:cNvSpPr>
            <a:spLocks noGrp="1"/>
          </p:cNvSpPr>
          <p:nvPr>
            <p:ph type="body" sz="quarter" idx="36"/>
          </p:nvPr>
        </p:nvSpPr>
        <p:spPr/>
        <p:txBody>
          <a:bodyPr/>
          <a:lstStyle/>
          <a:p>
            <a:r>
              <a:rPr lang="en-US" dirty="0"/>
              <a:t>Content Developer</a:t>
            </a:r>
          </a:p>
        </p:txBody>
      </p:sp>
      <p:sp>
        <p:nvSpPr>
          <p:cNvPr id="218" name="Slide Number Placeholder 217">
            <a:extLst>
              <a:ext uri="{FF2B5EF4-FFF2-40B4-BE49-F238E27FC236}">
                <a16:creationId xmlns:a16="http://schemas.microsoft.com/office/drawing/2014/main" id="{C29F391A-4647-2731-26B5-3B262D8730A1}"/>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2452269796"/>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PLAN FOR PRODUCT LAUNCH </a:t>
            </a:r>
          </a:p>
        </p:txBody>
      </p:sp>
      <p:sp>
        <p:nvSpPr>
          <p:cNvPr id="373" name="Footer Placeholder 372">
            <a:extLst>
              <a:ext uri="{FF2B5EF4-FFF2-40B4-BE49-F238E27FC236}">
                <a16:creationId xmlns:a16="http://schemas.microsoft.com/office/drawing/2014/main" id="{EC015AD8-FC03-181D-1A34-AD00F66C42C2}"/>
              </a:ext>
            </a:extLst>
          </p:cNvPr>
          <p:cNvSpPr>
            <a:spLocks noGrp="1"/>
          </p:cNvSpPr>
          <p:nvPr>
            <p:ph type="ftr" sz="quarter" idx="11"/>
          </p:nvPr>
        </p:nvSpPr>
        <p:spPr/>
        <p:txBody>
          <a:bodyPr/>
          <a:lstStyle/>
          <a:p>
            <a:r>
              <a:rPr lang="en-US"/>
              <a:t>Presentation title</a:t>
            </a:r>
            <a:endParaRPr lang="en-US" dirty="0"/>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dirty="0"/>
              <a:t>PLANNING</a:t>
            </a:r>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Synergize scalable </a:t>
            </a:r>
            <a:br>
              <a:rPr lang="en-US" dirty="0"/>
            </a:br>
            <a:r>
              <a:rPr lang="en-US" dirty="0"/>
              <a:t>e-commerce</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dirty="0"/>
              <a:t>MARKETING</a:t>
            </a:r>
          </a:p>
          <a:p>
            <a:endParaRPr lang="en-US" dirty="0"/>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Disseminate standardized </a:t>
            </a:r>
            <a:br>
              <a:rPr lang="en-US" dirty="0"/>
            </a:br>
            <a:r>
              <a:rPr lang="en-US" dirty="0"/>
              <a:t>metrics</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a:t>DESIGN</a:t>
            </a:r>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Coordinate e-</a:t>
            </a:r>
            <a:br>
              <a:rPr lang="en-US" dirty="0"/>
            </a:br>
            <a:r>
              <a:rPr lang="en-US" dirty="0"/>
              <a:t>business applications</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dirty="0"/>
              <a:t>STRATEGY</a:t>
            </a:r>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Foster holistically superior methodologies</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dirty="0"/>
              <a:t>LAUNCH</a:t>
            </a:r>
          </a:p>
          <a:p>
            <a:endParaRPr lang="en-US" dirty="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Deploy strategic networks with compelling e-</a:t>
            </a:r>
            <a:br>
              <a:rPr lang="en-US" dirty="0"/>
            </a:br>
            <a:r>
              <a:rPr lang="en-US" dirty="0"/>
              <a:t>business needs</a:t>
            </a:r>
          </a:p>
        </p:txBody>
      </p:sp>
    </p:spTree>
    <p:extLst>
      <p:ext uri="{BB962C8B-B14F-4D97-AF65-F5344CB8AC3E}">
        <p14:creationId xmlns:p14="http://schemas.microsoft.com/office/powerpoint/2010/main" val="1600494506"/>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theme/theme1.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{0E6A9582-1E61-4BB8-B91A-F1C0B881F1DB}tf78438558_win32</Template>
  <TotalTime>60</TotalTime>
  <Words>461</Words>
  <Application>Microsoft Office PowerPoint</Application>
  <PresentationFormat>Widescreen</PresentationFormat>
  <Paragraphs>132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Sabon Next LT</vt:lpstr>
      <vt:lpstr>Office Theme</vt:lpstr>
      <vt:lpstr>Exploratory Crime Data Analysis:  An Insight into crimes of USA</vt:lpstr>
      <vt:lpstr>Contents</vt:lpstr>
      <vt:lpstr>Introduction</vt:lpstr>
      <vt:lpstr>PRIMARY GOALS</vt:lpstr>
      <vt:lpstr>AREAS OF GROWTH</vt:lpstr>
      <vt:lpstr>BUSINESS OPPORTUNITIES ARE LIKE BUSES. THERE'S ALWAYS ANOTHER ONE COMING.</vt:lpstr>
      <vt:lpstr>MEET OUR TEAM</vt:lpstr>
      <vt:lpstr>MEET OUR Extended TEAM</vt:lpstr>
      <vt:lpstr>PLAN FOR PRODUCT LAUNCH </vt:lpstr>
      <vt:lpstr>TIMELINE</vt:lpstr>
      <vt:lpstr>AREAS OF FOCUS </vt:lpstr>
      <vt:lpstr>HOW WE GET THERE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Crime Data Analysis:  An Insight into crimes of USA</dc:title>
  <dc:subject/>
  <dc:creator>Prashant Singh</dc:creator>
  <cp:lastModifiedBy>Prashant Singh</cp:lastModifiedBy>
  <cp:revision>1</cp:revision>
  <dcterms:created xsi:type="dcterms:W3CDTF">2023-11-20T13:23:36Z</dcterms:created>
  <dcterms:modified xsi:type="dcterms:W3CDTF">2023-11-20T14:24:33Z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