
<file path=[Content_Types].xml><?xml version="1.0" encoding="utf-8"?>
<Types xmlns="http://schemas.openxmlformats.org/package/2006/content-types">
  <Default Extension="jpg" ContentType="image/jp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9" r:id="rId4"/>
    <p:sldId id="285" r:id="rId5"/>
    <p:sldId id="279" r:id="rId6"/>
    <p:sldId id="280" r:id="rId7"/>
    <p:sldId id="284" r:id="rId8"/>
    <p:sldId id="283" r:id="rId9"/>
    <p:sldId id="282" r:id="rId10"/>
    <p:sldId id="281" r:id="rId11"/>
    <p:sldId id="278" r:id="rId12"/>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9" d="100"/>
          <a:sy n="109" d="100"/>
        </p:scale>
        <p:origin x="1674" y="10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1600" b="0" i="0">
                <a:solidFill>
                  <a:schemeClr val="tx1"/>
                </a:solidFill>
                <a:latin typeface="Times New Roman"/>
                <a:cs typeface="Times New Roman"/>
              </a:defRPr>
            </a:lvl1pPr>
          </a:lstStyle>
          <a:p>
            <a:pPr marL="12700">
              <a:lnSpc>
                <a:spcPts val="1839"/>
              </a:lnSpc>
            </a:pPr>
            <a:r>
              <a:rPr spc="-5" dirty="0"/>
              <a:t>Re</a:t>
            </a:r>
            <a:r>
              <a:rPr dirty="0"/>
              <a:t>f</a:t>
            </a:r>
            <a:r>
              <a:rPr spc="-5" dirty="0"/>
              <a:t>erence</a:t>
            </a:r>
            <a:r>
              <a:rPr spc="-90" dirty="0"/>
              <a:t> </a:t>
            </a:r>
            <a:r>
              <a:rPr spc="-5" dirty="0"/>
              <a:t>No.:</a:t>
            </a:r>
            <a:r>
              <a:rPr spc="-105" dirty="0"/>
              <a:t> </a:t>
            </a:r>
            <a:r>
              <a:rPr spc="-5" dirty="0"/>
              <a:t>R</a:t>
            </a:r>
            <a:r>
              <a:rPr dirty="0"/>
              <a:t>1</a:t>
            </a:r>
            <a:r>
              <a:rPr spc="-5" dirty="0"/>
              <a:t>,</a:t>
            </a:r>
            <a:r>
              <a:rPr spc="-80" dirty="0"/>
              <a:t> </a:t>
            </a:r>
            <a:r>
              <a:rPr spc="-5" dirty="0"/>
              <a:t>R2</a:t>
            </a:r>
          </a:p>
        </p:txBody>
      </p:sp>
      <p:sp>
        <p:nvSpPr>
          <p:cNvPr id="5" name="Holder 5"/>
          <p:cNvSpPr>
            <a:spLocks noGrp="1"/>
          </p:cNvSpPr>
          <p:nvPr>
            <p:ph type="dt" sz="half" idx="6"/>
          </p:nvPr>
        </p:nvSpPr>
        <p:spPr/>
        <p:txBody>
          <a:bodyPr lIns="0" tIns="0" rIns="0" bIns="0"/>
          <a:lstStyle>
            <a:lvl1pPr>
              <a:defRPr sz="1600" b="0" i="0">
                <a:solidFill>
                  <a:schemeClr val="tx1"/>
                </a:solidFill>
                <a:latin typeface="Times New Roman"/>
                <a:cs typeface="Times New Roman"/>
              </a:defRPr>
            </a:lvl1pPr>
          </a:lstStyle>
          <a:p>
            <a:pPr marL="12700">
              <a:lnSpc>
                <a:spcPts val="1839"/>
              </a:lnSpc>
            </a:pPr>
            <a:r>
              <a:rPr spc="-20" dirty="0"/>
              <a:t>S</a:t>
            </a:r>
            <a:r>
              <a:rPr spc="-10" dirty="0"/>
              <a:t>E</a:t>
            </a:r>
            <a:r>
              <a:rPr spc="-60" dirty="0"/>
              <a:t>L</a:t>
            </a:r>
            <a:r>
              <a:rPr spc="-10" dirty="0"/>
              <a:t>O</a:t>
            </a:r>
            <a:r>
              <a:rPr spc="-5" dirty="0"/>
              <a:t>:</a:t>
            </a:r>
            <a:r>
              <a:rPr spc="-90" dirty="0"/>
              <a:t> </a:t>
            </a:r>
            <a:r>
              <a:rPr dirty="0"/>
              <a:t>5</a:t>
            </a:r>
            <a:r>
              <a:rPr spc="-10" dirty="0"/>
              <a:t>,</a:t>
            </a:r>
            <a:r>
              <a:rPr dirty="0"/>
              <a:t>8</a:t>
            </a:r>
            <a:r>
              <a:rPr spc="-10" dirty="0"/>
              <a:t>,9</a:t>
            </a:r>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mc:AlternateContent xmlns:mc="http://schemas.openxmlformats.org/markup-compatibility/2006" xmlns:p14="http://schemas.microsoft.com/office/powerpoint/2010/main">
    <mc:Choice Requires="p14">
      <p:transition spd="slow" p14:dur="1400">
        <p:blinds/>
      </p:transition>
    </mc:Choice>
    <mc:Fallback xmlns="">
      <p:transition spd="slow">
        <p:blinds/>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1" i="0" u="heavy">
                <a:solidFill>
                  <a:schemeClr val="tx1"/>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sz="2000" b="0"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defRPr sz="1600" b="0" i="0">
                <a:solidFill>
                  <a:schemeClr val="tx1"/>
                </a:solidFill>
                <a:latin typeface="Times New Roman"/>
                <a:cs typeface="Times New Roman"/>
              </a:defRPr>
            </a:lvl1pPr>
          </a:lstStyle>
          <a:p>
            <a:pPr marL="12700">
              <a:lnSpc>
                <a:spcPts val="1839"/>
              </a:lnSpc>
            </a:pPr>
            <a:r>
              <a:rPr spc="-5" dirty="0"/>
              <a:t>Re</a:t>
            </a:r>
            <a:r>
              <a:rPr dirty="0"/>
              <a:t>f</a:t>
            </a:r>
            <a:r>
              <a:rPr spc="-5" dirty="0"/>
              <a:t>erence</a:t>
            </a:r>
            <a:r>
              <a:rPr spc="-90" dirty="0"/>
              <a:t> </a:t>
            </a:r>
            <a:r>
              <a:rPr spc="-5" dirty="0"/>
              <a:t>No.:</a:t>
            </a:r>
            <a:r>
              <a:rPr spc="-105" dirty="0"/>
              <a:t> </a:t>
            </a:r>
            <a:r>
              <a:rPr spc="-5" dirty="0"/>
              <a:t>R</a:t>
            </a:r>
            <a:r>
              <a:rPr dirty="0"/>
              <a:t>1</a:t>
            </a:r>
            <a:r>
              <a:rPr spc="-5" dirty="0"/>
              <a:t>,</a:t>
            </a:r>
            <a:r>
              <a:rPr spc="-80" dirty="0"/>
              <a:t> </a:t>
            </a:r>
            <a:r>
              <a:rPr spc="-5" dirty="0"/>
              <a:t>R2</a:t>
            </a:r>
          </a:p>
        </p:txBody>
      </p:sp>
      <p:sp>
        <p:nvSpPr>
          <p:cNvPr id="5" name="Holder 5"/>
          <p:cNvSpPr>
            <a:spLocks noGrp="1"/>
          </p:cNvSpPr>
          <p:nvPr>
            <p:ph type="dt" sz="half" idx="6"/>
          </p:nvPr>
        </p:nvSpPr>
        <p:spPr/>
        <p:txBody>
          <a:bodyPr lIns="0" tIns="0" rIns="0" bIns="0"/>
          <a:lstStyle>
            <a:lvl1pPr>
              <a:defRPr sz="1600" b="0" i="0">
                <a:solidFill>
                  <a:schemeClr val="tx1"/>
                </a:solidFill>
                <a:latin typeface="Times New Roman"/>
                <a:cs typeface="Times New Roman"/>
              </a:defRPr>
            </a:lvl1pPr>
          </a:lstStyle>
          <a:p>
            <a:pPr marL="12700">
              <a:lnSpc>
                <a:spcPts val="1839"/>
              </a:lnSpc>
            </a:pPr>
            <a:r>
              <a:rPr spc="-20" dirty="0"/>
              <a:t>S</a:t>
            </a:r>
            <a:r>
              <a:rPr spc="-10" dirty="0"/>
              <a:t>E</a:t>
            </a:r>
            <a:r>
              <a:rPr spc="-60" dirty="0"/>
              <a:t>L</a:t>
            </a:r>
            <a:r>
              <a:rPr spc="-10" dirty="0"/>
              <a:t>O</a:t>
            </a:r>
            <a:r>
              <a:rPr spc="-5" dirty="0"/>
              <a:t>:</a:t>
            </a:r>
            <a:r>
              <a:rPr spc="-90" dirty="0"/>
              <a:t> </a:t>
            </a:r>
            <a:r>
              <a:rPr dirty="0"/>
              <a:t>5</a:t>
            </a:r>
            <a:r>
              <a:rPr spc="-10" dirty="0"/>
              <a:t>,</a:t>
            </a:r>
            <a:r>
              <a:rPr dirty="0"/>
              <a:t>8</a:t>
            </a:r>
            <a:r>
              <a:rPr spc="-10" dirty="0"/>
              <a:t>,9</a:t>
            </a:r>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mc:AlternateContent xmlns:mc="http://schemas.openxmlformats.org/markup-compatibility/2006" xmlns:p14="http://schemas.microsoft.com/office/powerpoint/2010/main">
    <mc:Choice Requires="p14">
      <p:transition spd="slow" p14:dur="1400">
        <p:blinds/>
      </p:transition>
    </mc:Choice>
    <mc:Fallback xmlns="">
      <p:transition spd="slow">
        <p:blind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1" i="0" u="heavy">
                <a:solidFill>
                  <a:schemeClr val="tx1"/>
                </a:solidFill>
                <a:latin typeface="Times New Roman"/>
                <a:cs typeface="Times New Roman"/>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600" b="0" i="0">
                <a:solidFill>
                  <a:schemeClr val="tx1"/>
                </a:solidFill>
                <a:latin typeface="Times New Roman"/>
                <a:cs typeface="Times New Roman"/>
              </a:defRPr>
            </a:lvl1pPr>
          </a:lstStyle>
          <a:p>
            <a:pPr marL="12700">
              <a:lnSpc>
                <a:spcPts val="1839"/>
              </a:lnSpc>
            </a:pPr>
            <a:r>
              <a:rPr spc="-5" dirty="0"/>
              <a:t>Re</a:t>
            </a:r>
            <a:r>
              <a:rPr dirty="0"/>
              <a:t>f</a:t>
            </a:r>
            <a:r>
              <a:rPr spc="-5" dirty="0"/>
              <a:t>erence</a:t>
            </a:r>
            <a:r>
              <a:rPr spc="-90" dirty="0"/>
              <a:t> </a:t>
            </a:r>
            <a:r>
              <a:rPr spc="-5" dirty="0"/>
              <a:t>No.:</a:t>
            </a:r>
            <a:r>
              <a:rPr spc="-105" dirty="0"/>
              <a:t> </a:t>
            </a:r>
            <a:r>
              <a:rPr spc="-5" dirty="0"/>
              <a:t>R</a:t>
            </a:r>
            <a:r>
              <a:rPr dirty="0"/>
              <a:t>1</a:t>
            </a:r>
            <a:r>
              <a:rPr spc="-5" dirty="0"/>
              <a:t>,</a:t>
            </a:r>
            <a:r>
              <a:rPr spc="-80" dirty="0"/>
              <a:t> </a:t>
            </a:r>
            <a:r>
              <a:rPr spc="-5" dirty="0"/>
              <a:t>R2</a:t>
            </a:r>
          </a:p>
        </p:txBody>
      </p:sp>
      <p:sp>
        <p:nvSpPr>
          <p:cNvPr id="6" name="Holder 6"/>
          <p:cNvSpPr>
            <a:spLocks noGrp="1"/>
          </p:cNvSpPr>
          <p:nvPr>
            <p:ph type="dt" sz="half" idx="6"/>
          </p:nvPr>
        </p:nvSpPr>
        <p:spPr/>
        <p:txBody>
          <a:bodyPr lIns="0" tIns="0" rIns="0" bIns="0"/>
          <a:lstStyle>
            <a:lvl1pPr>
              <a:defRPr sz="1600" b="0" i="0">
                <a:solidFill>
                  <a:schemeClr val="tx1"/>
                </a:solidFill>
                <a:latin typeface="Times New Roman"/>
                <a:cs typeface="Times New Roman"/>
              </a:defRPr>
            </a:lvl1pPr>
          </a:lstStyle>
          <a:p>
            <a:pPr marL="12700">
              <a:lnSpc>
                <a:spcPts val="1839"/>
              </a:lnSpc>
            </a:pPr>
            <a:r>
              <a:rPr spc="-20" dirty="0"/>
              <a:t>S</a:t>
            </a:r>
            <a:r>
              <a:rPr spc="-10" dirty="0"/>
              <a:t>E</a:t>
            </a:r>
            <a:r>
              <a:rPr spc="-60" dirty="0"/>
              <a:t>L</a:t>
            </a:r>
            <a:r>
              <a:rPr spc="-10" dirty="0"/>
              <a:t>O</a:t>
            </a:r>
            <a:r>
              <a:rPr spc="-5" dirty="0"/>
              <a:t>:</a:t>
            </a:r>
            <a:r>
              <a:rPr spc="-90" dirty="0"/>
              <a:t> </a:t>
            </a:r>
            <a:r>
              <a:rPr dirty="0"/>
              <a:t>5</a:t>
            </a:r>
            <a:r>
              <a:rPr spc="-10" dirty="0"/>
              <a:t>,</a:t>
            </a:r>
            <a:r>
              <a:rPr dirty="0"/>
              <a:t>8</a:t>
            </a:r>
            <a:r>
              <a:rPr spc="-10" dirty="0"/>
              <a:t>,9</a:t>
            </a:r>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mc:AlternateContent xmlns:mc="http://schemas.openxmlformats.org/markup-compatibility/2006" xmlns:p14="http://schemas.microsoft.com/office/powerpoint/2010/main">
    <mc:Choice Requires="p14">
      <p:transition spd="slow" p14:dur="1400">
        <p:blinds/>
      </p:transition>
    </mc:Choice>
    <mc:Fallback xmlns="">
      <p:transition spd="slow">
        <p:blinds/>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1" i="0" u="heavy">
                <a:solidFill>
                  <a:schemeClr val="tx1"/>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defRPr sz="1600" b="0" i="0">
                <a:solidFill>
                  <a:schemeClr val="tx1"/>
                </a:solidFill>
                <a:latin typeface="Times New Roman"/>
                <a:cs typeface="Times New Roman"/>
              </a:defRPr>
            </a:lvl1pPr>
          </a:lstStyle>
          <a:p>
            <a:pPr marL="12700">
              <a:lnSpc>
                <a:spcPts val="1839"/>
              </a:lnSpc>
            </a:pPr>
            <a:r>
              <a:rPr spc="-5" dirty="0"/>
              <a:t>Re</a:t>
            </a:r>
            <a:r>
              <a:rPr dirty="0"/>
              <a:t>f</a:t>
            </a:r>
            <a:r>
              <a:rPr spc="-5" dirty="0"/>
              <a:t>erence</a:t>
            </a:r>
            <a:r>
              <a:rPr spc="-90" dirty="0"/>
              <a:t> </a:t>
            </a:r>
            <a:r>
              <a:rPr spc="-5" dirty="0"/>
              <a:t>No.:</a:t>
            </a:r>
            <a:r>
              <a:rPr spc="-105" dirty="0"/>
              <a:t> </a:t>
            </a:r>
            <a:r>
              <a:rPr spc="-5" dirty="0"/>
              <a:t>R</a:t>
            </a:r>
            <a:r>
              <a:rPr dirty="0"/>
              <a:t>1</a:t>
            </a:r>
            <a:r>
              <a:rPr spc="-5" dirty="0"/>
              <a:t>,</a:t>
            </a:r>
            <a:r>
              <a:rPr spc="-80" dirty="0"/>
              <a:t> </a:t>
            </a:r>
            <a:r>
              <a:rPr spc="-5" dirty="0"/>
              <a:t>R2</a:t>
            </a:r>
          </a:p>
        </p:txBody>
      </p:sp>
      <p:sp>
        <p:nvSpPr>
          <p:cNvPr id="4" name="Holder 4"/>
          <p:cNvSpPr>
            <a:spLocks noGrp="1"/>
          </p:cNvSpPr>
          <p:nvPr>
            <p:ph type="dt" sz="half" idx="6"/>
          </p:nvPr>
        </p:nvSpPr>
        <p:spPr/>
        <p:txBody>
          <a:bodyPr lIns="0" tIns="0" rIns="0" bIns="0"/>
          <a:lstStyle>
            <a:lvl1pPr>
              <a:defRPr sz="1600" b="0" i="0">
                <a:solidFill>
                  <a:schemeClr val="tx1"/>
                </a:solidFill>
                <a:latin typeface="Times New Roman"/>
                <a:cs typeface="Times New Roman"/>
              </a:defRPr>
            </a:lvl1pPr>
          </a:lstStyle>
          <a:p>
            <a:pPr marL="12700">
              <a:lnSpc>
                <a:spcPts val="1839"/>
              </a:lnSpc>
            </a:pPr>
            <a:r>
              <a:rPr spc="-20" dirty="0"/>
              <a:t>S</a:t>
            </a:r>
            <a:r>
              <a:rPr spc="-10" dirty="0"/>
              <a:t>E</a:t>
            </a:r>
            <a:r>
              <a:rPr spc="-60" dirty="0"/>
              <a:t>L</a:t>
            </a:r>
            <a:r>
              <a:rPr spc="-10" dirty="0"/>
              <a:t>O</a:t>
            </a:r>
            <a:r>
              <a:rPr spc="-5" dirty="0"/>
              <a:t>:</a:t>
            </a:r>
            <a:r>
              <a:rPr spc="-90" dirty="0"/>
              <a:t> </a:t>
            </a:r>
            <a:r>
              <a:rPr dirty="0"/>
              <a:t>5</a:t>
            </a:r>
            <a:r>
              <a:rPr spc="-10" dirty="0"/>
              <a:t>,</a:t>
            </a:r>
            <a:r>
              <a:rPr dirty="0"/>
              <a:t>8</a:t>
            </a:r>
            <a:r>
              <a:rPr spc="-10" dirty="0"/>
              <a:t>,9</a:t>
            </a:r>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mc:AlternateContent xmlns:mc="http://schemas.openxmlformats.org/markup-compatibility/2006" xmlns:p14="http://schemas.microsoft.com/office/powerpoint/2010/main">
    <mc:Choice Requires="p14">
      <p:transition spd="slow" p14:dur="1400">
        <p:blinds/>
      </p:transition>
    </mc:Choice>
    <mc:Fallback xmlns="">
      <p:transition spd="slow">
        <p:blinds/>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600" b="0" i="0">
                <a:solidFill>
                  <a:schemeClr val="tx1"/>
                </a:solidFill>
                <a:latin typeface="Times New Roman"/>
                <a:cs typeface="Times New Roman"/>
              </a:defRPr>
            </a:lvl1pPr>
          </a:lstStyle>
          <a:p>
            <a:pPr marL="12700">
              <a:lnSpc>
                <a:spcPts val="1839"/>
              </a:lnSpc>
            </a:pPr>
            <a:r>
              <a:rPr spc="-5" dirty="0"/>
              <a:t>Re</a:t>
            </a:r>
            <a:r>
              <a:rPr dirty="0"/>
              <a:t>f</a:t>
            </a:r>
            <a:r>
              <a:rPr spc="-5" dirty="0"/>
              <a:t>erence</a:t>
            </a:r>
            <a:r>
              <a:rPr spc="-90" dirty="0"/>
              <a:t> </a:t>
            </a:r>
            <a:r>
              <a:rPr spc="-5" dirty="0"/>
              <a:t>No.:</a:t>
            </a:r>
            <a:r>
              <a:rPr spc="-105" dirty="0"/>
              <a:t> </a:t>
            </a:r>
            <a:r>
              <a:rPr spc="-5" dirty="0"/>
              <a:t>R</a:t>
            </a:r>
            <a:r>
              <a:rPr dirty="0"/>
              <a:t>1</a:t>
            </a:r>
            <a:r>
              <a:rPr spc="-5" dirty="0"/>
              <a:t>,</a:t>
            </a:r>
            <a:r>
              <a:rPr spc="-80" dirty="0"/>
              <a:t> </a:t>
            </a:r>
            <a:r>
              <a:rPr spc="-5" dirty="0"/>
              <a:t>R2</a:t>
            </a:r>
          </a:p>
        </p:txBody>
      </p:sp>
      <p:sp>
        <p:nvSpPr>
          <p:cNvPr id="3" name="Holder 3"/>
          <p:cNvSpPr>
            <a:spLocks noGrp="1"/>
          </p:cNvSpPr>
          <p:nvPr>
            <p:ph type="dt" sz="half" idx="6"/>
          </p:nvPr>
        </p:nvSpPr>
        <p:spPr/>
        <p:txBody>
          <a:bodyPr lIns="0" tIns="0" rIns="0" bIns="0"/>
          <a:lstStyle>
            <a:lvl1pPr>
              <a:defRPr sz="1600" b="0" i="0">
                <a:solidFill>
                  <a:schemeClr val="tx1"/>
                </a:solidFill>
                <a:latin typeface="Times New Roman"/>
                <a:cs typeface="Times New Roman"/>
              </a:defRPr>
            </a:lvl1pPr>
          </a:lstStyle>
          <a:p>
            <a:pPr marL="12700">
              <a:lnSpc>
                <a:spcPts val="1839"/>
              </a:lnSpc>
            </a:pPr>
            <a:r>
              <a:rPr spc="-20" dirty="0"/>
              <a:t>S</a:t>
            </a:r>
            <a:r>
              <a:rPr spc="-10" dirty="0"/>
              <a:t>E</a:t>
            </a:r>
            <a:r>
              <a:rPr spc="-60" dirty="0"/>
              <a:t>L</a:t>
            </a:r>
            <a:r>
              <a:rPr spc="-10" dirty="0"/>
              <a:t>O</a:t>
            </a:r>
            <a:r>
              <a:rPr spc="-5" dirty="0"/>
              <a:t>:</a:t>
            </a:r>
            <a:r>
              <a:rPr spc="-90" dirty="0"/>
              <a:t> </a:t>
            </a:r>
            <a:r>
              <a:rPr dirty="0"/>
              <a:t>5</a:t>
            </a:r>
            <a:r>
              <a:rPr spc="-10" dirty="0"/>
              <a:t>,</a:t>
            </a:r>
            <a:r>
              <a:rPr dirty="0"/>
              <a:t>8</a:t>
            </a:r>
            <a:r>
              <a:rPr spc="-10" dirty="0"/>
              <a:t>,9</a:t>
            </a:r>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mc:AlternateContent xmlns:mc="http://schemas.openxmlformats.org/markup-compatibility/2006" xmlns:p14="http://schemas.microsoft.com/office/powerpoint/2010/main">
    <mc:Choice Requires="p14">
      <p:transition spd="slow" p14:dur="1400">
        <p:blinds/>
      </p:transition>
    </mc:Choice>
    <mc:Fallback xmlns="">
      <p:transition spd="slow">
        <p:blinds/>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0" y="0"/>
            <a:ext cx="9144000" cy="6857994"/>
          </a:xfrm>
          <a:prstGeom prst="rect">
            <a:avLst/>
          </a:prstGeom>
        </p:spPr>
      </p:pic>
      <p:sp>
        <p:nvSpPr>
          <p:cNvPr id="2" name="Holder 2"/>
          <p:cNvSpPr>
            <a:spLocks noGrp="1"/>
          </p:cNvSpPr>
          <p:nvPr>
            <p:ph type="title"/>
          </p:nvPr>
        </p:nvSpPr>
        <p:spPr>
          <a:xfrm>
            <a:off x="940816" y="968755"/>
            <a:ext cx="7987030" cy="452119"/>
          </a:xfrm>
          <a:prstGeom prst="rect">
            <a:avLst/>
          </a:prstGeom>
        </p:spPr>
        <p:txBody>
          <a:bodyPr wrap="square" lIns="0" tIns="0" rIns="0" bIns="0">
            <a:spAutoFit/>
          </a:bodyPr>
          <a:lstStyle>
            <a:lvl1pPr>
              <a:defRPr sz="2800" b="1" i="0" u="heavy">
                <a:solidFill>
                  <a:schemeClr val="tx1"/>
                </a:solidFill>
                <a:latin typeface="Times New Roman"/>
                <a:cs typeface="Times New Roman"/>
              </a:defRPr>
            </a:lvl1pPr>
          </a:lstStyle>
          <a:p>
            <a:endParaRPr/>
          </a:p>
        </p:txBody>
      </p:sp>
      <p:sp>
        <p:nvSpPr>
          <p:cNvPr id="3" name="Holder 3"/>
          <p:cNvSpPr>
            <a:spLocks noGrp="1"/>
          </p:cNvSpPr>
          <p:nvPr>
            <p:ph type="body" idx="1"/>
          </p:nvPr>
        </p:nvSpPr>
        <p:spPr>
          <a:xfrm>
            <a:off x="977900" y="1399413"/>
            <a:ext cx="7702550" cy="2785110"/>
          </a:xfrm>
          <a:prstGeom prst="rect">
            <a:avLst/>
          </a:prstGeom>
        </p:spPr>
        <p:txBody>
          <a:bodyPr wrap="square" lIns="0" tIns="0" rIns="0" bIns="0">
            <a:spAutoFit/>
          </a:bodyPr>
          <a:lstStyle>
            <a:lvl1pPr>
              <a:defRPr sz="2000" b="0"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a:xfrm>
            <a:off x="6621018" y="6150785"/>
            <a:ext cx="1847850" cy="250189"/>
          </a:xfrm>
          <a:prstGeom prst="rect">
            <a:avLst/>
          </a:prstGeom>
        </p:spPr>
        <p:txBody>
          <a:bodyPr wrap="square" lIns="0" tIns="0" rIns="0" bIns="0">
            <a:spAutoFit/>
          </a:bodyPr>
          <a:lstStyle>
            <a:lvl1pPr>
              <a:defRPr sz="1600" b="0" i="0">
                <a:solidFill>
                  <a:schemeClr val="tx1"/>
                </a:solidFill>
                <a:latin typeface="Times New Roman"/>
                <a:cs typeface="Times New Roman"/>
              </a:defRPr>
            </a:lvl1pPr>
          </a:lstStyle>
          <a:p>
            <a:pPr marL="12700">
              <a:lnSpc>
                <a:spcPts val="1839"/>
              </a:lnSpc>
            </a:pPr>
            <a:r>
              <a:rPr spc="-5" dirty="0"/>
              <a:t>Re</a:t>
            </a:r>
            <a:r>
              <a:rPr dirty="0"/>
              <a:t>f</a:t>
            </a:r>
            <a:r>
              <a:rPr spc="-5" dirty="0"/>
              <a:t>erence</a:t>
            </a:r>
            <a:r>
              <a:rPr spc="-90" dirty="0"/>
              <a:t> </a:t>
            </a:r>
            <a:r>
              <a:rPr spc="-5" dirty="0"/>
              <a:t>No.:</a:t>
            </a:r>
            <a:r>
              <a:rPr spc="-105" dirty="0"/>
              <a:t> </a:t>
            </a:r>
            <a:r>
              <a:rPr spc="-5" dirty="0"/>
              <a:t>R</a:t>
            </a:r>
            <a:r>
              <a:rPr dirty="0"/>
              <a:t>1</a:t>
            </a:r>
            <a:r>
              <a:rPr spc="-5" dirty="0"/>
              <a:t>,</a:t>
            </a:r>
            <a:r>
              <a:rPr spc="-80" dirty="0"/>
              <a:t> </a:t>
            </a:r>
            <a:r>
              <a:rPr spc="-5" dirty="0"/>
              <a:t>R2</a:t>
            </a:r>
          </a:p>
        </p:txBody>
      </p:sp>
      <p:sp>
        <p:nvSpPr>
          <p:cNvPr id="5" name="Holder 5"/>
          <p:cNvSpPr>
            <a:spLocks noGrp="1"/>
          </p:cNvSpPr>
          <p:nvPr>
            <p:ph type="dt" sz="half" idx="6"/>
          </p:nvPr>
        </p:nvSpPr>
        <p:spPr>
          <a:xfrm>
            <a:off x="1378077" y="6198029"/>
            <a:ext cx="1026160" cy="250189"/>
          </a:xfrm>
          <a:prstGeom prst="rect">
            <a:avLst/>
          </a:prstGeom>
        </p:spPr>
        <p:txBody>
          <a:bodyPr wrap="square" lIns="0" tIns="0" rIns="0" bIns="0">
            <a:spAutoFit/>
          </a:bodyPr>
          <a:lstStyle>
            <a:lvl1pPr>
              <a:defRPr sz="1600" b="0" i="0">
                <a:solidFill>
                  <a:schemeClr val="tx1"/>
                </a:solidFill>
                <a:latin typeface="Times New Roman"/>
                <a:cs typeface="Times New Roman"/>
              </a:defRPr>
            </a:lvl1pPr>
          </a:lstStyle>
          <a:p>
            <a:pPr marL="12700">
              <a:lnSpc>
                <a:spcPts val="1839"/>
              </a:lnSpc>
            </a:pPr>
            <a:r>
              <a:rPr spc="-20" dirty="0"/>
              <a:t>S</a:t>
            </a:r>
            <a:r>
              <a:rPr spc="-10" dirty="0"/>
              <a:t>E</a:t>
            </a:r>
            <a:r>
              <a:rPr spc="-60" dirty="0"/>
              <a:t>L</a:t>
            </a:r>
            <a:r>
              <a:rPr spc="-10" dirty="0"/>
              <a:t>O</a:t>
            </a:r>
            <a:r>
              <a:rPr spc="-5" dirty="0"/>
              <a:t>:</a:t>
            </a:r>
            <a:r>
              <a:rPr spc="-90" dirty="0"/>
              <a:t> </a:t>
            </a:r>
            <a:r>
              <a:rPr dirty="0"/>
              <a:t>5</a:t>
            </a:r>
            <a:r>
              <a:rPr spc="-10" dirty="0"/>
              <a:t>,</a:t>
            </a:r>
            <a:r>
              <a:rPr dirty="0"/>
              <a:t>8</a:t>
            </a:r>
            <a:r>
              <a:rPr spc="-10" dirty="0"/>
              <a:t>,9</a:t>
            </a:r>
          </a:p>
        </p:txBody>
      </p:sp>
      <p:sp>
        <p:nvSpPr>
          <p:cNvPr id="6" name="Holder 6"/>
          <p:cNvSpPr>
            <a:spLocks noGrp="1"/>
          </p:cNvSpPr>
          <p:nvPr>
            <p:ph type="sldNum" sz="quarter" idx="7"/>
          </p:nvPr>
        </p:nvSpPr>
        <p:spPr>
          <a:xfrm>
            <a:off x="6583680" y="6377940"/>
            <a:ext cx="210312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mc:AlternateContent xmlns:mc="http://schemas.openxmlformats.org/markup-compatibility/2006" xmlns:p14="http://schemas.microsoft.com/office/powerpoint/2010/main">
    <mc:Choice Requires="p14">
      <p:transition spd="slow" p14:dur="1400">
        <p:blinds/>
      </p:transition>
    </mc:Choice>
    <mc:Fallback xmlns="">
      <p:transition spd="slow">
        <p:blinds/>
      </p:transition>
    </mc:Fallback>
  </mc:AlternateConten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catalog.data.gov/dataset/crime-data-from-2020-to-present"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219200" y="1066800"/>
            <a:ext cx="7319645" cy="1704506"/>
          </a:xfrm>
          <a:prstGeom prst="rect">
            <a:avLst/>
          </a:prstGeom>
        </p:spPr>
        <p:txBody>
          <a:bodyPr vert="horz" wrap="square" lIns="0" tIns="12700" rIns="0" bIns="0" rtlCol="0">
            <a:spAutoFit/>
          </a:bodyPr>
          <a:lstStyle/>
          <a:p>
            <a:pPr marL="117475" marR="457834" indent="690245" algn="ctr">
              <a:lnSpc>
                <a:spcPct val="144300"/>
              </a:lnSpc>
              <a:spcBef>
                <a:spcPts val="100"/>
              </a:spcBef>
              <a:tabLst>
                <a:tab pos="3379470" algn="l"/>
              </a:tabLst>
            </a:pPr>
            <a:r>
              <a:rPr sz="2400" b="1" spc="-20" dirty="0">
                <a:latin typeface="Times New Roman"/>
                <a:cs typeface="Times New Roman"/>
              </a:rPr>
              <a:t>Program:</a:t>
            </a:r>
            <a:r>
              <a:rPr lang="en-IN" sz="2400" b="1" spc="-20" dirty="0">
                <a:latin typeface="Times New Roman"/>
                <a:cs typeface="Times New Roman"/>
              </a:rPr>
              <a:t> </a:t>
            </a:r>
            <a:r>
              <a:rPr sz="2400" b="1" spc="-20" dirty="0">
                <a:latin typeface="Times New Roman"/>
                <a:cs typeface="Times New Roman"/>
              </a:rPr>
              <a:t>MCA,</a:t>
            </a:r>
            <a:r>
              <a:rPr lang="en-IN" sz="2400" b="1" spc="-20" dirty="0">
                <a:latin typeface="Times New Roman"/>
                <a:cs typeface="Times New Roman"/>
              </a:rPr>
              <a:t> </a:t>
            </a:r>
            <a:r>
              <a:rPr sz="2400" b="1" spc="-5" dirty="0">
                <a:latin typeface="Times New Roman"/>
                <a:cs typeface="Times New Roman"/>
              </a:rPr>
              <a:t>II </a:t>
            </a:r>
            <a:r>
              <a:rPr sz="2400" b="1" spc="-45" dirty="0">
                <a:latin typeface="Times New Roman"/>
                <a:cs typeface="Times New Roman"/>
              </a:rPr>
              <a:t>Semester, </a:t>
            </a:r>
            <a:r>
              <a:rPr sz="2400" b="1" spc="-5" dirty="0">
                <a:latin typeface="Times New Roman"/>
                <a:cs typeface="Times New Roman"/>
              </a:rPr>
              <a:t>I </a:t>
            </a:r>
            <a:r>
              <a:rPr sz="2400" b="1" spc="-90" dirty="0">
                <a:latin typeface="Times New Roman"/>
                <a:cs typeface="Times New Roman"/>
              </a:rPr>
              <a:t>Year </a:t>
            </a:r>
            <a:r>
              <a:rPr lang="en-US" sz="2400" b="1" spc="-85" dirty="0">
                <a:latin typeface="Times New Roman"/>
                <a:cs typeface="Times New Roman"/>
              </a:rPr>
              <a:t> </a:t>
            </a:r>
            <a:r>
              <a:rPr sz="2400" b="1" spc="-15" dirty="0">
                <a:latin typeface="Times New Roman"/>
                <a:cs typeface="Times New Roman"/>
              </a:rPr>
              <a:t>MCA-20</a:t>
            </a:r>
            <a:r>
              <a:rPr lang="en-US" sz="2400" b="1" spc="-15" dirty="0">
                <a:latin typeface="Times New Roman"/>
                <a:cs typeface="Times New Roman"/>
              </a:rPr>
              <a:t>5</a:t>
            </a:r>
            <a:r>
              <a:rPr sz="2400" b="1" spc="-15" dirty="0">
                <a:latin typeface="Times New Roman"/>
                <a:cs typeface="Times New Roman"/>
              </a:rPr>
              <a:t>:</a:t>
            </a:r>
            <a:r>
              <a:rPr lang="en-IN" sz="2400" b="1" spc="-10" dirty="0">
                <a:latin typeface="Times New Roman"/>
                <a:cs typeface="Times New Roman"/>
              </a:rPr>
              <a:t> </a:t>
            </a:r>
            <a:r>
              <a:rPr lang="en-US" sz="2400" b="1" spc="-15" dirty="0">
                <a:latin typeface="Times New Roman"/>
                <a:cs typeface="Times New Roman"/>
              </a:rPr>
              <a:t>Synopsis Presentation on</a:t>
            </a:r>
            <a:br>
              <a:rPr lang="en-US" sz="2400" b="1" spc="-15" dirty="0">
                <a:latin typeface="Times New Roman"/>
                <a:cs typeface="Times New Roman"/>
              </a:rPr>
            </a:br>
            <a:r>
              <a:rPr lang="en-US" sz="3200" b="1" spc="-15" dirty="0">
                <a:latin typeface="Times New Roman"/>
                <a:cs typeface="Times New Roman"/>
              </a:rPr>
              <a:t>Crime Data Analysis</a:t>
            </a:r>
            <a:endParaRPr lang="en-US" sz="2400" b="1" spc="-15" dirty="0">
              <a:latin typeface="Times New Roman"/>
              <a:cs typeface="Times New Roman"/>
            </a:endParaRPr>
          </a:p>
        </p:txBody>
      </p:sp>
      <p:sp>
        <p:nvSpPr>
          <p:cNvPr id="3" name="TextBox 2">
            <a:extLst>
              <a:ext uri="{FF2B5EF4-FFF2-40B4-BE49-F238E27FC236}">
                <a16:creationId xmlns:a16="http://schemas.microsoft.com/office/drawing/2014/main" id="{24B88795-4CC0-6EF0-286A-D33E6A148E57}"/>
              </a:ext>
            </a:extLst>
          </p:cNvPr>
          <p:cNvSpPr txBox="1"/>
          <p:nvPr/>
        </p:nvSpPr>
        <p:spPr>
          <a:xfrm>
            <a:off x="1162527" y="4724400"/>
            <a:ext cx="2941319" cy="1295868"/>
          </a:xfrm>
          <a:prstGeom prst="rect">
            <a:avLst/>
          </a:prstGeom>
          <a:noFill/>
        </p:spPr>
        <p:txBody>
          <a:bodyPr wrap="square" rtlCol="0">
            <a:spAutoFit/>
          </a:bodyPr>
          <a:lstStyle/>
          <a:p>
            <a:pPr marR="457834" algn="ctr">
              <a:lnSpc>
                <a:spcPct val="150000"/>
              </a:lnSpc>
              <a:tabLst>
                <a:tab pos="3379470" algn="l"/>
              </a:tabLst>
            </a:pPr>
            <a:r>
              <a:rPr lang="en-US" sz="1800" b="1" dirty="0"/>
              <a:t>To:</a:t>
            </a:r>
          </a:p>
          <a:p>
            <a:pPr marR="457834" algn="ctr">
              <a:lnSpc>
                <a:spcPct val="150000"/>
              </a:lnSpc>
              <a:tabLst>
                <a:tab pos="3379470" algn="l"/>
              </a:tabLst>
            </a:pPr>
            <a:r>
              <a:rPr lang="en-US" sz="1800" b="1" dirty="0"/>
              <a:t>DR. Sanjay Jain</a:t>
            </a:r>
          </a:p>
          <a:p>
            <a:pPr marR="457834" algn="ctr">
              <a:lnSpc>
                <a:spcPct val="150000"/>
              </a:lnSpc>
              <a:tabLst>
                <a:tab pos="3379470" algn="l"/>
              </a:tabLst>
            </a:pPr>
            <a:r>
              <a:rPr lang="en-US" sz="1800" b="1" dirty="0"/>
              <a:t>Prof. Dept of CSA, SOET </a:t>
            </a:r>
          </a:p>
        </p:txBody>
      </p:sp>
      <p:sp>
        <p:nvSpPr>
          <p:cNvPr id="4" name="TextBox 3">
            <a:extLst>
              <a:ext uri="{FF2B5EF4-FFF2-40B4-BE49-F238E27FC236}">
                <a16:creationId xmlns:a16="http://schemas.microsoft.com/office/drawing/2014/main" id="{BA7DB8CC-A24D-36C6-B330-9C3D6AC7CB46}"/>
              </a:ext>
            </a:extLst>
          </p:cNvPr>
          <p:cNvSpPr txBox="1"/>
          <p:nvPr/>
        </p:nvSpPr>
        <p:spPr>
          <a:xfrm>
            <a:off x="5410200" y="4724400"/>
            <a:ext cx="3385726" cy="1274388"/>
          </a:xfrm>
          <a:prstGeom prst="rect">
            <a:avLst/>
          </a:prstGeom>
          <a:noFill/>
        </p:spPr>
        <p:txBody>
          <a:bodyPr wrap="square" rtlCol="0">
            <a:spAutoFit/>
          </a:bodyPr>
          <a:lstStyle/>
          <a:p>
            <a:pPr marL="118872" marR="457200" indent="685800" algn="r" rtl="0" eaLnBrk="1" latinLnBrk="0" hangingPunct="1">
              <a:lnSpc>
                <a:spcPct val="144000"/>
              </a:lnSpc>
              <a:spcBef>
                <a:spcPts val="100"/>
              </a:spcBef>
              <a:spcAft>
                <a:spcPts val="0"/>
              </a:spcAft>
              <a:tabLst>
                <a:tab pos="3379470" algn="l"/>
              </a:tabLst>
            </a:pPr>
            <a:r>
              <a:rPr lang="en-US" sz="1800" b="1" kern="1200" spc="-20" dirty="0">
                <a:solidFill>
                  <a:srgbClr val="000000"/>
                </a:solidFill>
                <a:effectLst/>
                <a:latin typeface="Times New Roman" panose="02020603050405020304" pitchFamily="18" charset="0"/>
                <a:ea typeface="+mn-ea"/>
                <a:cs typeface="Times New Roman" panose="02020603050405020304" pitchFamily="18" charset="0"/>
              </a:rPr>
              <a:t>By : </a:t>
            </a:r>
            <a:endParaRPr lang="en-IN" dirty="0">
              <a:effectLst/>
            </a:endParaRPr>
          </a:p>
          <a:p>
            <a:pPr marL="118872" marR="457200" indent="685800" algn="r" rtl="0" eaLnBrk="1" latinLnBrk="0" hangingPunct="1">
              <a:lnSpc>
                <a:spcPct val="144000"/>
              </a:lnSpc>
              <a:spcBef>
                <a:spcPts val="100"/>
              </a:spcBef>
              <a:spcAft>
                <a:spcPts val="0"/>
              </a:spcAft>
              <a:tabLst>
                <a:tab pos="3379470" algn="l"/>
              </a:tabLst>
            </a:pPr>
            <a:r>
              <a:rPr lang="en-US" sz="1800" b="1" kern="1200" spc="-20" dirty="0">
                <a:solidFill>
                  <a:srgbClr val="000000"/>
                </a:solidFill>
                <a:effectLst/>
                <a:latin typeface="Times New Roman" panose="02020603050405020304" pitchFamily="18" charset="0"/>
                <a:ea typeface="+mn-ea"/>
                <a:cs typeface="Times New Roman" panose="02020603050405020304" pitchFamily="18" charset="0"/>
              </a:rPr>
              <a:t>Prashant Singh |</a:t>
            </a:r>
            <a:endParaRPr lang="en-IN" dirty="0">
              <a:effectLst/>
            </a:endParaRPr>
          </a:p>
          <a:p>
            <a:pPr marL="118872" marR="457200" indent="685800" algn="r" rtl="0" eaLnBrk="1" latinLnBrk="0" hangingPunct="1">
              <a:lnSpc>
                <a:spcPct val="144000"/>
              </a:lnSpc>
              <a:spcBef>
                <a:spcPts val="100"/>
              </a:spcBef>
              <a:spcAft>
                <a:spcPts val="0"/>
              </a:spcAft>
              <a:tabLst>
                <a:tab pos="3379470" algn="l"/>
              </a:tabLst>
            </a:pPr>
            <a:r>
              <a:rPr lang="en-US" sz="1800" b="1" kern="1200" spc="-20" dirty="0">
                <a:solidFill>
                  <a:srgbClr val="000000"/>
                </a:solidFill>
                <a:effectLst/>
                <a:latin typeface="Times New Roman" panose="02020603050405020304" pitchFamily="18" charset="0"/>
                <a:ea typeface="+mn-ea"/>
                <a:cs typeface="Times New Roman" panose="02020603050405020304" pitchFamily="18" charset="0"/>
              </a:rPr>
              <a:t>MCAN1CA22019 |</a:t>
            </a:r>
            <a:endParaRPr lang="en-IN" dirty="0">
              <a:effectLst/>
            </a:endParaRPr>
          </a:p>
        </p:txBody>
      </p:sp>
    </p:spTree>
  </p:cSld>
  <p:clrMapOvr>
    <a:masterClrMapping/>
  </p:clrMapOvr>
  <mc:AlternateContent xmlns:mc="http://schemas.openxmlformats.org/markup-compatibility/2006" xmlns:p14="http://schemas.microsoft.com/office/powerpoint/2010/main">
    <mc:Choice Requires="p14">
      <p:transition spd="slow" p14:dur="1400">
        <p:blinds/>
      </p:transition>
    </mc:Choice>
    <mc:Fallback xmlns="">
      <p:transition spd="slow">
        <p:blind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object 2"/>
          <p:cNvSpPr/>
          <p:nvPr/>
        </p:nvSpPr>
        <p:spPr>
          <a:xfrm>
            <a:off x="973836" y="1415796"/>
            <a:ext cx="7920990" cy="17780"/>
          </a:xfrm>
          <a:custGeom>
            <a:avLst/>
            <a:gdLst/>
            <a:ahLst/>
            <a:cxnLst/>
            <a:rect l="l" t="t" r="r" b="b"/>
            <a:pathLst>
              <a:path w="7920990" h="17780">
                <a:moveTo>
                  <a:pt x="0" y="17271"/>
                </a:moveTo>
                <a:lnTo>
                  <a:pt x="7920863" y="0"/>
                </a:lnTo>
              </a:path>
            </a:pathLst>
          </a:custGeom>
          <a:ln w="39624">
            <a:solidFill>
              <a:srgbClr val="800000"/>
            </a:solidFill>
          </a:ln>
        </p:spPr>
        <p:txBody>
          <a:bodyPr wrap="square" lIns="0" tIns="0" rIns="0" bIns="0" rtlCol="0"/>
          <a:lstStyle/>
          <a:p>
            <a:endParaRPr/>
          </a:p>
        </p:txBody>
      </p:sp>
      <p:sp>
        <p:nvSpPr>
          <p:cNvPr id="3" name="object 3"/>
          <p:cNvSpPr txBox="1">
            <a:spLocks noGrp="1"/>
          </p:cNvSpPr>
          <p:nvPr>
            <p:ph type="title"/>
          </p:nvPr>
        </p:nvSpPr>
        <p:spPr>
          <a:xfrm>
            <a:off x="1194612" y="860552"/>
            <a:ext cx="2854960" cy="452120"/>
          </a:xfrm>
          <a:prstGeom prst="rect">
            <a:avLst/>
          </a:prstGeom>
        </p:spPr>
        <p:txBody>
          <a:bodyPr vert="horz" wrap="square" lIns="0" tIns="12065" rIns="0" bIns="0" rtlCol="0">
            <a:spAutoFit/>
          </a:bodyPr>
          <a:lstStyle/>
          <a:p>
            <a:pPr marL="12700">
              <a:lnSpc>
                <a:spcPct val="100000"/>
              </a:lnSpc>
              <a:spcBef>
                <a:spcPts val="95"/>
              </a:spcBef>
            </a:pPr>
            <a:r>
              <a:rPr lang="en-IN" u="none" spc="-5" dirty="0"/>
              <a:t>Conclusion</a:t>
            </a:r>
            <a:endParaRPr u="none" spc="-5" dirty="0"/>
          </a:p>
        </p:txBody>
      </p:sp>
      <p:sp>
        <p:nvSpPr>
          <p:cNvPr id="7" name="TextBox 6">
            <a:extLst>
              <a:ext uri="{FF2B5EF4-FFF2-40B4-BE49-F238E27FC236}">
                <a16:creationId xmlns:a16="http://schemas.microsoft.com/office/drawing/2014/main" id="{C4BB88C3-219F-BA8F-79E1-35BE9515FD83}"/>
              </a:ext>
            </a:extLst>
          </p:cNvPr>
          <p:cNvSpPr txBox="1"/>
          <p:nvPr/>
        </p:nvSpPr>
        <p:spPr>
          <a:xfrm>
            <a:off x="1371600" y="1981200"/>
            <a:ext cx="6781800" cy="4154984"/>
          </a:xfrm>
          <a:prstGeom prst="rect">
            <a:avLst/>
          </a:prstGeom>
          <a:noFill/>
        </p:spPr>
        <p:txBody>
          <a:bodyPr wrap="square">
            <a:spAutoFit/>
          </a:bodyPr>
          <a:lstStyle/>
          <a:p>
            <a:r>
              <a:rPr lang="en-IN" sz="2400" dirty="0">
                <a:effectLst/>
                <a:latin typeface="Times New Roman" panose="02020603050405020304" pitchFamily="18" charset="0"/>
                <a:ea typeface="Calibri" panose="020F0502020204030204" pitchFamily="34" charset="0"/>
                <a:cs typeface="Times New Roman" panose="02020603050405020304" pitchFamily="18" charset="0"/>
              </a:rPr>
              <a:t>At the end, by performing this Crime Data Analysis we can get greater insights and information regarding the victims of crime that happen in our society. The analysis could also result in showing us the trends that may not be apparent at first.</a:t>
            </a:r>
          </a:p>
          <a:p>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r>
              <a:rPr lang="en-IN" sz="2400" dirty="0">
                <a:effectLst/>
                <a:latin typeface="Times New Roman" panose="02020603050405020304" pitchFamily="18" charset="0"/>
                <a:ea typeface="Calibri" panose="020F0502020204030204" pitchFamily="34" charset="0"/>
                <a:cs typeface="Times New Roman" panose="02020603050405020304" pitchFamily="18" charset="0"/>
              </a:rPr>
              <a:t>At last, we can conclude that the Crime Data Analysis will help our society to be more cohesive and level up our security forces and can inform policy and intervention efforts aimed at preventing and reducing these crimes.</a:t>
            </a:r>
          </a:p>
        </p:txBody>
      </p:sp>
    </p:spTree>
    <p:extLst>
      <p:ext uri="{BB962C8B-B14F-4D97-AF65-F5344CB8AC3E}">
        <p14:creationId xmlns:p14="http://schemas.microsoft.com/office/powerpoint/2010/main" val="2898578876"/>
      </p:ext>
    </p:extLst>
  </p:cSld>
  <p:clrMapOvr>
    <a:masterClrMapping/>
  </p:clrMapOvr>
  <mc:AlternateContent xmlns:mc="http://schemas.openxmlformats.org/markup-compatibility/2006" xmlns:p14="http://schemas.microsoft.com/office/powerpoint/2010/main">
    <mc:Choice Requires="p14">
      <p:transition spd="slow" p14:dur="1400">
        <p:blinds/>
      </p:transition>
    </mc:Choice>
    <mc:Fallback xmlns="">
      <p:transition spd="slow">
        <p:blind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0922F01D-2BEA-2656-06BE-F16B5D26B76D}"/>
              </a:ext>
            </a:extLst>
          </p:cNvPr>
          <p:cNvSpPr txBox="1">
            <a:spLocks/>
          </p:cNvSpPr>
          <p:nvPr/>
        </p:nvSpPr>
        <p:spPr>
          <a:xfrm>
            <a:off x="2094706" y="2057400"/>
            <a:ext cx="4954588" cy="3200400"/>
          </a:xfrm>
          <a:prstGeom prst="rect">
            <a:avLst/>
          </a:prstGeom>
        </p:spPr>
        <p:txBody>
          <a:bodyPr>
            <a:noAutofit/>
          </a:bodyPr>
          <a:lstStyle>
            <a:lvl1pPr>
              <a:defRPr>
                <a:latin typeface="+mj-lt"/>
                <a:ea typeface="+mj-ea"/>
                <a:cs typeface="+mj-cs"/>
              </a:defRPr>
            </a:lvl1pPr>
          </a:lstStyle>
          <a:p>
            <a:pPr algn="ctr"/>
            <a:r>
              <a:rPr lang="en-US" sz="11700" b="1" kern="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innerShdw blurRad="63500" dist="50800">
                    <a:prstClr val="black">
                      <a:alpha val="50000"/>
                    </a:prstClr>
                  </a:innerShdw>
                </a:effectLst>
              </a:rPr>
              <a:t>THANK</a:t>
            </a:r>
            <a:r>
              <a:rPr lang="en-US" sz="11700" b="1" kern="0" dirty="0">
                <a:ln w="22225">
                  <a:solidFill>
                    <a:schemeClr val="accent2"/>
                  </a:solidFill>
                  <a:prstDash val="solid"/>
                </a:ln>
                <a:solidFill>
                  <a:schemeClr val="accent2">
                    <a:lumMod val="40000"/>
                    <a:lumOff val="60000"/>
                  </a:schemeClr>
                </a:solidFill>
              </a:rPr>
              <a:t> </a:t>
            </a:r>
            <a:br>
              <a:rPr lang="en-US" sz="11700" b="1" kern="0" dirty="0">
                <a:ln w="22225">
                  <a:solidFill>
                    <a:schemeClr val="accent2"/>
                  </a:solidFill>
                  <a:prstDash val="solid"/>
                </a:ln>
                <a:solidFill>
                  <a:schemeClr val="accent2">
                    <a:lumMod val="40000"/>
                    <a:lumOff val="60000"/>
                  </a:schemeClr>
                </a:solidFill>
              </a:rPr>
            </a:br>
            <a:r>
              <a:rPr lang="en-US" sz="11700" b="1" kern="0" spc="50" dirty="0">
                <a:ln w="0"/>
                <a:solidFill>
                  <a:schemeClr val="bg2"/>
                </a:solidFill>
                <a:effectLst>
                  <a:innerShdw blurRad="63500" dist="50800" dir="13500000">
                    <a:srgbClr val="000000">
                      <a:alpha val="50000"/>
                    </a:srgbClr>
                  </a:innerShdw>
                </a:effectLst>
              </a:rPr>
              <a:t>You</a:t>
            </a:r>
            <a:endParaRPr lang="en-US" sz="11700" kern="0" dirty="0">
              <a:solidFill>
                <a:schemeClr val="tx1"/>
              </a:solidFill>
            </a:endParaRPr>
          </a:p>
        </p:txBody>
      </p:sp>
    </p:spTree>
  </p:cSld>
  <p:clrMapOvr>
    <a:masterClrMapping/>
  </p:clrMapOvr>
  <mc:AlternateContent xmlns:mc="http://schemas.openxmlformats.org/markup-compatibility/2006" xmlns:p14="http://schemas.microsoft.com/office/powerpoint/2010/main">
    <mc:Choice Requires="p14">
      <p:transition spd="slow" p14:dur="1400">
        <p:blinds/>
      </p:transition>
    </mc:Choice>
    <mc:Fallback xmlns="">
      <p:transition spd="slow">
        <p:blind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73836" y="1269491"/>
            <a:ext cx="7920990" cy="17780"/>
          </a:xfrm>
          <a:custGeom>
            <a:avLst/>
            <a:gdLst/>
            <a:ahLst/>
            <a:cxnLst/>
            <a:rect l="l" t="t" r="r" b="b"/>
            <a:pathLst>
              <a:path w="7920990" h="17780">
                <a:moveTo>
                  <a:pt x="0" y="17272"/>
                </a:moveTo>
                <a:lnTo>
                  <a:pt x="7920863" y="0"/>
                </a:lnTo>
              </a:path>
            </a:pathLst>
          </a:custGeom>
          <a:ln w="39624">
            <a:solidFill>
              <a:srgbClr val="800000"/>
            </a:solidFill>
          </a:ln>
        </p:spPr>
        <p:txBody>
          <a:bodyPr wrap="square" lIns="0" tIns="0" rIns="0" bIns="0" rtlCol="0"/>
          <a:lstStyle/>
          <a:p>
            <a:endParaRPr/>
          </a:p>
        </p:txBody>
      </p:sp>
      <p:sp>
        <p:nvSpPr>
          <p:cNvPr id="3" name="object 3"/>
          <p:cNvSpPr txBox="1">
            <a:spLocks noGrp="1"/>
          </p:cNvSpPr>
          <p:nvPr>
            <p:ph type="title"/>
          </p:nvPr>
        </p:nvSpPr>
        <p:spPr>
          <a:xfrm>
            <a:off x="1189892" y="817371"/>
            <a:ext cx="1308735" cy="452120"/>
          </a:xfrm>
          <a:prstGeom prst="rect">
            <a:avLst/>
          </a:prstGeom>
        </p:spPr>
        <p:txBody>
          <a:bodyPr vert="horz" wrap="square" lIns="0" tIns="12065" rIns="0" bIns="0" rtlCol="0">
            <a:spAutoFit/>
          </a:bodyPr>
          <a:lstStyle/>
          <a:p>
            <a:pPr marL="12700">
              <a:lnSpc>
                <a:spcPct val="100000"/>
              </a:lnSpc>
              <a:spcBef>
                <a:spcPts val="95"/>
              </a:spcBef>
            </a:pPr>
            <a:r>
              <a:rPr u="none" spc="-5" dirty="0"/>
              <a:t>Out</a:t>
            </a:r>
            <a:r>
              <a:rPr u="none" dirty="0"/>
              <a:t>l</a:t>
            </a:r>
            <a:r>
              <a:rPr u="none" spc="-5" dirty="0"/>
              <a:t>ines</a:t>
            </a:r>
          </a:p>
        </p:txBody>
      </p:sp>
      <p:sp>
        <p:nvSpPr>
          <p:cNvPr id="4" name="object 4"/>
          <p:cNvSpPr txBox="1"/>
          <p:nvPr/>
        </p:nvSpPr>
        <p:spPr>
          <a:xfrm>
            <a:off x="1219200" y="1585490"/>
            <a:ext cx="5106923" cy="3141245"/>
          </a:xfrm>
          <a:prstGeom prst="rect">
            <a:avLst/>
          </a:prstGeom>
        </p:spPr>
        <p:txBody>
          <a:bodyPr vert="horz" wrap="square" lIns="0" tIns="139065" rIns="0" bIns="0" rtlCol="0">
            <a:spAutoFit/>
          </a:bodyPr>
          <a:lstStyle/>
          <a:p>
            <a:pPr marL="354965" indent="-342900">
              <a:lnSpc>
                <a:spcPct val="100000"/>
              </a:lnSpc>
              <a:spcBef>
                <a:spcPts val="1095"/>
              </a:spcBef>
              <a:buFont typeface="Arial" panose="020B0604020202020204" pitchFamily="34" charset="0"/>
              <a:buChar char="•"/>
              <a:tabLst>
                <a:tab pos="356870" algn="l"/>
                <a:tab pos="357505" algn="l"/>
              </a:tabLst>
            </a:pPr>
            <a:r>
              <a:rPr lang="en-US" sz="2000" spc="-45" dirty="0">
                <a:latin typeface="Times New Roman"/>
                <a:cs typeface="Times New Roman"/>
              </a:rPr>
              <a:t>Abstract</a:t>
            </a:r>
          </a:p>
          <a:p>
            <a:pPr marL="354965" indent="-342900">
              <a:lnSpc>
                <a:spcPct val="100000"/>
              </a:lnSpc>
              <a:spcBef>
                <a:spcPts val="1095"/>
              </a:spcBef>
              <a:buFont typeface="Arial" panose="020B0604020202020204" pitchFamily="34" charset="0"/>
              <a:buChar char="•"/>
              <a:tabLst>
                <a:tab pos="356870" algn="l"/>
                <a:tab pos="357505" algn="l"/>
              </a:tabLst>
            </a:pPr>
            <a:r>
              <a:rPr lang="en-US" sz="2000" spc="-45" dirty="0">
                <a:latin typeface="Times New Roman"/>
                <a:cs typeface="Times New Roman"/>
              </a:rPr>
              <a:t>Data Source and Tools</a:t>
            </a:r>
          </a:p>
          <a:p>
            <a:pPr marL="354965" indent="-342900">
              <a:lnSpc>
                <a:spcPct val="100000"/>
              </a:lnSpc>
              <a:spcBef>
                <a:spcPts val="1095"/>
              </a:spcBef>
              <a:buFont typeface="Arial" panose="020B0604020202020204" pitchFamily="34" charset="0"/>
              <a:buChar char="•"/>
              <a:tabLst>
                <a:tab pos="356870" algn="l"/>
                <a:tab pos="357505" algn="l"/>
              </a:tabLst>
            </a:pPr>
            <a:r>
              <a:rPr lang="en-US" sz="2000" spc="-45" dirty="0">
                <a:latin typeface="Times New Roman"/>
                <a:cs typeface="Times New Roman"/>
              </a:rPr>
              <a:t>Description of Dataset</a:t>
            </a:r>
          </a:p>
          <a:p>
            <a:pPr marL="812165" lvl="1" indent="-342900">
              <a:spcBef>
                <a:spcPts val="1095"/>
              </a:spcBef>
              <a:buFont typeface="Arial" panose="020B0604020202020204" pitchFamily="34" charset="0"/>
              <a:buChar char="•"/>
              <a:tabLst>
                <a:tab pos="356870" algn="l"/>
                <a:tab pos="357505" algn="l"/>
              </a:tabLst>
            </a:pPr>
            <a:r>
              <a:rPr lang="en-US" sz="2000" spc="-45" dirty="0">
                <a:latin typeface="Times New Roman"/>
                <a:cs typeface="Times New Roman"/>
              </a:rPr>
              <a:t>Process of Data Cleaning</a:t>
            </a:r>
          </a:p>
          <a:p>
            <a:pPr marL="812165" lvl="1" indent="-342900">
              <a:spcBef>
                <a:spcPts val="1095"/>
              </a:spcBef>
              <a:buFont typeface="Arial" panose="020B0604020202020204" pitchFamily="34" charset="0"/>
              <a:buChar char="•"/>
              <a:tabLst>
                <a:tab pos="356870" algn="l"/>
                <a:tab pos="357505" algn="l"/>
              </a:tabLst>
            </a:pPr>
            <a:r>
              <a:rPr lang="en-US" sz="2000" spc="-45" dirty="0">
                <a:latin typeface="Times New Roman"/>
                <a:cs typeface="Times New Roman"/>
              </a:rPr>
              <a:t>Instances from the Data</a:t>
            </a:r>
          </a:p>
          <a:p>
            <a:pPr marL="354965" indent="-342900">
              <a:lnSpc>
                <a:spcPct val="100000"/>
              </a:lnSpc>
              <a:spcBef>
                <a:spcPts val="1095"/>
              </a:spcBef>
              <a:buFont typeface="Arial" panose="020B0604020202020204" pitchFamily="34" charset="0"/>
              <a:buChar char="•"/>
              <a:tabLst>
                <a:tab pos="356870" algn="l"/>
                <a:tab pos="357505" algn="l"/>
              </a:tabLst>
            </a:pPr>
            <a:r>
              <a:rPr lang="en-US" sz="2000" spc="-45" dirty="0">
                <a:latin typeface="Times New Roman"/>
                <a:cs typeface="Times New Roman"/>
              </a:rPr>
              <a:t>Proposed Work</a:t>
            </a:r>
          </a:p>
          <a:p>
            <a:pPr marL="812165" lvl="1" indent="-342900">
              <a:spcBef>
                <a:spcPts val="1095"/>
              </a:spcBef>
              <a:buFont typeface="Arial" panose="020B0604020202020204" pitchFamily="34" charset="0"/>
              <a:buChar char="•"/>
              <a:tabLst>
                <a:tab pos="356870" algn="l"/>
                <a:tab pos="357505" algn="l"/>
              </a:tabLst>
            </a:pPr>
            <a:r>
              <a:rPr lang="en-US" sz="2000" spc="-45" dirty="0">
                <a:latin typeface="Times New Roman"/>
                <a:cs typeface="Times New Roman"/>
              </a:rPr>
              <a:t>Proposed Analytical Work</a:t>
            </a:r>
          </a:p>
        </p:txBody>
      </p:sp>
      <p:sp>
        <p:nvSpPr>
          <p:cNvPr id="5" name="object 5"/>
          <p:cNvSpPr txBox="1"/>
          <p:nvPr/>
        </p:nvSpPr>
        <p:spPr>
          <a:xfrm>
            <a:off x="8363204" y="6561835"/>
            <a:ext cx="101600" cy="208279"/>
          </a:xfrm>
          <a:prstGeom prst="rect">
            <a:avLst/>
          </a:prstGeom>
        </p:spPr>
        <p:txBody>
          <a:bodyPr vert="horz" wrap="square" lIns="0" tIns="12700" rIns="0" bIns="0" rtlCol="0">
            <a:spAutoFit/>
          </a:bodyPr>
          <a:lstStyle/>
          <a:p>
            <a:pPr marL="12700">
              <a:lnSpc>
                <a:spcPct val="100000"/>
              </a:lnSpc>
              <a:spcBef>
                <a:spcPts val="100"/>
              </a:spcBef>
            </a:pPr>
            <a:r>
              <a:rPr sz="1200" dirty="0">
                <a:latin typeface="Times New Roman"/>
                <a:cs typeface="Times New Roman"/>
              </a:rPr>
              <a:t>1</a:t>
            </a:r>
            <a:endParaRPr sz="1200">
              <a:latin typeface="Times New Roman"/>
              <a:cs typeface="Times New Roman"/>
            </a:endParaRPr>
          </a:p>
        </p:txBody>
      </p:sp>
    </p:spTree>
  </p:cSld>
  <p:clrMapOvr>
    <a:masterClrMapping/>
  </p:clrMapOvr>
  <mc:AlternateContent xmlns:mc="http://schemas.openxmlformats.org/markup-compatibility/2006" xmlns:p14="http://schemas.microsoft.com/office/powerpoint/2010/main">
    <mc:Choice Requires="p14">
      <p:transition spd="slow" p14:dur="1400">
        <p:blinds/>
      </p:transition>
    </mc:Choice>
    <mc:Fallback xmlns="">
      <p:transition spd="slow">
        <p:blind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73836" y="1415796"/>
            <a:ext cx="7920990" cy="17780"/>
          </a:xfrm>
          <a:custGeom>
            <a:avLst/>
            <a:gdLst/>
            <a:ahLst/>
            <a:cxnLst/>
            <a:rect l="l" t="t" r="r" b="b"/>
            <a:pathLst>
              <a:path w="7920990" h="17780">
                <a:moveTo>
                  <a:pt x="0" y="17271"/>
                </a:moveTo>
                <a:lnTo>
                  <a:pt x="7920863" y="0"/>
                </a:lnTo>
              </a:path>
            </a:pathLst>
          </a:custGeom>
          <a:ln w="39624">
            <a:solidFill>
              <a:srgbClr val="800000"/>
            </a:solidFill>
          </a:ln>
        </p:spPr>
        <p:txBody>
          <a:bodyPr wrap="square" lIns="0" tIns="0" rIns="0" bIns="0" rtlCol="0"/>
          <a:lstStyle/>
          <a:p>
            <a:endParaRPr/>
          </a:p>
        </p:txBody>
      </p:sp>
      <p:sp>
        <p:nvSpPr>
          <p:cNvPr id="3" name="object 3"/>
          <p:cNvSpPr txBox="1">
            <a:spLocks noGrp="1"/>
          </p:cNvSpPr>
          <p:nvPr>
            <p:ph type="title"/>
          </p:nvPr>
        </p:nvSpPr>
        <p:spPr>
          <a:xfrm>
            <a:off x="1194612" y="860552"/>
            <a:ext cx="2854960" cy="452120"/>
          </a:xfrm>
          <a:prstGeom prst="rect">
            <a:avLst/>
          </a:prstGeom>
        </p:spPr>
        <p:txBody>
          <a:bodyPr vert="horz" wrap="square" lIns="0" tIns="12065" rIns="0" bIns="0" rtlCol="0">
            <a:spAutoFit/>
          </a:bodyPr>
          <a:lstStyle/>
          <a:p>
            <a:pPr marL="12700">
              <a:lnSpc>
                <a:spcPct val="100000"/>
              </a:lnSpc>
              <a:spcBef>
                <a:spcPts val="95"/>
              </a:spcBef>
            </a:pPr>
            <a:r>
              <a:rPr lang="en-IN" u="none" spc="-5" dirty="0"/>
              <a:t>Abstract</a:t>
            </a:r>
            <a:endParaRPr u="none" spc="-5" dirty="0"/>
          </a:p>
        </p:txBody>
      </p:sp>
      <p:sp>
        <p:nvSpPr>
          <p:cNvPr id="7" name="TextBox 6">
            <a:extLst>
              <a:ext uri="{FF2B5EF4-FFF2-40B4-BE49-F238E27FC236}">
                <a16:creationId xmlns:a16="http://schemas.microsoft.com/office/drawing/2014/main" id="{C4BB88C3-219F-BA8F-79E1-35BE9515FD83}"/>
              </a:ext>
            </a:extLst>
          </p:cNvPr>
          <p:cNvSpPr txBox="1"/>
          <p:nvPr/>
        </p:nvSpPr>
        <p:spPr>
          <a:xfrm>
            <a:off x="1371600" y="1981200"/>
            <a:ext cx="6781800" cy="2585323"/>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0000"/>
                </a:solidFill>
                <a:effectLst/>
                <a:latin typeface="Times New Roman" panose="02020603050405020304" pitchFamily="18" charset="0"/>
                <a:ea typeface="Calibri" panose="020F0502020204030204" pitchFamily="34" charset="0"/>
              </a:rPr>
              <a:t>This data analysis explores whether gender demographic groups are more likely to be victims of certain types of crimes. Using data from the Gov Crime Data from Los Angeles, CA, USA i.e., National Crime Victimization Survey (NCVS).</a:t>
            </a:r>
          </a:p>
          <a:p>
            <a:pPr marL="285750" indent="-285750">
              <a:buFont typeface="Arial" panose="020B0604020202020204" pitchFamily="34" charset="0"/>
              <a:buChar char="•"/>
            </a:pPr>
            <a:endParaRPr lang="en-US" dirty="0">
              <a:solidFill>
                <a:srgbClr val="000000"/>
              </a:solidFill>
              <a:effectLst/>
              <a:latin typeface="Times New Roman" panose="02020603050405020304" pitchFamily="18" charset="0"/>
              <a:ea typeface="Calibri" panose="020F0502020204030204" pitchFamily="34" charset="0"/>
            </a:endParaRPr>
          </a:p>
          <a:p>
            <a:pPr marL="285750" indent="-285750">
              <a:buFont typeface="Arial" panose="020B0604020202020204" pitchFamily="34" charset="0"/>
              <a:buChar char="•"/>
            </a:pPr>
            <a:r>
              <a:rPr lang="en-US" dirty="0">
                <a:solidFill>
                  <a:srgbClr val="000000"/>
                </a:solidFill>
                <a:effectLst/>
                <a:latin typeface="Times New Roman" panose="02020603050405020304" pitchFamily="18" charset="0"/>
                <a:ea typeface="Calibri" panose="020F0502020204030204" pitchFamily="34" charset="0"/>
              </a:rPr>
              <a:t>These findings will have significant implications for understanding and addressing violence and victimization, and can inform policy and intervention efforts aimed at preventing and reducing these crimes.</a:t>
            </a:r>
          </a:p>
        </p:txBody>
      </p:sp>
    </p:spTree>
  </p:cSld>
  <p:clrMapOvr>
    <a:masterClrMapping/>
  </p:clrMapOvr>
  <mc:AlternateContent xmlns:mc="http://schemas.openxmlformats.org/markup-compatibility/2006" xmlns:p14="http://schemas.microsoft.com/office/powerpoint/2010/main">
    <mc:Choice Requires="p14">
      <p:transition spd="slow" p14:dur="1400">
        <p:blinds/>
      </p:transition>
    </mc:Choice>
    <mc:Fallback xmlns="">
      <p:transition spd="slow">
        <p:blind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73836" y="1415796"/>
            <a:ext cx="7920990" cy="17780"/>
          </a:xfrm>
          <a:custGeom>
            <a:avLst/>
            <a:gdLst/>
            <a:ahLst/>
            <a:cxnLst/>
            <a:rect l="l" t="t" r="r" b="b"/>
            <a:pathLst>
              <a:path w="7920990" h="17780">
                <a:moveTo>
                  <a:pt x="0" y="17271"/>
                </a:moveTo>
                <a:lnTo>
                  <a:pt x="7920863" y="0"/>
                </a:lnTo>
              </a:path>
            </a:pathLst>
          </a:custGeom>
          <a:ln w="39624">
            <a:solidFill>
              <a:srgbClr val="800000"/>
            </a:solidFill>
          </a:ln>
        </p:spPr>
        <p:txBody>
          <a:bodyPr wrap="square" lIns="0" tIns="0" rIns="0" bIns="0" rtlCol="0"/>
          <a:lstStyle/>
          <a:p>
            <a:endParaRPr/>
          </a:p>
        </p:txBody>
      </p:sp>
      <p:sp>
        <p:nvSpPr>
          <p:cNvPr id="3" name="object 3"/>
          <p:cNvSpPr txBox="1">
            <a:spLocks noGrp="1"/>
          </p:cNvSpPr>
          <p:nvPr>
            <p:ph type="title"/>
          </p:nvPr>
        </p:nvSpPr>
        <p:spPr>
          <a:xfrm>
            <a:off x="1194612" y="860552"/>
            <a:ext cx="4291788" cy="443070"/>
          </a:xfrm>
          <a:prstGeom prst="rect">
            <a:avLst/>
          </a:prstGeom>
        </p:spPr>
        <p:txBody>
          <a:bodyPr vert="horz" wrap="square" lIns="0" tIns="12065" rIns="0" bIns="0" rtlCol="0">
            <a:spAutoFit/>
          </a:bodyPr>
          <a:lstStyle/>
          <a:p>
            <a:pPr marL="12700">
              <a:lnSpc>
                <a:spcPct val="100000"/>
              </a:lnSpc>
              <a:spcBef>
                <a:spcPts val="95"/>
              </a:spcBef>
            </a:pPr>
            <a:r>
              <a:rPr lang="en-IN" u="none" spc="-5" dirty="0"/>
              <a:t>Data Source and Tools</a:t>
            </a:r>
          </a:p>
        </p:txBody>
      </p:sp>
      <p:sp>
        <p:nvSpPr>
          <p:cNvPr id="7" name="TextBox 6">
            <a:extLst>
              <a:ext uri="{FF2B5EF4-FFF2-40B4-BE49-F238E27FC236}">
                <a16:creationId xmlns:a16="http://schemas.microsoft.com/office/drawing/2014/main" id="{C4BB88C3-219F-BA8F-79E1-35BE9515FD83}"/>
              </a:ext>
            </a:extLst>
          </p:cNvPr>
          <p:cNvSpPr txBox="1"/>
          <p:nvPr/>
        </p:nvSpPr>
        <p:spPr>
          <a:xfrm>
            <a:off x="1371600" y="1981200"/>
            <a:ext cx="6781800" cy="3170099"/>
          </a:xfrm>
          <a:prstGeom prst="rect">
            <a:avLst/>
          </a:prstGeom>
          <a:noFill/>
        </p:spPr>
        <p:txBody>
          <a:bodyPr wrap="square">
            <a:spAutoFit/>
          </a:bodyPr>
          <a:lstStyle/>
          <a:p>
            <a:pPr marL="285750" indent="-285750">
              <a:buFont typeface="Arial" panose="020B0604020202020204" pitchFamily="34" charset="0"/>
              <a:buChar char="•"/>
            </a:pPr>
            <a:r>
              <a:rPr lang="en-US" sz="2000" dirty="0">
                <a:solidFill>
                  <a:srgbClr val="000000"/>
                </a:solidFill>
                <a:effectLst/>
                <a:latin typeface="Times New Roman" panose="02020603050405020304" pitchFamily="18" charset="0"/>
                <a:ea typeface="Calibri" panose="020F0502020204030204" pitchFamily="34" charset="0"/>
              </a:rPr>
              <a:t>Programming tools and Libraries</a:t>
            </a:r>
          </a:p>
          <a:p>
            <a:pPr marL="742950" lvl="1" indent="-285750">
              <a:buFont typeface="Arial" panose="020B0604020202020204" pitchFamily="34" charset="0"/>
              <a:buChar char="•"/>
            </a:pPr>
            <a:r>
              <a:rPr lang="en-US" sz="2000" dirty="0">
                <a:solidFill>
                  <a:srgbClr val="000000"/>
                </a:solidFill>
                <a:effectLst/>
                <a:latin typeface="Times New Roman" panose="02020603050405020304" pitchFamily="18" charset="0"/>
                <a:ea typeface="Calibri" panose="020F0502020204030204" pitchFamily="34" charset="0"/>
              </a:rPr>
              <a:t>Python: Pandas, Matplotlib, </a:t>
            </a:r>
            <a:r>
              <a:rPr lang="en-US" sz="2000" dirty="0" err="1">
                <a:solidFill>
                  <a:srgbClr val="000000"/>
                </a:solidFill>
                <a:effectLst/>
                <a:latin typeface="Times New Roman" panose="02020603050405020304" pitchFamily="18" charset="0"/>
                <a:ea typeface="Calibri" panose="020F0502020204030204" pitchFamily="34" charset="0"/>
              </a:rPr>
              <a:t>GGPlot</a:t>
            </a:r>
            <a:endParaRPr lang="en-US" sz="2000" dirty="0">
              <a:solidFill>
                <a:srgbClr val="000000"/>
              </a:solidFill>
              <a:effectLst/>
              <a:latin typeface="Times New Roman" panose="02020603050405020304" pitchFamily="18" charset="0"/>
              <a:ea typeface="Calibri" panose="020F0502020204030204" pitchFamily="34" charset="0"/>
            </a:endParaRPr>
          </a:p>
          <a:p>
            <a:pPr marL="742950" lvl="1" indent="-285750">
              <a:buFont typeface="Arial" panose="020B0604020202020204" pitchFamily="34" charset="0"/>
              <a:buChar char="•"/>
            </a:pPr>
            <a:endParaRPr lang="en-US" sz="2000" dirty="0">
              <a:solidFill>
                <a:srgbClr val="000000"/>
              </a:solidFill>
              <a:effectLst/>
              <a:latin typeface="Times New Roman" panose="02020603050405020304" pitchFamily="18" charset="0"/>
              <a:ea typeface="Calibri" panose="020F0502020204030204" pitchFamily="34" charset="0"/>
            </a:endParaRPr>
          </a:p>
          <a:p>
            <a:pPr marL="285750" indent="-285750">
              <a:buFont typeface="Arial" panose="020B0604020202020204" pitchFamily="34" charset="0"/>
              <a:buChar char="•"/>
            </a:pPr>
            <a:r>
              <a:rPr lang="en-US" sz="2000" dirty="0">
                <a:solidFill>
                  <a:srgbClr val="000000"/>
                </a:solidFill>
                <a:effectLst/>
                <a:latin typeface="Times New Roman" panose="02020603050405020304" pitchFamily="18" charset="0"/>
                <a:ea typeface="Calibri" panose="020F0502020204030204" pitchFamily="34" charset="0"/>
              </a:rPr>
              <a:t>The data source used in this project has been extracted from the existing data on </a:t>
            </a:r>
            <a:r>
              <a:rPr lang="en-US" sz="2000" dirty="0" err="1">
                <a:solidFill>
                  <a:srgbClr val="000000"/>
                </a:solidFill>
                <a:effectLst/>
                <a:latin typeface="Times New Roman" panose="02020603050405020304" pitchFamily="18" charset="0"/>
                <a:ea typeface="Calibri" panose="020F0502020204030204" pitchFamily="34" charset="0"/>
              </a:rPr>
              <a:t>Catalog.Data.Gov</a:t>
            </a:r>
            <a:r>
              <a:rPr lang="en-US" sz="2000" dirty="0">
                <a:solidFill>
                  <a:srgbClr val="000000"/>
                </a:solidFill>
                <a:effectLst/>
                <a:latin typeface="Times New Roman" panose="02020603050405020304" pitchFamily="18" charset="0"/>
                <a:ea typeface="Calibri" panose="020F0502020204030204" pitchFamily="34" charset="0"/>
              </a:rPr>
              <a:t> site</a:t>
            </a:r>
          </a:p>
          <a:p>
            <a:pPr marL="742950" lvl="1" indent="-285750">
              <a:buFont typeface="Arial" panose="020B0604020202020204" pitchFamily="34" charset="0"/>
              <a:buChar char="•"/>
            </a:pPr>
            <a:r>
              <a:rPr lang="en-US" sz="2000" dirty="0">
                <a:solidFill>
                  <a:srgbClr val="000000"/>
                </a:solidFill>
                <a:effectLst/>
                <a:latin typeface="Times New Roman" panose="02020603050405020304" pitchFamily="18" charset="0"/>
                <a:ea typeface="Calibri" panose="020F0502020204030204" pitchFamily="34" charset="0"/>
              </a:rPr>
              <a:t>Dataset Link: </a:t>
            </a:r>
            <a:r>
              <a:rPr lang="en-US" sz="2000" dirty="0">
                <a:solidFill>
                  <a:srgbClr val="000000"/>
                </a:solidFill>
                <a:effectLst/>
                <a:latin typeface="Times New Roman" panose="02020603050405020304" pitchFamily="18" charset="0"/>
                <a:ea typeface="Calibri" panose="020F0502020204030204" pitchFamily="34" charset="0"/>
                <a:hlinkClick r:id="rId2"/>
              </a:rPr>
              <a:t>Gov Crime Data from Los Angeles, CA, USA</a:t>
            </a:r>
            <a:endParaRPr lang="en-US" sz="2000" dirty="0">
              <a:solidFill>
                <a:srgbClr val="000000"/>
              </a:solidFill>
              <a:effectLst/>
              <a:latin typeface="Times New Roman" panose="02020603050405020304" pitchFamily="18" charset="0"/>
              <a:ea typeface="Calibri" panose="020F0502020204030204" pitchFamily="34" charset="0"/>
            </a:endParaRPr>
          </a:p>
          <a:p>
            <a:pPr marL="742950" lvl="1" indent="-285750">
              <a:buFont typeface="Arial" panose="020B0604020202020204" pitchFamily="34" charset="0"/>
              <a:buChar char="•"/>
            </a:pPr>
            <a:r>
              <a:rPr lang="en-US" sz="2000" dirty="0">
                <a:solidFill>
                  <a:srgbClr val="000000"/>
                </a:solidFill>
                <a:effectLst/>
                <a:latin typeface="Times New Roman" panose="02020603050405020304" pitchFamily="18" charset="0"/>
                <a:ea typeface="Calibri" panose="020F0502020204030204" pitchFamily="34" charset="0"/>
              </a:rPr>
              <a:t>The dataset is of the shape of: (677905, 28)</a:t>
            </a:r>
          </a:p>
          <a:p>
            <a:pPr marL="742950" lvl="1" indent="-285750">
              <a:buFont typeface="Arial" panose="020B0604020202020204" pitchFamily="34" charset="0"/>
              <a:buChar char="•"/>
            </a:pPr>
            <a:r>
              <a:rPr lang="en-US" sz="2000" dirty="0">
                <a:solidFill>
                  <a:srgbClr val="000000"/>
                </a:solidFill>
                <a:effectLst/>
                <a:latin typeface="Times New Roman" panose="02020603050405020304" pitchFamily="18" charset="0"/>
                <a:ea typeface="Calibri" panose="020F0502020204030204" pitchFamily="34" charset="0"/>
              </a:rPr>
              <a:t>677905 Observations with respect to 28 Attributes</a:t>
            </a:r>
          </a:p>
          <a:p>
            <a:endParaRPr lang="en-US" sz="2000" dirty="0">
              <a:solidFill>
                <a:srgbClr val="000000"/>
              </a:solidFill>
              <a:effectLst/>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2913299172"/>
      </p:ext>
    </p:extLst>
  </p:cSld>
  <p:clrMapOvr>
    <a:masterClrMapping/>
  </p:clrMapOvr>
  <mc:AlternateContent xmlns:mc="http://schemas.openxmlformats.org/markup-compatibility/2006" xmlns:p14="http://schemas.microsoft.com/office/powerpoint/2010/main">
    <mc:Choice Requires="p14">
      <p:transition spd="slow" p14:dur="1400">
        <p:blinds/>
      </p:transition>
    </mc:Choice>
    <mc:Fallback xmlns="">
      <p:transition spd="slow">
        <p:blind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73836" y="1415796"/>
            <a:ext cx="7920990" cy="17780"/>
          </a:xfrm>
          <a:custGeom>
            <a:avLst/>
            <a:gdLst/>
            <a:ahLst/>
            <a:cxnLst/>
            <a:rect l="l" t="t" r="r" b="b"/>
            <a:pathLst>
              <a:path w="7920990" h="17780">
                <a:moveTo>
                  <a:pt x="0" y="17271"/>
                </a:moveTo>
                <a:lnTo>
                  <a:pt x="7920863" y="0"/>
                </a:lnTo>
              </a:path>
            </a:pathLst>
          </a:custGeom>
          <a:ln w="39624">
            <a:solidFill>
              <a:srgbClr val="800000"/>
            </a:solidFill>
          </a:ln>
        </p:spPr>
        <p:txBody>
          <a:bodyPr wrap="square" lIns="0" tIns="0" rIns="0" bIns="0" rtlCol="0"/>
          <a:lstStyle/>
          <a:p>
            <a:endParaRPr/>
          </a:p>
        </p:txBody>
      </p:sp>
      <p:sp>
        <p:nvSpPr>
          <p:cNvPr id="3" name="object 3"/>
          <p:cNvSpPr txBox="1">
            <a:spLocks noGrp="1"/>
          </p:cNvSpPr>
          <p:nvPr>
            <p:ph type="title"/>
          </p:nvPr>
        </p:nvSpPr>
        <p:spPr>
          <a:xfrm>
            <a:off x="1194612" y="860552"/>
            <a:ext cx="5587188" cy="443070"/>
          </a:xfrm>
          <a:prstGeom prst="rect">
            <a:avLst/>
          </a:prstGeom>
        </p:spPr>
        <p:txBody>
          <a:bodyPr vert="horz" wrap="square" lIns="0" tIns="12065" rIns="0" bIns="0" rtlCol="0">
            <a:spAutoFit/>
          </a:bodyPr>
          <a:lstStyle/>
          <a:p>
            <a:pPr marL="12700">
              <a:lnSpc>
                <a:spcPct val="100000"/>
              </a:lnSpc>
              <a:spcBef>
                <a:spcPts val="95"/>
              </a:spcBef>
            </a:pPr>
            <a:r>
              <a:rPr lang="en-IN" u="none" spc="-5" dirty="0"/>
              <a:t>Description of Important Attributes</a:t>
            </a:r>
          </a:p>
        </p:txBody>
      </p:sp>
      <p:graphicFrame>
        <p:nvGraphicFramePr>
          <p:cNvPr id="4" name="Table 8">
            <a:extLst>
              <a:ext uri="{FF2B5EF4-FFF2-40B4-BE49-F238E27FC236}">
                <a16:creationId xmlns:a16="http://schemas.microsoft.com/office/drawing/2014/main" id="{6F6F07C9-37F7-051E-0FC9-409B6749F37D}"/>
              </a:ext>
            </a:extLst>
          </p:cNvPr>
          <p:cNvGraphicFramePr>
            <a:graphicFrameLocks/>
          </p:cNvGraphicFramePr>
          <p:nvPr>
            <p:extLst>
              <p:ext uri="{D42A27DB-BD31-4B8C-83A1-F6EECF244321}">
                <p14:modId xmlns:p14="http://schemas.microsoft.com/office/powerpoint/2010/main" val="2854323305"/>
              </p:ext>
            </p:extLst>
          </p:nvPr>
        </p:nvGraphicFramePr>
        <p:xfrm>
          <a:off x="1676400" y="1542702"/>
          <a:ext cx="6302374" cy="4820920"/>
        </p:xfrm>
        <a:graphic>
          <a:graphicData uri="http://schemas.openxmlformats.org/drawingml/2006/table">
            <a:tbl>
              <a:tblPr firstRow="1" bandRow="1">
                <a:tableStyleId>{D27102A9-8310-4765-A935-A1911B00CA55}</a:tableStyleId>
              </a:tblPr>
              <a:tblGrid>
                <a:gridCol w="1765386">
                  <a:extLst>
                    <a:ext uri="{9D8B030D-6E8A-4147-A177-3AD203B41FA5}">
                      <a16:colId xmlns:a16="http://schemas.microsoft.com/office/drawing/2014/main" val="3486159067"/>
                    </a:ext>
                  </a:extLst>
                </a:gridCol>
                <a:gridCol w="4536988">
                  <a:extLst>
                    <a:ext uri="{9D8B030D-6E8A-4147-A177-3AD203B41FA5}">
                      <a16:colId xmlns:a16="http://schemas.microsoft.com/office/drawing/2014/main" val="2092235740"/>
                    </a:ext>
                  </a:extLst>
                </a:gridCol>
              </a:tblGrid>
              <a:tr h="370840">
                <a:tc>
                  <a:txBody>
                    <a:bodyPr/>
                    <a:lstStyle/>
                    <a:p>
                      <a:pPr algn="ctr">
                        <a:lnSpc>
                          <a:spcPct val="107000"/>
                        </a:lnSpc>
                        <a:spcAft>
                          <a:spcPts val="800"/>
                        </a:spcAft>
                      </a:pPr>
                      <a:r>
                        <a:rPr lang="en-IN" sz="2000" b="1" dirty="0">
                          <a:solidFill>
                            <a:schemeClr val="tx1"/>
                          </a:solidFill>
                          <a:effectLst/>
                        </a:rPr>
                        <a:t>A</a:t>
                      </a:r>
                      <a:r>
                        <a:rPr lang="en-IN" sz="1600" b="1" dirty="0">
                          <a:solidFill>
                            <a:schemeClr val="tx1"/>
                          </a:solidFill>
                          <a:effectLst/>
                        </a:rPr>
                        <a:t>ttributes</a:t>
                      </a:r>
                      <a:endParaRPr lang="en-IN"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13BF92">
                        <a:alpha val="47843"/>
                      </a:srgbClr>
                    </a:solidFill>
                  </a:tcPr>
                </a:tc>
                <a:tc>
                  <a:txBody>
                    <a:bodyPr/>
                    <a:lstStyle/>
                    <a:p>
                      <a:pPr algn="ctr"/>
                      <a:r>
                        <a:rPr lang="en-IN" dirty="0"/>
                        <a:t>Description</a:t>
                      </a:r>
                    </a:p>
                  </a:txBody>
                  <a:tcPr>
                    <a:lnL w="12700" cap="flat" cmpd="sng" algn="ctr">
                      <a:solidFill>
                        <a:schemeClr val="tx1"/>
                      </a:solidFill>
                      <a:prstDash val="solid"/>
                      <a:round/>
                      <a:headEnd type="none" w="med" len="med"/>
                      <a:tailEnd type="none" w="med" len="med"/>
                    </a:lnL>
                    <a:lnR>
                      <a:noFill/>
                    </a:lnR>
                    <a:lnT w="12700" cmpd="sng">
                      <a:noFill/>
                    </a:lnT>
                    <a:lnB w="12700" cmpd="sng">
                      <a:noFill/>
                    </a:lnB>
                    <a:lnTlToBr w="12700" cmpd="sng">
                      <a:noFill/>
                      <a:prstDash val="solid"/>
                    </a:lnTlToBr>
                    <a:lnBlToTr w="12700" cmpd="sng">
                      <a:noFill/>
                      <a:prstDash val="solid"/>
                    </a:lnBlToTr>
                    <a:solidFill>
                      <a:srgbClr val="13BF92">
                        <a:alpha val="47843"/>
                      </a:srgbClr>
                    </a:solidFill>
                  </a:tcPr>
                </a:tc>
                <a:extLst>
                  <a:ext uri="{0D108BD9-81ED-4DB2-BD59-A6C34878D82A}">
                    <a16:rowId xmlns:a16="http://schemas.microsoft.com/office/drawing/2014/main" val="1242427328"/>
                  </a:ext>
                </a:extLst>
              </a:tr>
              <a:tr h="370840">
                <a:tc>
                  <a:txBody>
                    <a:bodyPr/>
                    <a:lstStyle/>
                    <a:p>
                      <a:pPr>
                        <a:lnSpc>
                          <a:spcPct val="107000"/>
                        </a:lnSpc>
                        <a:spcAft>
                          <a:spcPts val="800"/>
                        </a:spcAft>
                      </a:pPr>
                      <a:r>
                        <a:rPr lang="en-IN" sz="1400" b="1" dirty="0">
                          <a:solidFill>
                            <a:schemeClr val="tx1"/>
                          </a:solidFill>
                          <a:effectLst/>
                        </a:rPr>
                        <a:t>Date </a:t>
                      </a:r>
                      <a:r>
                        <a:rPr lang="en-IN" sz="1400" b="1" dirty="0" err="1">
                          <a:solidFill>
                            <a:schemeClr val="tx1"/>
                          </a:solidFill>
                          <a:effectLst/>
                        </a:rPr>
                        <a:t>Rptd</a:t>
                      </a:r>
                      <a:endParaRPr lang="en-IN"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w="12700" cap="flat" cmpd="sng" algn="ctr">
                      <a:solidFill>
                        <a:schemeClr val="tx1"/>
                      </a:solidFill>
                      <a:prstDash val="solid"/>
                      <a:round/>
                      <a:headEnd type="none" w="med" len="med"/>
                      <a:tailEnd type="none" w="med" len="med"/>
                    </a:lnR>
                    <a:lnT w="12700" cmpd="sng">
                      <a:noFill/>
                    </a:lnT>
                    <a:lnB>
                      <a:noFill/>
                    </a:lnB>
                    <a:lnTlToBr w="12700" cmpd="sng">
                      <a:noFill/>
                      <a:prstDash val="solid"/>
                    </a:lnTlToBr>
                    <a:lnBlToTr w="12700" cmpd="sng">
                      <a:noFill/>
                      <a:prstDash val="solid"/>
                    </a:lnBlToTr>
                  </a:tcPr>
                </a:tc>
                <a:tc>
                  <a:txBody>
                    <a:bodyPr/>
                    <a:lstStyle/>
                    <a:p>
                      <a:r>
                        <a:rPr lang="en-IN" sz="1400" dirty="0"/>
                        <a:t>Date of reporting of the crime</a:t>
                      </a:r>
                    </a:p>
                  </a:txBody>
                  <a:tcPr>
                    <a:lnL w="12700" cap="flat" cmpd="sng" algn="ctr">
                      <a:solidFill>
                        <a:schemeClr val="tx1"/>
                      </a:solidFill>
                      <a:prstDash val="solid"/>
                      <a:round/>
                      <a:headEnd type="none" w="med" len="med"/>
                      <a:tailEnd type="none" w="med" len="med"/>
                    </a:lnL>
                    <a:lnR>
                      <a:noFill/>
                    </a:lnR>
                    <a:lnT w="12700" cmpd="sng">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4019146148"/>
                  </a:ext>
                </a:extLst>
              </a:tr>
              <a:tr h="370840">
                <a:tc>
                  <a:txBody>
                    <a:bodyPr/>
                    <a:lstStyle/>
                    <a:p>
                      <a:pPr>
                        <a:lnSpc>
                          <a:spcPct val="107000"/>
                        </a:lnSpc>
                        <a:spcAft>
                          <a:spcPts val="800"/>
                        </a:spcAft>
                      </a:pPr>
                      <a:r>
                        <a:rPr lang="en-IN" sz="1400" b="1" dirty="0">
                          <a:solidFill>
                            <a:schemeClr val="tx1"/>
                          </a:solidFill>
                          <a:effectLst/>
                        </a:rPr>
                        <a:t>DATE OCC</a:t>
                      </a:r>
                      <a:endParaRPr lang="en-IN"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w="12700" cap="flat" cmpd="sng" algn="ctr">
                      <a:solidFill>
                        <a:schemeClr val="tx1"/>
                      </a:solid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r>
                        <a:rPr lang="en-IN" sz="1400" dirty="0"/>
                        <a:t>Date of when the crime was committed</a:t>
                      </a:r>
                    </a:p>
                  </a:txBody>
                  <a:tcPr>
                    <a:lnL w="12700" cap="flat" cmpd="sng" algn="ctr">
                      <a:solidFill>
                        <a:schemeClr val="tx1"/>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3500918067"/>
                  </a:ext>
                </a:extLst>
              </a:tr>
              <a:tr h="370840">
                <a:tc>
                  <a:txBody>
                    <a:bodyPr/>
                    <a:lstStyle/>
                    <a:p>
                      <a:pPr>
                        <a:lnSpc>
                          <a:spcPct val="107000"/>
                        </a:lnSpc>
                        <a:spcAft>
                          <a:spcPts val="800"/>
                        </a:spcAft>
                      </a:pPr>
                      <a:r>
                        <a:rPr lang="en-IN" sz="1400" b="1" dirty="0">
                          <a:solidFill>
                            <a:schemeClr val="tx1"/>
                          </a:solidFill>
                          <a:effectLst/>
                        </a:rPr>
                        <a:t>TIME OCC</a:t>
                      </a:r>
                      <a:endParaRPr lang="en-IN"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w="12700" cap="flat" cmpd="sng" algn="ctr">
                      <a:solidFill>
                        <a:schemeClr val="tx1"/>
                      </a:solid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r>
                        <a:rPr lang="en-IN" sz="1400" dirty="0"/>
                        <a:t>Time when crime was committed </a:t>
                      </a:r>
                    </a:p>
                  </a:txBody>
                  <a:tcPr>
                    <a:lnL w="12700" cap="flat" cmpd="sng" algn="ctr">
                      <a:solidFill>
                        <a:schemeClr val="tx1"/>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484281905"/>
                  </a:ext>
                </a:extLst>
              </a:tr>
              <a:tr h="370840">
                <a:tc>
                  <a:txBody>
                    <a:bodyPr/>
                    <a:lstStyle/>
                    <a:p>
                      <a:pPr>
                        <a:lnSpc>
                          <a:spcPct val="107000"/>
                        </a:lnSpc>
                        <a:spcAft>
                          <a:spcPts val="800"/>
                        </a:spcAft>
                      </a:pPr>
                      <a:r>
                        <a:rPr lang="en-IN" sz="1400" b="1" dirty="0">
                          <a:solidFill>
                            <a:schemeClr val="tx1"/>
                          </a:solidFill>
                          <a:effectLst/>
                        </a:rPr>
                        <a:t>AREA</a:t>
                      </a:r>
                      <a:endParaRPr lang="en-IN"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w="12700" cap="flat" cmpd="sng" algn="ctr">
                      <a:solidFill>
                        <a:schemeClr val="tx1"/>
                      </a:solid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r>
                        <a:rPr lang="en-IN" sz="1600" dirty="0"/>
                        <a:t>Area where the crime was committed</a:t>
                      </a:r>
                    </a:p>
                  </a:txBody>
                  <a:tcPr>
                    <a:lnL w="12700" cap="flat" cmpd="sng" algn="ctr">
                      <a:solidFill>
                        <a:schemeClr val="tx1"/>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286094299"/>
                  </a:ext>
                </a:extLst>
              </a:tr>
              <a:tr h="370840">
                <a:tc>
                  <a:txBody>
                    <a:bodyPr/>
                    <a:lstStyle/>
                    <a:p>
                      <a:pPr>
                        <a:lnSpc>
                          <a:spcPct val="107000"/>
                        </a:lnSpc>
                        <a:spcAft>
                          <a:spcPts val="800"/>
                        </a:spcAft>
                      </a:pPr>
                      <a:r>
                        <a:rPr lang="en-IN" sz="1400" b="1" dirty="0" err="1">
                          <a:solidFill>
                            <a:schemeClr val="tx1"/>
                          </a:solidFill>
                          <a:effectLst/>
                        </a:rPr>
                        <a:t>Rpt</a:t>
                      </a:r>
                      <a:r>
                        <a:rPr lang="en-IN" sz="1400" b="1" dirty="0">
                          <a:solidFill>
                            <a:schemeClr val="tx1"/>
                          </a:solidFill>
                          <a:effectLst/>
                        </a:rPr>
                        <a:t> </a:t>
                      </a:r>
                      <a:r>
                        <a:rPr lang="en-IN" sz="1400" b="1" dirty="0" err="1">
                          <a:solidFill>
                            <a:schemeClr val="tx1"/>
                          </a:solidFill>
                          <a:effectLst/>
                        </a:rPr>
                        <a:t>Dist</a:t>
                      </a:r>
                      <a:r>
                        <a:rPr lang="en-IN" sz="1400" b="1" dirty="0">
                          <a:solidFill>
                            <a:schemeClr val="tx1"/>
                          </a:solidFill>
                          <a:effectLst/>
                        </a:rPr>
                        <a:t> No</a:t>
                      </a:r>
                      <a:endParaRPr lang="en-IN"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w="12700" cap="flat" cmpd="sng" algn="ctr">
                      <a:solidFill>
                        <a:schemeClr val="tx1"/>
                      </a:solid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r>
                        <a:rPr lang="en-IN" sz="1600" dirty="0"/>
                        <a:t>District number of area</a:t>
                      </a:r>
                    </a:p>
                  </a:txBody>
                  <a:tcPr>
                    <a:lnL w="12700" cap="flat" cmpd="sng" algn="ctr">
                      <a:solidFill>
                        <a:schemeClr val="tx1"/>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3254250043"/>
                  </a:ext>
                </a:extLst>
              </a:tr>
              <a:tr h="370840">
                <a:tc>
                  <a:txBody>
                    <a:bodyPr/>
                    <a:lstStyle/>
                    <a:p>
                      <a:pPr>
                        <a:lnSpc>
                          <a:spcPct val="107000"/>
                        </a:lnSpc>
                        <a:spcAft>
                          <a:spcPts val="800"/>
                        </a:spcAft>
                      </a:pPr>
                      <a:r>
                        <a:rPr lang="en-IN" sz="1400" b="1" dirty="0">
                          <a:solidFill>
                            <a:schemeClr val="tx1"/>
                          </a:solidFill>
                          <a:effectLst/>
                        </a:rPr>
                        <a:t>Part 1-2</a:t>
                      </a:r>
                      <a:endParaRPr lang="en-IN"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w="12700" cap="flat" cmpd="sng" algn="ctr">
                      <a:solidFill>
                        <a:schemeClr val="tx1"/>
                      </a:solid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r>
                        <a:rPr lang="en-IN" sz="1600" dirty="0"/>
                        <a:t>Whether the crime is contained in part-1/2</a:t>
                      </a:r>
                    </a:p>
                  </a:txBody>
                  <a:tcPr>
                    <a:lnL w="12700" cap="flat" cmpd="sng" algn="ctr">
                      <a:solidFill>
                        <a:schemeClr val="tx1"/>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40765397"/>
                  </a:ext>
                </a:extLst>
              </a:tr>
              <a:tr h="370840">
                <a:tc>
                  <a:txBody>
                    <a:bodyPr/>
                    <a:lstStyle/>
                    <a:p>
                      <a:pPr>
                        <a:lnSpc>
                          <a:spcPct val="107000"/>
                        </a:lnSpc>
                        <a:spcAft>
                          <a:spcPts val="800"/>
                        </a:spcAft>
                      </a:pPr>
                      <a:r>
                        <a:rPr lang="en-IN" sz="1400" b="1" dirty="0">
                          <a:solidFill>
                            <a:schemeClr val="tx1"/>
                          </a:solidFill>
                          <a:effectLst/>
                        </a:rPr>
                        <a:t>Crime Code</a:t>
                      </a:r>
                      <a:endParaRPr lang="en-IN"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w="12700" cap="flat" cmpd="sng" algn="ctr">
                      <a:solidFill>
                        <a:schemeClr val="tx1"/>
                      </a:solid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r>
                        <a:rPr lang="en-IN" sz="1600" dirty="0"/>
                        <a:t>Code of type of crime committed</a:t>
                      </a:r>
                    </a:p>
                  </a:txBody>
                  <a:tcPr>
                    <a:lnL w="12700" cap="flat" cmpd="sng" algn="ctr">
                      <a:solidFill>
                        <a:schemeClr val="tx1"/>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365823927"/>
                  </a:ext>
                </a:extLst>
              </a:tr>
              <a:tr h="370840">
                <a:tc>
                  <a:txBody>
                    <a:bodyPr/>
                    <a:lstStyle/>
                    <a:p>
                      <a:pPr>
                        <a:lnSpc>
                          <a:spcPct val="107000"/>
                        </a:lnSpc>
                        <a:spcAft>
                          <a:spcPts val="800"/>
                        </a:spcAft>
                      </a:pPr>
                      <a:r>
                        <a:rPr lang="en-IN" sz="1400" b="1" dirty="0" err="1">
                          <a:solidFill>
                            <a:schemeClr val="tx1"/>
                          </a:solidFill>
                          <a:effectLst/>
                        </a:rPr>
                        <a:t>Vict</a:t>
                      </a:r>
                      <a:r>
                        <a:rPr lang="en-IN" sz="1400" b="1" dirty="0">
                          <a:solidFill>
                            <a:schemeClr val="tx1"/>
                          </a:solidFill>
                          <a:effectLst/>
                        </a:rPr>
                        <a:t> Age</a:t>
                      </a:r>
                      <a:endParaRPr lang="en-IN"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w="12700" cap="flat" cmpd="sng" algn="ctr">
                      <a:solidFill>
                        <a:schemeClr val="tx1"/>
                      </a:solid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r>
                        <a:rPr lang="en-IN" sz="1600" dirty="0"/>
                        <a:t>Age of the victim</a:t>
                      </a:r>
                    </a:p>
                  </a:txBody>
                  <a:tcPr>
                    <a:lnL w="12700" cap="flat" cmpd="sng" algn="ctr">
                      <a:solidFill>
                        <a:schemeClr val="tx1"/>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305360633"/>
                  </a:ext>
                </a:extLst>
              </a:tr>
              <a:tr h="370840">
                <a:tc>
                  <a:txBody>
                    <a:bodyPr/>
                    <a:lstStyle/>
                    <a:p>
                      <a:pPr>
                        <a:lnSpc>
                          <a:spcPct val="107000"/>
                        </a:lnSpc>
                        <a:spcAft>
                          <a:spcPts val="800"/>
                        </a:spcAft>
                      </a:pPr>
                      <a:r>
                        <a:rPr lang="en-IN" sz="1400" b="1" dirty="0" err="1">
                          <a:solidFill>
                            <a:schemeClr val="tx1"/>
                          </a:solidFill>
                          <a:effectLst/>
                        </a:rPr>
                        <a:t>Vict</a:t>
                      </a:r>
                      <a:r>
                        <a:rPr lang="en-IN" sz="1400" b="1" dirty="0">
                          <a:solidFill>
                            <a:schemeClr val="tx1"/>
                          </a:solidFill>
                          <a:effectLst/>
                        </a:rPr>
                        <a:t> Sex</a:t>
                      </a:r>
                      <a:endParaRPr lang="en-IN"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w="12700" cap="flat" cmpd="sng" algn="ctr">
                      <a:solidFill>
                        <a:schemeClr val="tx1"/>
                      </a:solid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r>
                        <a:rPr lang="en-IN" sz="1600" dirty="0"/>
                        <a:t>Gender/Sex of the crime</a:t>
                      </a:r>
                    </a:p>
                  </a:txBody>
                  <a:tcPr>
                    <a:lnL w="12700" cap="flat" cmpd="sng" algn="ctr">
                      <a:solidFill>
                        <a:schemeClr val="tx1"/>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3427831859"/>
                  </a:ext>
                </a:extLst>
              </a:tr>
              <a:tr h="370840">
                <a:tc>
                  <a:txBody>
                    <a:bodyPr/>
                    <a:lstStyle/>
                    <a:p>
                      <a:pPr>
                        <a:lnSpc>
                          <a:spcPct val="107000"/>
                        </a:lnSpc>
                        <a:spcAft>
                          <a:spcPts val="800"/>
                        </a:spcAft>
                      </a:pPr>
                      <a:r>
                        <a:rPr lang="en-IN" sz="1400" b="1" dirty="0" err="1">
                          <a:solidFill>
                            <a:schemeClr val="tx1"/>
                          </a:solidFill>
                          <a:effectLst/>
                        </a:rPr>
                        <a:t>Premis</a:t>
                      </a:r>
                      <a:r>
                        <a:rPr lang="en-IN" sz="1400" b="1" dirty="0">
                          <a:solidFill>
                            <a:schemeClr val="tx1"/>
                          </a:solidFill>
                          <a:effectLst/>
                        </a:rPr>
                        <a:t> Cd</a:t>
                      </a:r>
                      <a:endParaRPr lang="en-IN"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w="12700" cap="flat" cmpd="sng" algn="ctr">
                      <a:solidFill>
                        <a:schemeClr val="tx1"/>
                      </a:solid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r>
                        <a:rPr lang="en-IN" sz="1600" dirty="0"/>
                        <a:t>Premise where victim was located</a:t>
                      </a:r>
                    </a:p>
                  </a:txBody>
                  <a:tcPr>
                    <a:lnL w="12700" cap="flat" cmpd="sng" algn="ctr">
                      <a:solidFill>
                        <a:schemeClr val="tx1"/>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4067120187"/>
                  </a:ext>
                </a:extLst>
              </a:tr>
              <a:tr h="370840">
                <a:tc>
                  <a:txBody>
                    <a:bodyPr/>
                    <a:lstStyle/>
                    <a:p>
                      <a:pPr>
                        <a:lnSpc>
                          <a:spcPct val="107000"/>
                        </a:lnSpc>
                        <a:spcAft>
                          <a:spcPts val="800"/>
                        </a:spcAft>
                      </a:pPr>
                      <a:r>
                        <a:rPr lang="en-IN" sz="1400" b="1" dirty="0">
                          <a:solidFill>
                            <a:schemeClr val="tx1"/>
                          </a:solidFill>
                          <a:effectLst/>
                        </a:rPr>
                        <a:t>Weapon Used Cd</a:t>
                      </a:r>
                      <a:endParaRPr lang="en-IN"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w="12700" cap="flat" cmpd="sng" algn="ctr">
                      <a:solidFill>
                        <a:schemeClr val="tx1"/>
                      </a:solid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r>
                        <a:rPr lang="en-IN" sz="1600" dirty="0"/>
                        <a:t>Weapon used in crime(if any)</a:t>
                      </a:r>
                    </a:p>
                  </a:txBody>
                  <a:tcPr>
                    <a:lnL w="12700" cap="flat" cmpd="sng" algn="ctr">
                      <a:solidFill>
                        <a:schemeClr val="tx1"/>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082361742"/>
                  </a:ext>
                </a:extLst>
              </a:tr>
              <a:tr h="370840">
                <a:tc>
                  <a:txBody>
                    <a:bodyPr/>
                    <a:lstStyle/>
                    <a:p>
                      <a:pPr>
                        <a:lnSpc>
                          <a:spcPct val="107000"/>
                        </a:lnSpc>
                        <a:spcAft>
                          <a:spcPts val="800"/>
                        </a:spcAft>
                      </a:pPr>
                      <a:r>
                        <a:rPr lang="en-IN" sz="1400" b="1" dirty="0">
                          <a:solidFill>
                            <a:schemeClr val="tx1"/>
                          </a:solidFill>
                          <a:effectLst/>
                        </a:rPr>
                        <a:t>Status</a:t>
                      </a:r>
                      <a:endParaRPr lang="en-IN"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w="12700" cap="flat" cmpd="sng" algn="ctr">
                      <a:solidFill>
                        <a:schemeClr val="tx1"/>
                      </a:solidFill>
                      <a:prstDash val="solid"/>
                      <a:round/>
                      <a:headEnd type="none" w="med" len="med"/>
                      <a:tailEnd type="none" w="med" len="med"/>
                    </a:lnR>
                    <a:lnT>
                      <a:noFill/>
                    </a:lnT>
                    <a:lnB w="12700" cmpd="sng">
                      <a:noFill/>
                    </a:lnB>
                    <a:lnTlToBr w="12700" cmpd="sng">
                      <a:noFill/>
                      <a:prstDash val="solid"/>
                    </a:lnTlToBr>
                    <a:lnBlToTr w="12700" cmpd="sng">
                      <a:noFill/>
                      <a:prstDash val="solid"/>
                    </a:lnBlToTr>
                  </a:tcPr>
                </a:tc>
                <a:tc>
                  <a:txBody>
                    <a:bodyPr/>
                    <a:lstStyle/>
                    <a:p>
                      <a:r>
                        <a:rPr lang="en-IN" sz="1600" dirty="0"/>
                        <a:t>Current status of the report</a:t>
                      </a:r>
                    </a:p>
                  </a:txBody>
                  <a:tcPr>
                    <a:lnL w="12700" cap="flat" cmpd="sng" algn="ctr">
                      <a:solidFill>
                        <a:schemeClr val="tx1"/>
                      </a:solidFill>
                      <a:prstDash val="solid"/>
                      <a:round/>
                      <a:headEnd type="none" w="med" len="med"/>
                      <a:tailEnd type="none" w="med" len="med"/>
                    </a:lnL>
                    <a:lnR>
                      <a:noFill/>
                    </a:lnR>
                    <a:lnT>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57421903"/>
                  </a:ext>
                </a:extLst>
              </a:tr>
            </a:tbl>
          </a:graphicData>
        </a:graphic>
      </p:graphicFrame>
    </p:spTree>
    <p:extLst>
      <p:ext uri="{BB962C8B-B14F-4D97-AF65-F5344CB8AC3E}">
        <p14:creationId xmlns:p14="http://schemas.microsoft.com/office/powerpoint/2010/main" val="2081103692"/>
      </p:ext>
    </p:extLst>
  </p:cSld>
  <p:clrMapOvr>
    <a:masterClrMapping/>
  </p:clrMapOvr>
  <mc:AlternateContent xmlns:mc="http://schemas.openxmlformats.org/markup-compatibility/2006" xmlns:p14="http://schemas.microsoft.com/office/powerpoint/2010/main">
    <mc:Choice Requires="p14">
      <p:transition spd="slow" p14:dur="1400">
        <p:blinds/>
      </p:transition>
    </mc:Choice>
    <mc:Fallback xmlns="">
      <p:transition spd="slow">
        <p:blind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73836" y="1415796"/>
            <a:ext cx="7920990" cy="17780"/>
          </a:xfrm>
          <a:custGeom>
            <a:avLst/>
            <a:gdLst/>
            <a:ahLst/>
            <a:cxnLst/>
            <a:rect l="l" t="t" r="r" b="b"/>
            <a:pathLst>
              <a:path w="7920990" h="17780">
                <a:moveTo>
                  <a:pt x="0" y="17271"/>
                </a:moveTo>
                <a:lnTo>
                  <a:pt x="7920863" y="0"/>
                </a:lnTo>
              </a:path>
            </a:pathLst>
          </a:custGeom>
          <a:ln w="39624">
            <a:solidFill>
              <a:srgbClr val="800000"/>
            </a:solidFill>
          </a:ln>
        </p:spPr>
        <p:txBody>
          <a:bodyPr wrap="square" lIns="0" tIns="0" rIns="0" bIns="0" rtlCol="0"/>
          <a:lstStyle/>
          <a:p>
            <a:endParaRPr/>
          </a:p>
        </p:txBody>
      </p:sp>
      <p:sp>
        <p:nvSpPr>
          <p:cNvPr id="3" name="object 3"/>
          <p:cNvSpPr txBox="1">
            <a:spLocks noGrp="1"/>
          </p:cNvSpPr>
          <p:nvPr>
            <p:ph type="title"/>
          </p:nvPr>
        </p:nvSpPr>
        <p:spPr>
          <a:xfrm>
            <a:off x="1194612" y="860552"/>
            <a:ext cx="4520388" cy="443070"/>
          </a:xfrm>
          <a:prstGeom prst="rect">
            <a:avLst/>
          </a:prstGeom>
        </p:spPr>
        <p:txBody>
          <a:bodyPr vert="horz" wrap="square" lIns="0" tIns="12065" rIns="0" bIns="0" rtlCol="0">
            <a:spAutoFit/>
          </a:bodyPr>
          <a:lstStyle/>
          <a:p>
            <a:pPr marL="12700">
              <a:lnSpc>
                <a:spcPct val="100000"/>
              </a:lnSpc>
              <a:spcBef>
                <a:spcPts val="95"/>
              </a:spcBef>
            </a:pPr>
            <a:r>
              <a:rPr lang="en-IN" u="none" spc="-5" dirty="0"/>
              <a:t>Process of Data Cleaning</a:t>
            </a:r>
          </a:p>
        </p:txBody>
      </p:sp>
      <p:sp>
        <p:nvSpPr>
          <p:cNvPr id="7" name="TextBox 6">
            <a:extLst>
              <a:ext uri="{FF2B5EF4-FFF2-40B4-BE49-F238E27FC236}">
                <a16:creationId xmlns:a16="http://schemas.microsoft.com/office/drawing/2014/main" id="{C4BB88C3-219F-BA8F-79E1-35BE9515FD83}"/>
              </a:ext>
            </a:extLst>
          </p:cNvPr>
          <p:cNvSpPr txBox="1"/>
          <p:nvPr/>
        </p:nvSpPr>
        <p:spPr>
          <a:xfrm>
            <a:off x="1371600" y="1981200"/>
            <a:ext cx="6781800" cy="2308324"/>
          </a:xfrm>
          <a:prstGeom prst="rect">
            <a:avLst/>
          </a:prstGeom>
          <a:noFill/>
        </p:spPr>
        <p:txBody>
          <a:bodyPr wrap="square">
            <a:spAutoFit/>
          </a:bodyPr>
          <a:lstStyle/>
          <a:p>
            <a:pPr marL="285750" indent="-285750">
              <a:buFont typeface="Arial" panose="020B0604020202020204" pitchFamily="34" charset="0"/>
              <a:buChar char="•"/>
            </a:pPr>
            <a:r>
              <a:rPr lang="en-IN" dirty="0"/>
              <a:t>As the dataset contains 6.7 Lakh observations, many of these observations (Crime types) are very less in frequency. So we can  drop those observations</a:t>
            </a:r>
          </a:p>
          <a:p>
            <a:pPr marL="742950" lvl="1" indent="-285750">
              <a:buFont typeface="Arial" panose="020B0604020202020204" pitchFamily="34" charset="0"/>
              <a:buChar char="•"/>
            </a:pPr>
            <a:r>
              <a:rPr lang="en-US" dirty="0"/>
              <a:t>The shape of the new dataset is: (659622, 12)</a:t>
            </a:r>
          </a:p>
          <a:p>
            <a:pPr marL="742950" lvl="1" indent="-285750">
              <a:buFont typeface="Arial" panose="020B0604020202020204" pitchFamily="34" charset="0"/>
              <a:buChar char="•"/>
            </a:pPr>
            <a:r>
              <a:rPr lang="en-US" dirty="0"/>
              <a:t>659622 Attributes</a:t>
            </a:r>
            <a:endParaRPr lang="en-IN" dirty="0"/>
          </a:p>
          <a:p>
            <a:pPr marL="285750" indent="-285750">
              <a:buFont typeface="Arial" panose="020B0604020202020204" pitchFamily="34" charset="0"/>
              <a:buChar char="•"/>
            </a:pPr>
            <a:r>
              <a:rPr lang="en-IN" dirty="0"/>
              <a:t>Among 28 attributes in the dataset, many of these attributes are just description of others, so they are redundant.</a:t>
            </a:r>
          </a:p>
          <a:p>
            <a:pPr marL="742950" lvl="1" indent="-285750">
              <a:buFont typeface="Arial" panose="020B0604020202020204" pitchFamily="34" charset="0"/>
              <a:buChar char="•"/>
            </a:pPr>
            <a:r>
              <a:rPr lang="en-IN" dirty="0"/>
              <a:t>12 Columns w.r.t. to each observation</a:t>
            </a:r>
            <a:endParaRPr lang="en-US"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44173383"/>
      </p:ext>
    </p:extLst>
  </p:cSld>
  <p:clrMapOvr>
    <a:masterClrMapping/>
  </p:clrMapOvr>
  <mc:AlternateContent xmlns:mc="http://schemas.openxmlformats.org/markup-compatibility/2006" xmlns:p14="http://schemas.microsoft.com/office/powerpoint/2010/main">
    <mc:Choice Requires="p14">
      <p:transition spd="slow" p14:dur="1400">
        <p:blinds/>
      </p:transition>
    </mc:Choice>
    <mc:Fallback xmlns="">
      <p:transition spd="slow">
        <p:blind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73836" y="1415796"/>
            <a:ext cx="7920990" cy="17780"/>
          </a:xfrm>
          <a:custGeom>
            <a:avLst/>
            <a:gdLst/>
            <a:ahLst/>
            <a:cxnLst/>
            <a:rect l="l" t="t" r="r" b="b"/>
            <a:pathLst>
              <a:path w="7920990" h="17780">
                <a:moveTo>
                  <a:pt x="0" y="17271"/>
                </a:moveTo>
                <a:lnTo>
                  <a:pt x="7920863" y="0"/>
                </a:lnTo>
              </a:path>
            </a:pathLst>
          </a:custGeom>
          <a:ln w="39624">
            <a:solidFill>
              <a:srgbClr val="800000"/>
            </a:solidFill>
          </a:ln>
        </p:spPr>
        <p:txBody>
          <a:bodyPr wrap="square" lIns="0" tIns="0" rIns="0" bIns="0" rtlCol="0"/>
          <a:lstStyle/>
          <a:p>
            <a:endParaRPr/>
          </a:p>
        </p:txBody>
      </p:sp>
      <p:sp>
        <p:nvSpPr>
          <p:cNvPr id="3" name="object 3"/>
          <p:cNvSpPr txBox="1">
            <a:spLocks noGrp="1"/>
          </p:cNvSpPr>
          <p:nvPr>
            <p:ph type="title"/>
          </p:nvPr>
        </p:nvSpPr>
        <p:spPr>
          <a:xfrm>
            <a:off x="1194612" y="860552"/>
            <a:ext cx="4520388" cy="443070"/>
          </a:xfrm>
          <a:prstGeom prst="rect">
            <a:avLst/>
          </a:prstGeom>
        </p:spPr>
        <p:txBody>
          <a:bodyPr vert="horz" wrap="square" lIns="0" tIns="12065" rIns="0" bIns="0" rtlCol="0">
            <a:spAutoFit/>
          </a:bodyPr>
          <a:lstStyle/>
          <a:p>
            <a:pPr marL="12700">
              <a:lnSpc>
                <a:spcPct val="100000"/>
              </a:lnSpc>
              <a:spcBef>
                <a:spcPts val="95"/>
              </a:spcBef>
            </a:pPr>
            <a:r>
              <a:rPr lang="en-IN" u="none" spc="-5" dirty="0"/>
              <a:t>Instances from the Data</a:t>
            </a:r>
          </a:p>
        </p:txBody>
      </p:sp>
      <p:graphicFrame>
        <p:nvGraphicFramePr>
          <p:cNvPr id="4" name="Content Placeholder 5">
            <a:extLst>
              <a:ext uri="{FF2B5EF4-FFF2-40B4-BE49-F238E27FC236}">
                <a16:creationId xmlns:a16="http://schemas.microsoft.com/office/drawing/2014/main" id="{5FF91A07-5BB3-8C5C-11D7-865F3EA7B863}"/>
              </a:ext>
            </a:extLst>
          </p:cNvPr>
          <p:cNvGraphicFramePr>
            <a:graphicFrameLocks/>
          </p:cNvGraphicFramePr>
          <p:nvPr>
            <p:extLst>
              <p:ext uri="{D42A27DB-BD31-4B8C-83A1-F6EECF244321}">
                <p14:modId xmlns:p14="http://schemas.microsoft.com/office/powerpoint/2010/main" val="55430034"/>
              </p:ext>
            </p:extLst>
          </p:nvPr>
        </p:nvGraphicFramePr>
        <p:xfrm>
          <a:off x="1194612" y="1944465"/>
          <a:ext cx="7080683" cy="2803932"/>
        </p:xfrm>
        <a:graphic>
          <a:graphicData uri="http://schemas.openxmlformats.org/drawingml/2006/table">
            <a:tbl>
              <a:tblPr firstRow="1" firstCol="1" bandRow="1">
                <a:tableStyleId>{5C22544A-7EE6-4342-B048-85BDC9FD1C3A}</a:tableStyleId>
              </a:tblPr>
              <a:tblGrid>
                <a:gridCol w="189769">
                  <a:extLst>
                    <a:ext uri="{9D8B030D-6E8A-4147-A177-3AD203B41FA5}">
                      <a16:colId xmlns:a16="http://schemas.microsoft.com/office/drawing/2014/main" val="2013166576"/>
                    </a:ext>
                  </a:extLst>
                </a:gridCol>
                <a:gridCol w="637797">
                  <a:extLst>
                    <a:ext uri="{9D8B030D-6E8A-4147-A177-3AD203B41FA5}">
                      <a16:colId xmlns:a16="http://schemas.microsoft.com/office/drawing/2014/main" val="2001082867"/>
                    </a:ext>
                  </a:extLst>
                </a:gridCol>
                <a:gridCol w="637797">
                  <a:extLst>
                    <a:ext uri="{9D8B030D-6E8A-4147-A177-3AD203B41FA5}">
                      <a16:colId xmlns:a16="http://schemas.microsoft.com/office/drawing/2014/main" val="244434437"/>
                    </a:ext>
                  </a:extLst>
                </a:gridCol>
                <a:gridCol w="580010">
                  <a:extLst>
                    <a:ext uri="{9D8B030D-6E8A-4147-A177-3AD203B41FA5}">
                      <a16:colId xmlns:a16="http://schemas.microsoft.com/office/drawing/2014/main" val="798440612"/>
                    </a:ext>
                  </a:extLst>
                </a:gridCol>
                <a:gridCol w="413783">
                  <a:extLst>
                    <a:ext uri="{9D8B030D-6E8A-4147-A177-3AD203B41FA5}">
                      <a16:colId xmlns:a16="http://schemas.microsoft.com/office/drawing/2014/main" val="1284433832"/>
                    </a:ext>
                  </a:extLst>
                </a:gridCol>
                <a:gridCol w="661339">
                  <a:extLst>
                    <a:ext uri="{9D8B030D-6E8A-4147-A177-3AD203B41FA5}">
                      <a16:colId xmlns:a16="http://schemas.microsoft.com/office/drawing/2014/main" val="2845183267"/>
                    </a:ext>
                  </a:extLst>
                </a:gridCol>
                <a:gridCol w="475850">
                  <a:extLst>
                    <a:ext uri="{9D8B030D-6E8A-4147-A177-3AD203B41FA5}">
                      <a16:colId xmlns:a16="http://schemas.microsoft.com/office/drawing/2014/main" val="1265535505"/>
                    </a:ext>
                  </a:extLst>
                </a:gridCol>
                <a:gridCol w="440893">
                  <a:extLst>
                    <a:ext uri="{9D8B030D-6E8A-4147-A177-3AD203B41FA5}">
                      <a16:colId xmlns:a16="http://schemas.microsoft.com/office/drawing/2014/main" val="1982911239"/>
                    </a:ext>
                  </a:extLst>
                </a:gridCol>
                <a:gridCol w="510095">
                  <a:extLst>
                    <a:ext uri="{9D8B030D-6E8A-4147-A177-3AD203B41FA5}">
                      <a16:colId xmlns:a16="http://schemas.microsoft.com/office/drawing/2014/main" val="963529389"/>
                    </a:ext>
                  </a:extLst>
                </a:gridCol>
                <a:gridCol w="487265">
                  <a:extLst>
                    <a:ext uri="{9D8B030D-6E8A-4147-A177-3AD203B41FA5}">
                      <a16:colId xmlns:a16="http://schemas.microsoft.com/office/drawing/2014/main" val="4289199685"/>
                    </a:ext>
                  </a:extLst>
                </a:gridCol>
                <a:gridCol w="603552">
                  <a:extLst>
                    <a:ext uri="{9D8B030D-6E8A-4147-A177-3AD203B41FA5}">
                      <a16:colId xmlns:a16="http://schemas.microsoft.com/office/drawing/2014/main" val="3883036597"/>
                    </a:ext>
                  </a:extLst>
                </a:gridCol>
                <a:gridCol w="783044">
                  <a:extLst>
                    <a:ext uri="{9D8B030D-6E8A-4147-A177-3AD203B41FA5}">
                      <a16:colId xmlns:a16="http://schemas.microsoft.com/office/drawing/2014/main" val="1445660873"/>
                    </a:ext>
                  </a:extLst>
                </a:gridCol>
                <a:gridCol w="659489">
                  <a:extLst>
                    <a:ext uri="{9D8B030D-6E8A-4147-A177-3AD203B41FA5}">
                      <a16:colId xmlns:a16="http://schemas.microsoft.com/office/drawing/2014/main" val="2929201322"/>
                    </a:ext>
                  </a:extLst>
                </a:gridCol>
              </a:tblGrid>
              <a:tr h="651302">
                <a:tc>
                  <a:txBody>
                    <a:bodyPr/>
                    <a:lstStyle/>
                    <a:p>
                      <a:endParaRPr lang="en-IN" sz="1100">
                        <a:solidFill>
                          <a:srgbClr val="000000"/>
                        </a:solidFill>
                        <a:effectLst/>
                        <a:latin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Date Rptd</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DATE OCC</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TIME OCC</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AREA</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Rpt Dist No</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Part 1-2</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Crm Cd</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Vict Age</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Vict Sex</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Premis Cd</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Weapon Used Cd</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Status</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77949305"/>
                  </a:ext>
                </a:extLst>
              </a:tr>
              <a:tr h="430526">
                <a:tc>
                  <a:txBody>
                    <a:bodyPr/>
                    <a:lstStyle/>
                    <a:p>
                      <a:pPr>
                        <a:lnSpc>
                          <a:spcPct val="107000"/>
                        </a:lnSpc>
                        <a:spcAft>
                          <a:spcPts val="800"/>
                        </a:spcAft>
                      </a:pPr>
                      <a:r>
                        <a:rPr lang="en-IN" sz="1100">
                          <a:effectLst/>
                        </a:rPr>
                        <a:t>0</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07000"/>
                        </a:lnSpc>
                        <a:spcAft>
                          <a:spcPts val="800"/>
                        </a:spcAft>
                      </a:pPr>
                      <a:r>
                        <a:rPr lang="en-IN" sz="1100">
                          <a:effectLst/>
                        </a:rPr>
                        <a:t>01-08-2020</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07000"/>
                        </a:lnSpc>
                        <a:spcAft>
                          <a:spcPts val="800"/>
                        </a:spcAft>
                      </a:pPr>
                      <a:r>
                        <a:rPr lang="en-IN" sz="1100">
                          <a:effectLst/>
                        </a:rPr>
                        <a:t>01-08-2020</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07000"/>
                        </a:lnSpc>
                        <a:spcAft>
                          <a:spcPts val="800"/>
                        </a:spcAft>
                      </a:pPr>
                      <a:r>
                        <a:rPr lang="en-IN" sz="1100">
                          <a:effectLst/>
                        </a:rPr>
                        <a:t>2230</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07000"/>
                        </a:lnSpc>
                        <a:spcAft>
                          <a:spcPts val="800"/>
                        </a:spcAft>
                      </a:pPr>
                      <a:r>
                        <a:rPr lang="en-IN" sz="1100">
                          <a:effectLst/>
                        </a:rPr>
                        <a:t>3</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07000"/>
                        </a:lnSpc>
                        <a:spcAft>
                          <a:spcPts val="800"/>
                        </a:spcAft>
                      </a:pPr>
                      <a:r>
                        <a:rPr lang="en-IN" sz="1100">
                          <a:effectLst/>
                        </a:rPr>
                        <a:t>377</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07000"/>
                        </a:lnSpc>
                        <a:spcAft>
                          <a:spcPts val="800"/>
                        </a:spcAft>
                      </a:pPr>
                      <a:r>
                        <a:rPr lang="en-IN" sz="1100">
                          <a:effectLst/>
                        </a:rPr>
                        <a:t>2</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07000"/>
                        </a:lnSpc>
                        <a:spcAft>
                          <a:spcPts val="800"/>
                        </a:spcAft>
                      </a:pPr>
                      <a:r>
                        <a:rPr lang="en-IN" sz="1100">
                          <a:effectLst/>
                        </a:rPr>
                        <a:t>624</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07000"/>
                        </a:lnSpc>
                        <a:spcAft>
                          <a:spcPts val="800"/>
                        </a:spcAft>
                      </a:pPr>
                      <a:r>
                        <a:rPr lang="en-IN" sz="1100">
                          <a:effectLst/>
                        </a:rPr>
                        <a:t>36</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F</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07000"/>
                        </a:lnSpc>
                        <a:spcAft>
                          <a:spcPts val="800"/>
                        </a:spcAft>
                      </a:pPr>
                      <a:r>
                        <a:rPr lang="en-IN" sz="1100">
                          <a:effectLst/>
                        </a:rPr>
                        <a:t>501</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07000"/>
                        </a:lnSpc>
                        <a:spcAft>
                          <a:spcPts val="800"/>
                        </a:spcAft>
                      </a:pPr>
                      <a:r>
                        <a:rPr lang="en-IN" sz="1100">
                          <a:effectLst/>
                        </a:rPr>
                        <a:t>400</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AO</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1286694"/>
                  </a:ext>
                </a:extLst>
              </a:tr>
              <a:tr h="430526">
                <a:tc>
                  <a:txBody>
                    <a:bodyPr/>
                    <a:lstStyle/>
                    <a:p>
                      <a:pPr>
                        <a:lnSpc>
                          <a:spcPct val="107000"/>
                        </a:lnSpc>
                        <a:spcAft>
                          <a:spcPts val="800"/>
                        </a:spcAft>
                      </a:pPr>
                      <a:r>
                        <a:rPr lang="en-IN" sz="1100">
                          <a:effectLst/>
                        </a:rPr>
                        <a:t>1</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07000"/>
                        </a:lnSpc>
                        <a:spcAft>
                          <a:spcPts val="800"/>
                        </a:spcAft>
                      </a:pPr>
                      <a:r>
                        <a:rPr lang="en-IN" sz="1100">
                          <a:effectLst/>
                        </a:rPr>
                        <a:t>01-02-2020</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07000"/>
                        </a:lnSpc>
                        <a:spcAft>
                          <a:spcPts val="800"/>
                        </a:spcAft>
                      </a:pPr>
                      <a:r>
                        <a:rPr lang="en-IN" sz="1100">
                          <a:effectLst/>
                        </a:rPr>
                        <a:t>01-01-2020</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07000"/>
                        </a:lnSpc>
                        <a:spcAft>
                          <a:spcPts val="800"/>
                        </a:spcAft>
                      </a:pPr>
                      <a:r>
                        <a:rPr lang="en-IN" sz="1100">
                          <a:effectLst/>
                        </a:rPr>
                        <a:t>330</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07000"/>
                        </a:lnSpc>
                        <a:spcAft>
                          <a:spcPts val="800"/>
                        </a:spcAft>
                      </a:pPr>
                      <a:r>
                        <a:rPr lang="en-IN" sz="1100">
                          <a:effectLst/>
                        </a:rPr>
                        <a:t>1</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07000"/>
                        </a:lnSpc>
                        <a:spcAft>
                          <a:spcPts val="800"/>
                        </a:spcAft>
                      </a:pPr>
                      <a:r>
                        <a:rPr lang="en-IN" sz="1100">
                          <a:effectLst/>
                        </a:rPr>
                        <a:t>163</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07000"/>
                        </a:lnSpc>
                        <a:spcAft>
                          <a:spcPts val="800"/>
                        </a:spcAft>
                      </a:pPr>
                      <a:r>
                        <a:rPr lang="en-IN" sz="1100">
                          <a:effectLst/>
                        </a:rPr>
                        <a:t>2</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07000"/>
                        </a:lnSpc>
                        <a:spcAft>
                          <a:spcPts val="800"/>
                        </a:spcAft>
                      </a:pPr>
                      <a:r>
                        <a:rPr lang="en-IN" sz="1100">
                          <a:effectLst/>
                        </a:rPr>
                        <a:t>624</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07000"/>
                        </a:lnSpc>
                        <a:spcAft>
                          <a:spcPts val="800"/>
                        </a:spcAft>
                      </a:pPr>
                      <a:r>
                        <a:rPr lang="en-IN" sz="1100">
                          <a:effectLst/>
                        </a:rPr>
                        <a:t>25</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M</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07000"/>
                        </a:lnSpc>
                        <a:spcAft>
                          <a:spcPts val="800"/>
                        </a:spcAft>
                      </a:pPr>
                      <a:r>
                        <a:rPr lang="en-IN" sz="1100">
                          <a:effectLst/>
                        </a:rPr>
                        <a:t>102</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07000"/>
                        </a:lnSpc>
                        <a:spcAft>
                          <a:spcPts val="800"/>
                        </a:spcAft>
                      </a:pPr>
                      <a:r>
                        <a:rPr lang="en-IN" sz="1100">
                          <a:effectLst/>
                        </a:rPr>
                        <a:t>500</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IC</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58887260"/>
                  </a:ext>
                </a:extLst>
              </a:tr>
              <a:tr h="430526">
                <a:tc>
                  <a:txBody>
                    <a:bodyPr/>
                    <a:lstStyle/>
                    <a:p>
                      <a:pPr>
                        <a:lnSpc>
                          <a:spcPct val="107000"/>
                        </a:lnSpc>
                        <a:spcAft>
                          <a:spcPts val="800"/>
                        </a:spcAft>
                      </a:pPr>
                      <a:r>
                        <a:rPr lang="en-IN" sz="1100">
                          <a:effectLst/>
                        </a:rPr>
                        <a:t>2</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07000"/>
                        </a:lnSpc>
                        <a:spcAft>
                          <a:spcPts val="800"/>
                        </a:spcAft>
                      </a:pPr>
                      <a:r>
                        <a:rPr lang="en-IN" sz="1100">
                          <a:effectLst/>
                        </a:rPr>
                        <a:t>01-01-2020</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07000"/>
                        </a:lnSpc>
                        <a:spcAft>
                          <a:spcPts val="800"/>
                        </a:spcAft>
                      </a:pPr>
                      <a:r>
                        <a:rPr lang="en-IN" sz="1100">
                          <a:effectLst/>
                        </a:rPr>
                        <a:t>01-01-2020</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07000"/>
                        </a:lnSpc>
                        <a:spcAft>
                          <a:spcPts val="800"/>
                        </a:spcAft>
                      </a:pPr>
                      <a:r>
                        <a:rPr lang="en-IN" sz="1100">
                          <a:effectLst/>
                        </a:rPr>
                        <a:t>1730</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07000"/>
                        </a:lnSpc>
                        <a:spcAft>
                          <a:spcPts val="800"/>
                        </a:spcAft>
                      </a:pPr>
                      <a:r>
                        <a:rPr lang="en-IN" sz="1100">
                          <a:effectLst/>
                        </a:rPr>
                        <a:t>15</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07000"/>
                        </a:lnSpc>
                        <a:spcAft>
                          <a:spcPts val="800"/>
                        </a:spcAft>
                      </a:pPr>
                      <a:r>
                        <a:rPr lang="en-IN" sz="1100">
                          <a:effectLst/>
                        </a:rPr>
                        <a:t>1543</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07000"/>
                        </a:lnSpc>
                        <a:spcAft>
                          <a:spcPts val="800"/>
                        </a:spcAft>
                      </a:pPr>
                      <a:r>
                        <a:rPr lang="en-IN" sz="1100">
                          <a:effectLst/>
                        </a:rPr>
                        <a:t>2</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07000"/>
                        </a:lnSpc>
                        <a:spcAft>
                          <a:spcPts val="800"/>
                        </a:spcAft>
                      </a:pPr>
                      <a:r>
                        <a:rPr lang="en-IN" sz="1100">
                          <a:effectLst/>
                        </a:rPr>
                        <a:t>745</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07000"/>
                        </a:lnSpc>
                        <a:spcAft>
                          <a:spcPts val="800"/>
                        </a:spcAft>
                      </a:pPr>
                      <a:r>
                        <a:rPr lang="en-IN" sz="1100">
                          <a:effectLst/>
                        </a:rPr>
                        <a:t>76</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F</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07000"/>
                        </a:lnSpc>
                        <a:spcAft>
                          <a:spcPts val="800"/>
                        </a:spcAft>
                      </a:pPr>
                      <a:r>
                        <a:rPr lang="en-IN" sz="1100">
                          <a:effectLst/>
                        </a:rPr>
                        <a:t>502</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NaN</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IC</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67276271"/>
                  </a:ext>
                </a:extLst>
              </a:tr>
              <a:tr h="430526">
                <a:tc>
                  <a:txBody>
                    <a:bodyPr/>
                    <a:lstStyle/>
                    <a:p>
                      <a:pPr>
                        <a:lnSpc>
                          <a:spcPct val="107000"/>
                        </a:lnSpc>
                        <a:spcAft>
                          <a:spcPts val="800"/>
                        </a:spcAft>
                      </a:pPr>
                      <a:r>
                        <a:rPr lang="en-IN" sz="1100">
                          <a:effectLst/>
                        </a:rPr>
                        <a:t>3</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07000"/>
                        </a:lnSpc>
                        <a:spcAft>
                          <a:spcPts val="800"/>
                        </a:spcAft>
                      </a:pPr>
                      <a:r>
                        <a:rPr lang="en-IN" sz="1100">
                          <a:effectLst/>
                        </a:rPr>
                        <a:t>01-01-2020</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07000"/>
                        </a:lnSpc>
                        <a:spcAft>
                          <a:spcPts val="800"/>
                        </a:spcAft>
                      </a:pPr>
                      <a:r>
                        <a:rPr lang="en-IN" sz="1100">
                          <a:effectLst/>
                        </a:rPr>
                        <a:t>01-01-2020</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07000"/>
                        </a:lnSpc>
                        <a:spcAft>
                          <a:spcPts val="800"/>
                        </a:spcAft>
                      </a:pPr>
                      <a:r>
                        <a:rPr lang="en-IN" sz="1100">
                          <a:effectLst/>
                        </a:rPr>
                        <a:t>415</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07000"/>
                        </a:lnSpc>
                        <a:spcAft>
                          <a:spcPts val="800"/>
                        </a:spcAft>
                      </a:pPr>
                      <a:r>
                        <a:rPr lang="en-IN" sz="1100">
                          <a:effectLst/>
                        </a:rPr>
                        <a:t>19</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07000"/>
                        </a:lnSpc>
                        <a:spcAft>
                          <a:spcPts val="800"/>
                        </a:spcAft>
                      </a:pPr>
                      <a:r>
                        <a:rPr lang="en-IN" sz="1100">
                          <a:effectLst/>
                        </a:rPr>
                        <a:t>1998</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07000"/>
                        </a:lnSpc>
                        <a:spcAft>
                          <a:spcPts val="800"/>
                        </a:spcAft>
                      </a:pPr>
                      <a:r>
                        <a:rPr lang="en-IN" sz="1100">
                          <a:effectLst/>
                        </a:rPr>
                        <a:t>2</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07000"/>
                        </a:lnSpc>
                        <a:spcAft>
                          <a:spcPts val="800"/>
                        </a:spcAft>
                      </a:pPr>
                      <a:r>
                        <a:rPr lang="en-IN" sz="1100">
                          <a:effectLst/>
                        </a:rPr>
                        <a:t>740</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07000"/>
                        </a:lnSpc>
                        <a:spcAft>
                          <a:spcPts val="800"/>
                        </a:spcAft>
                      </a:pPr>
                      <a:r>
                        <a:rPr lang="en-IN" sz="1100">
                          <a:effectLst/>
                        </a:rPr>
                        <a:t>31</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X</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07000"/>
                        </a:lnSpc>
                        <a:spcAft>
                          <a:spcPts val="800"/>
                        </a:spcAft>
                      </a:pPr>
                      <a:r>
                        <a:rPr lang="en-IN" sz="1100">
                          <a:effectLst/>
                        </a:rPr>
                        <a:t>409</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NaN</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IC</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34395626"/>
                  </a:ext>
                </a:extLst>
              </a:tr>
              <a:tr h="430526">
                <a:tc>
                  <a:txBody>
                    <a:bodyPr/>
                    <a:lstStyle/>
                    <a:p>
                      <a:pPr>
                        <a:lnSpc>
                          <a:spcPct val="107000"/>
                        </a:lnSpc>
                        <a:spcAft>
                          <a:spcPts val="800"/>
                        </a:spcAft>
                      </a:pPr>
                      <a:r>
                        <a:rPr lang="en-IN" sz="1100">
                          <a:effectLst/>
                        </a:rPr>
                        <a:t>4</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07000"/>
                        </a:lnSpc>
                        <a:spcAft>
                          <a:spcPts val="800"/>
                        </a:spcAft>
                      </a:pPr>
                      <a:r>
                        <a:rPr lang="en-IN" sz="1100">
                          <a:effectLst/>
                        </a:rPr>
                        <a:t>01-02-2020</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07000"/>
                        </a:lnSpc>
                        <a:spcAft>
                          <a:spcPts val="800"/>
                        </a:spcAft>
                      </a:pPr>
                      <a:r>
                        <a:rPr lang="en-IN" sz="1100">
                          <a:effectLst/>
                        </a:rPr>
                        <a:t>01-01-2020</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07000"/>
                        </a:lnSpc>
                        <a:spcAft>
                          <a:spcPts val="800"/>
                        </a:spcAft>
                      </a:pPr>
                      <a:r>
                        <a:rPr lang="en-IN" sz="1100">
                          <a:effectLst/>
                        </a:rPr>
                        <a:t>30</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07000"/>
                        </a:lnSpc>
                        <a:spcAft>
                          <a:spcPts val="800"/>
                        </a:spcAft>
                      </a:pPr>
                      <a:r>
                        <a:rPr lang="en-IN" sz="1100">
                          <a:effectLst/>
                        </a:rPr>
                        <a:t>1</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07000"/>
                        </a:lnSpc>
                        <a:spcAft>
                          <a:spcPts val="800"/>
                        </a:spcAft>
                      </a:pPr>
                      <a:r>
                        <a:rPr lang="en-IN" sz="1100" dirty="0">
                          <a:effectLst/>
                        </a:rPr>
                        <a:t>163</a:t>
                      </a:r>
                      <a:endParaRPr lang="en-IN"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07000"/>
                        </a:lnSpc>
                        <a:spcAft>
                          <a:spcPts val="800"/>
                        </a:spcAft>
                      </a:pPr>
                      <a:r>
                        <a:rPr lang="en-IN" sz="1100">
                          <a:effectLst/>
                        </a:rPr>
                        <a:t>1</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07000"/>
                        </a:lnSpc>
                        <a:spcAft>
                          <a:spcPts val="800"/>
                        </a:spcAft>
                      </a:pPr>
                      <a:r>
                        <a:rPr lang="en-IN" sz="1100">
                          <a:effectLst/>
                        </a:rPr>
                        <a:t>121</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07000"/>
                        </a:lnSpc>
                        <a:spcAft>
                          <a:spcPts val="800"/>
                        </a:spcAft>
                      </a:pPr>
                      <a:r>
                        <a:rPr lang="en-IN" sz="1100" dirty="0">
                          <a:effectLst/>
                        </a:rPr>
                        <a:t>25</a:t>
                      </a:r>
                      <a:endParaRPr lang="en-IN"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F</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07000"/>
                        </a:lnSpc>
                        <a:spcAft>
                          <a:spcPts val="800"/>
                        </a:spcAft>
                      </a:pPr>
                      <a:r>
                        <a:rPr lang="en-IN" sz="1100" dirty="0">
                          <a:effectLst/>
                        </a:rPr>
                        <a:t>735</a:t>
                      </a:r>
                      <a:endParaRPr lang="en-IN"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07000"/>
                        </a:lnSpc>
                        <a:spcAft>
                          <a:spcPts val="800"/>
                        </a:spcAft>
                      </a:pPr>
                      <a:r>
                        <a:rPr lang="en-IN" sz="1100">
                          <a:effectLst/>
                        </a:rPr>
                        <a:t>500</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dirty="0">
                          <a:effectLst/>
                        </a:rPr>
                        <a:t>IC</a:t>
                      </a:r>
                      <a:endParaRPr lang="en-IN"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21648727"/>
                  </a:ext>
                </a:extLst>
              </a:tr>
            </a:tbl>
          </a:graphicData>
        </a:graphic>
      </p:graphicFrame>
      <p:sp>
        <p:nvSpPr>
          <p:cNvPr id="5" name="TextBox 4">
            <a:extLst>
              <a:ext uri="{FF2B5EF4-FFF2-40B4-BE49-F238E27FC236}">
                <a16:creationId xmlns:a16="http://schemas.microsoft.com/office/drawing/2014/main" id="{68A8F1EF-093C-B543-F2B7-996AD94FEA60}"/>
              </a:ext>
            </a:extLst>
          </p:cNvPr>
          <p:cNvSpPr txBox="1"/>
          <p:nvPr/>
        </p:nvSpPr>
        <p:spPr>
          <a:xfrm>
            <a:off x="1194612" y="1476388"/>
            <a:ext cx="6109854" cy="468077"/>
          </a:xfrm>
          <a:prstGeom prst="rect">
            <a:avLst/>
          </a:prstGeom>
          <a:noFill/>
        </p:spPr>
        <p:txBody>
          <a:bodyPr wrap="square">
            <a:spAutoFit/>
          </a:bodyPr>
          <a:lstStyle/>
          <a:p>
            <a:pPr>
              <a:lnSpc>
                <a:spcPct val="107000"/>
              </a:lnSpc>
              <a:spcAft>
                <a:spcPts val="800"/>
              </a:spcAft>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Following are the head of the cleaned dataset:</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id="{7B989BBB-F711-A03C-4AA7-6294A3D069E9}"/>
              </a:ext>
            </a:extLst>
          </p:cNvPr>
          <p:cNvSpPr txBox="1"/>
          <p:nvPr/>
        </p:nvSpPr>
        <p:spPr>
          <a:xfrm>
            <a:off x="1371600" y="5420868"/>
            <a:ext cx="6109854" cy="977704"/>
          </a:xfrm>
          <a:prstGeom prst="rect">
            <a:avLst/>
          </a:prstGeom>
          <a:noFill/>
        </p:spPr>
        <p:txBody>
          <a:bodyPr wrap="square">
            <a:spAutoFit/>
          </a:bodyPr>
          <a:lstStyle/>
          <a:p>
            <a:pPr>
              <a:lnSpc>
                <a:spcPct val="107000"/>
              </a:lnSpc>
              <a:spcAft>
                <a:spcPts val="800"/>
              </a:spcAft>
            </a:pPr>
            <a:r>
              <a:rPr lang="en-IN" sz="1400" i="1" dirty="0">
                <a:effectLst/>
                <a:latin typeface="Times New Roman" panose="02020603050405020304" pitchFamily="18" charset="0"/>
                <a:ea typeface="Calibri" panose="020F0502020204030204" pitchFamily="34" charset="0"/>
                <a:cs typeface="Times New Roman" panose="02020603050405020304" pitchFamily="18" charset="0"/>
              </a:rPr>
              <a:t>In the table, </a:t>
            </a:r>
            <a:endParaRPr lang="en-IN" sz="1200" i="1"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400" i="1" dirty="0">
                <a:effectLst/>
                <a:latin typeface="Times New Roman" panose="02020603050405020304" pitchFamily="18" charset="0"/>
                <a:ea typeface="Calibri" panose="020F0502020204030204" pitchFamily="34" charset="0"/>
                <a:cs typeface="Times New Roman" panose="02020603050405020304" pitchFamily="18" charset="0"/>
              </a:rPr>
              <a:t>Genders:</a:t>
            </a:r>
            <a:endParaRPr lang="en-IN" sz="1200" i="1"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400" i="1" dirty="0">
                <a:effectLst/>
                <a:latin typeface="Times New Roman" panose="02020603050405020304" pitchFamily="18" charset="0"/>
                <a:ea typeface="Calibri" panose="020F0502020204030204" pitchFamily="34" charset="0"/>
                <a:cs typeface="Times New Roman" panose="02020603050405020304" pitchFamily="18" charset="0"/>
              </a:rPr>
              <a:t>F- Female | M-Male | X- Non-Binary | H- Homo-Sexual</a:t>
            </a:r>
            <a:endParaRPr lang="en-IN" sz="1200" i="1"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992773939"/>
      </p:ext>
    </p:extLst>
  </p:cSld>
  <p:clrMapOvr>
    <a:masterClrMapping/>
  </p:clrMapOvr>
  <mc:AlternateContent xmlns:mc="http://schemas.openxmlformats.org/markup-compatibility/2006" xmlns:p14="http://schemas.microsoft.com/office/powerpoint/2010/main">
    <mc:Choice Requires="p14">
      <p:transition spd="slow" p14:dur="1400">
        <p:blinds/>
      </p:transition>
    </mc:Choice>
    <mc:Fallback xmlns="">
      <p:transition spd="slow">
        <p:blind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73836" y="1415796"/>
            <a:ext cx="7920990" cy="17780"/>
          </a:xfrm>
          <a:custGeom>
            <a:avLst/>
            <a:gdLst/>
            <a:ahLst/>
            <a:cxnLst/>
            <a:rect l="l" t="t" r="r" b="b"/>
            <a:pathLst>
              <a:path w="7920990" h="17780">
                <a:moveTo>
                  <a:pt x="0" y="17271"/>
                </a:moveTo>
                <a:lnTo>
                  <a:pt x="7920863" y="0"/>
                </a:lnTo>
              </a:path>
            </a:pathLst>
          </a:custGeom>
          <a:ln w="39624">
            <a:solidFill>
              <a:srgbClr val="800000"/>
            </a:solidFill>
          </a:ln>
        </p:spPr>
        <p:txBody>
          <a:bodyPr wrap="square" lIns="0" tIns="0" rIns="0" bIns="0" rtlCol="0"/>
          <a:lstStyle/>
          <a:p>
            <a:endParaRPr/>
          </a:p>
        </p:txBody>
      </p:sp>
      <p:sp>
        <p:nvSpPr>
          <p:cNvPr id="3" name="object 3"/>
          <p:cNvSpPr txBox="1">
            <a:spLocks noGrp="1"/>
          </p:cNvSpPr>
          <p:nvPr>
            <p:ph type="title"/>
          </p:nvPr>
        </p:nvSpPr>
        <p:spPr>
          <a:xfrm>
            <a:off x="1194612" y="860552"/>
            <a:ext cx="2854960" cy="452120"/>
          </a:xfrm>
          <a:prstGeom prst="rect">
            <a:avLst/>
          </a:prstGeom>
        </p:spPr>
        <p:txBody>
          <a:bodyPr vert="horz" wrap="square" lIns="0" tIns="12065" rIns="0" bIns="0" rtlCol="0">
            <a:spAutoFit/>
          </a:bodyPr>
          <a:lstStyle/>
          <a:p>
            <a:pPr marL="12700">
              <a:lnSpc>
                <a:spcPct val="100000"/>
              </a:lnSpc>
              <a:spcBef>
                <a:spcPts val="95"/>
              </a:spcBef>
            </a:pPr>
            <a:r>
              <a:rPr lang="en-IN" u="none" spc="-5" dirty="0"/>
              <a:t>Proposed Work</a:t>
            </a:r>
          </a:p>
        </p:txBody>
      </p:sp>
      <p:sp>
        <p:nvSpPr>
          <p:cNvPr id="7" name="TextBox 6">
            <a:extLst>
              <a:ext uri="{FF2B5EF4-FFF2-40B4-BE49-F238E27FC236}">
                <a16:creationId xmlns:a16="http://schemas.microsoft.com/office/drawing/2014/main" id="{C4BB88C3-219F-BA8F-79E1-35BE9515FD83}"/>
              </a:ext>
            </a:extLst>
          </p:cNvPr>
          <p:cNvSpPr txBox="1"/>
          <p:nvPr/>
        </p:nvSpPr>
        <p:spPr>
          <a:xfrm>
            <a:off x="1371600" y="1981200"/>
            <a:ext cx="6781800" cy="2051972"/>
          </a:xfrm>
          <a:prstGeom prst="rect">
            <a:avLst/>
          </a:prstGeom>
          <a:noFill/>
        </p:spPr>
        <p:txBody>
          <a:bodyPr wrap="square">
            <a:spAutoFit/>
          </a:bodyPr>
          <a:lstStyle/>
          <a:p>
            <a:pPr marL="342900" lvl="0" indent="-342900">
              <a:lnSpc>
                <a:spcPct val="107000"/>
              </a:lnSpc>
              <a:buFont typeface="+mj-lt"/>
              <a:buAutoNum type="arabicPeriod"/>
            </a:pPr>
            <a:r>
              <a:rPr lang="en-IN" sz="2000" i="1" dirty="0">
                <a:effectLst/>
                <a:latin typeface="Times New Roman" panose="02020603050405020304" pitchFamily="18" charset="0"/>
                <a:ea typeface="Calibri" panose="020F0502020204030204" pitchFamily="34" charset="0"/>
                <a:cs typeface="Times New Roman" panose="02020603050405020304" pitchFamily="18" charset="0"/>
              </a:rPr>
              <a:t>Data collection</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IN" sz="2000" i="1" dirty="0">
                <a:effectLst/>
                <a:latin typeface="Times New Roman" panose="02020603050405020304" pitchFamily="18" charset="0"/>
                <a:ea typeface="Calibri" panose="020F0502020204030204" pitchFamily="34" charset="0"/>
                <a:cs typeface="Times New Roman" panose="02020603050405020304" pitchFamily="18" charset="0"/>
              </a:rPr>
              <a:t>Data cleaning and preparation</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IN" sz="2000" i="1" dirty="0">
                <a:effectLst/>
                <a:latin typeface="Times New Roman" panose="02020603050405020304" pitchFamily="18" charset="0"/>
                <a:ea typeface="Calibri" panose="020F0502020204030204" pitchFamily="34" charset="0"/>
                <a:cs typeface="Times New Roman" panose="02020603050405020304" pitchFamily="18" charset="0"/>
              </a:rPr>
              <a:t>Data exploration and visualization</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IN" sz="2000" i="1" dirty="0">
                <a:effectLst/>
                <a:latin typeface="Times New Roman" panose="02020603050405020304" pitchFamily="18" charset="0"/>
                <a:ea typeface="Calibri" panose="020F0502020204030204" pitchFamily="34" charset="0"/>
                <a:cs typeface="Times New Roman" panose="02020603050405020304" pitchFamily="18" charset="0"/>
              </a:rPr>
              <a:t>Statistical analysis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914400" lvl="1" indent="-457200">
              <a:lnSpc>
                <a:spcPct val="107000"/>
              </a:lnSpc>
              <a:buFont typeface="+mj-lt"/>
              <a:buAutoNum type="alphaLcParenR"/>
            </a:pPr>
            <a:r>
              <a:rPr lang="en-IN" sz="2000" i="1" dirty="0">
                <a:effectLst/>
                <a:latin typeface="Times New Roman" panose="02020603050405020304" pitchFamily="18" charset="0"/>
                <a:ea typeface="Calibri" panose="020F0502020204030204" pitchFamily="34" charset="0"/>
                <a:cs typeface="Times New Roman" panose="02020603050405020304" pitchFamily="18" charset="0"/>
              </a:rPr>
              <a:t>Spatial analysis</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pPr>
            <a:r>
              <a:rPr lang="en-IN" sz="2000" i="1" dirty="0">
                <a:effectLst/>
                <a:latin typeface="Times New Roman" panose="02020603050405020304" pitchFamily="18" charset="0"/>
                <a:ea typeface="Calibri" panose="020F0502020204030204" pitchFamily="34" charset="0"/>
                <a:cs typeface="Times New Roman" panose="02020603050405020304" pitchFamily="18" charset="0"/>
              </a:rPr>
              <a:t>Repotting and communication</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13481710"/>
      </p:ext>
    </p:extLst>
  </p:cSld>
  <p:clrMapOvr>
    <a:masterClrMapping/>
  </p:clrMapOvr>
  <mc:AlternateContent xmlns:mc="http://schemas.openxmlformats.org/markup-compatibility/2006" xmlns:p14="http://schemas.microsoft.com/office/powerpoint/2010/main">
    <mc:Choice Requires="p14">
      <p:transition spd="slow" p14:dur="1400">
        <p:blinds/>
      </p:transition>
    </mc:Choice>
    <mc:Fallback xmlns="">
      <p:transition spd="slow">
        <p:blind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73836" y="1415796"/>
            <a:ext cx="7920990" cy="17780"/>
          </a:xfrm>
          <a:custGeom>
            <a:avLst/>
            <a:gdLst/>
            <a:ahLst/>
            <a:cxnLst/>
            <a:rect l="l" t="t" r="r" b="b"/>
            <a:pathLst>
              <a:path w="7920990" h="17780">
                <a:moveTo>
                  <a:pt x="0" y="17271"/>
                </a:moveTo>
                <a:lnTo>
                  <a:pt x="7920863" y="0"/>
                </a:lnTo>
              </a:path>
            </a:pathLst>
          </a:custGeom>
          <a:ln w="39624">
            <a:solidFill>
              <a:srgbClr val="800000"/>
            </a:solidFill>
          </a:ln>
        </p:spPr>
        <p:txBody>
          <a:bodyPr wrap="square" lIns="0" tIns="0" rIns="0" bIns="0" rtlCol="0"/>
          <a:lstStyle/>
          <a:p>
            <a:endParaRPr/>
          </a:p>
        </p:txBody>
      </p:sp>
      <p:sp>
        <p:nvSpPr>
          <p:cNvPr id="3" name="object 3"/>
          <p:cNvSpPr txBox="1">
            <a:spLocks noGrp="1"/>
          </p:cNvSpPr>
          <p:nvPr>
            <p:ph type="title"/>
          </p:nvPr>
        </p:nvSpPr>
        <p:spPr>
          <a:xfrm>
            <a:off x="1194612" y="860552"/>
            <a:ext cx="4825188" cy="443070"/>
          </a:xfrm>
          <a:prstGeom prst="rect">
            <a:avLst/>
          </a:prstGeom>
        </p:spPr>
        <p:txBody>
          <a:bodyPr vert="horz" wrap="square" lIns="0" tIns="12065" rIns="0" bIns="0" rtlCol="0">
            <a:spAutoFit/>
          </a:bodyPr>
          <a:lstStyle/>
          <a:p>
            <a:pPr marL="12700">
              <a:lnSpc>
                <a:spcPct val="100000"/>
              </a:lnSpc>
              <a:spcBef>
                <a:spcPts val="95"/>
              </a:spcBef>
            </a:pPr>
            <a:r>
              <a:rPr lang="en-IN" u="none" spc="-5" dirty="0"/>
              <a:t>Proposed Analytical Work</a:t>
            </a:r>
          </a:p>
        </p:txBody>
      </p:sp>
      <p:sp>
        <p:nvSpPr>
          <p:cNvPr id="7" name="TextBox 6">
            <a:extLst>
              <a:ext uri="{FF2B5EF4-FFF2-40B4-BE49-F238E27FC236}">
                <a16:creationId xmlns:a16="http://schemas.microsoft.com/office/drawing/2014/main" id="{C4BB88C3-219F-BA8F-79E1-35BE9515FD83}"/>
              </a:ext>
            </a:extLst>
          </p:cNvPr>
          <p:cNvSpPr txBox="1"/>
          <p:nvPr/>
        </p:nvSpPr>
        <p:spPr>
          <a:xfrm>
            <a:off x="1371600" y="1770650"/>
            <a:ext cx="7162800" cy="4226798"/>
          </a:xfrm>
          <a:prstGeom prst="rect">
            <a:avLst/>
          </a:prstGeom>
          <a:noFill/>
        </p:spPr>
        <p:txBody>
          <a:bodyPr wrap="square">
            <a:spAutoFit/>
          </a:bodyPr>
          <a:lstStyle/>
          <a:p>
            <a:pPr marL="342900" lvl="0" indent="-342900" algn="l">
              <a:lnSpc>
                <a:spcPct val="107000"/>
              </a:lnSpc>
              <a:buFont typeface="+mj-lt"/>
              <a:buAutoNum type="arabicPeriod"/>
            </a:pPr>
            <a:r>
              <a:rPr lang="en-IN" dirty="0">
                <a:effectLst/>
                <a:latin typeface="Times New Roman" panose="02020603050405020304" pitchFamily="18" charset="0"/>
                <a:ea typeface="Calibri" panose="020F0502020204030204" pitchFamily="34" charset="0"/>
                <a:cs typeface="Times New Roman" panose="02020603050405020304" pitchFamily="18" charset="0"/>
              </a:rPr>
              <a:t>How has the rate of certain crimes changed over time?</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l">
              <a:lnSpc>
                <a:spcPct val="107000"/>
              </a:lnSpc>
              <a:buFont typeface="+mj-lt"/>
              <a:buAutoNum type="arabicPeriod"/>
            </a:pPr>
            <a:r>
              <a:rPr lang="en-IN" dirty="0">
                <a:effectLst/>
                <a:latin typeface="Times New Roman" panose="02020603050405020304" pitchFamily="18" charset="0"/>
                <a:ea typeface="Calibri" panose="020F0502020204030204" pitchFamily="34" charset="0"/>
                <a:cs typeface="Times New Roman" panose="02020603050405020304" pitchFamily="18" charset="0"/>
              </a:rPr>
              <a:t>Are there any patterns or trends in the timing or location of certain crimes?</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l">
              <a:lnSpc>
                <a:spcPct val="107000"/>
              </a:lnSpc>
              <a:buFont typeface="+mj-lt"/>
              <a:buAutoNum type="arabicPeriod"/>
            </a:pPr>
            <a:r>
              <a:rPr lang="en-IN" dirty="0">
                <a:effectLst/>
                <a:latin typeface="Times New Roman" panose="02020603050405020304" pitchFamily="18" charset="0"/>
                <a:ea typeface="Calibri" panose="020F0502020204030204" pitchFamily="34" charset="0"/>
                <a:cs typeface="Times New Roman" panose="02020603050405020304" pitchFamily="18" charset="0"/>
              </a:rPr>
              <a:t>Is there a relationship between crime rates and socio-economic factors?</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l">
              <a:lnSpc>
                <a:spcPct val="107000"/>
              </a:lnSpc>
              <a:buFont typeface="+mj-lt"/>
              <a:buAutoNum type="arabicPeriod"/>
            </a:pPr>
            <a:r>
              <a:rPr lang="en-IN" dirty="0">
                <a:effectLst/>
                <a:latin typeface="Times New Roman" panose="02020603050405020304" pitchFamily="18" charset="0"/>
                <a:ea typeface="Calibri" panose="020F0502020204030204" pitchFamily="34" charset="0"/>
                <a:cs typeface="Times New Roman" panose="02020603050405020304" pitchFamily="18" charset="0"/>
              </a:rPr>
              <a:t>Are certain demographic groups more likely to be victims of certain types of crimes?</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l">
              <a:lnSpc>
                <a:spcPct val="107000"/>
              </a:lnSpc>
              <a:buFont typeface="+mj-lt"/>
              <a:buAutoNum type="arabicPeriod"/>
            </a:pPr>
            <a:r>
              <a:rPr lang="en-IN" dirty="0">
                <a:effectLst/>
                <a:latin typeface="Times New Roman" panose="02020603050405020304" pitchFamily="18" charset="0"/>
                <a:ea typeface="Calibri" panose="020F0502020204030204" pitchFamily="34" charset="0"/>
                <a:cs typeface="Times New Roman" panose="02020603050405020304" pitchFamily="18" charset="0"/>
              </a:rPr>
              <a:t>Do certain types of crimes tend to be more or less severe than others?</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l">
              <a:lnSpc>
                <a:spcPct val="107000"/>
              </a:lnSpc>
              <a:buFont typeface="+mj-lt"/>
              <a:buAutoNum type="arabicPeriod"/>
            </a:pPr>
            <a:r>
              <a:rPr lang="en-IN" dirty="0">
                <a:effectLst/>
                <a:latin typeface="Times New Roman" panose="02020603050405020304" pitchFamily="18" charset="0"/>
                <a:ea typeface="Calibri" panose="020F0502020204030204" pitchFamily="34" charset="0"/>
                <a:cs typeface="Times New Roman" panose="02020603050405020304" pitchFamily="18" charset="0"/>
              </a:rPr>
              <a:t>Are there any specific neighbourhoods or areas within a city or region that have higher crime rates than others?</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l">
              <a:lnSpc>
                <a:spcPct val="107000"/>
              </a:lnSpc>
              <a:buFont typeface="+mj-lt"/>
              <a:buAutoNum type="arabicPeriod"/>
            </a:pPr>
            <a:r>
              <a:rPr lang="en-IN" dirty="0">
                <a:effectLst/>
                <a:latin typeface="Times New Roman" panose="02020603050405020304" pitchFamily="18" charset="0"/>
                <a:ea typeface="Calibri" panose="020F0502020204030204" pitchFamily="34" charset="0"/>
                <a:cs typeface="Times New Roman" panose="02020603050405020304" pitchFamily="18" charset="0"/>
              </a:rPr>
              <a:t>Are there any correlations between crime rates and the presence of certain public amenities?</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l">
              <a:lnSpc>
                <a:spcPct val="107000"/>
              </a:lnSpc>
              <a:buFont typeface="+mj-lt"/>
              <a:buAutoNum type="arabicPeriod"/>
            </a:pPr>
            <a:r>
              <a:rPr lang="en-IN" dirty="0">
                <a:effectLst/>
                <a:latin typeface="Times New Roman" panose="02020603050405020304" pitchFamily="18" charset="0"/>
                <a:ea typeface="Calibri" panose="020F0502020204030204" pitchFamily="34" charset="0"/>
                <a:cs typeface="Times New Roman" panose="02020603050405020304" pitchFamily="18" charset="0"/>
              </a:rPr>
              <a:t>Are there any seasonal patterns in crime rates?</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l">
              <a:lnSpc>
                <a:spcPct val="107000"/>
              </a:lnSpc>
              <a:spcAft>
                <a:spcPts val="800"/>
              </a:spcAft>
              <a:buFont typeface="+mj-lt"/>
              <a:buAutoNum type="arabicPeriod"/>
            </a:pPr>
            <a:r>
              <a:rPr lang="en-IN" dirty="0">
                <a:effectLst/>
                <a:latin typeface="Times New Roman" panose="02020603050405020304" pitchFamily="18" charset="0"/>
                <a:ea typeface="Calibri" panose="020F0502020204030204" pitchFamily="34" charset="0"/>
                <a:cs typeface="Times New Roman" panose="02020603050405020304" pitchFamily="18" charset="0"/>
              </a:rPr>
              <a:t>Are certain crimes more likely to be solved or result in arrests than others?</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479351764"/>
      </p:ext>
    </p:extLst>
  </p:cSld>
  <p:clrMapOvr>
    <a:masterClrMapping/>
  </p:clrMapOvr>
  <mc:AlternateContent xmlns:mc="http://schemas.openxmlformats.org/markup-compatibility/2006" xmlns:p14="http://schemas.microsoft.com/office/powerpoint/2010/main">
    <mc:Choice Requires="p14">
      <p:transition spd="slow" p14:dur="1400">
        <p:blinds/>
      </p:transition>
    </mc:Choice>
    <mc:Fallback xmlns="">
      <p:transition spd="slow">
        <p:blinds/>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359</TotalTime>
  <Words>741</Words>
  <Application>Microsoft Office PowerPoint</Application>
  <PresentationFormat>On-screen Show (4:3)</PresentationFormat>
  <Paragraphs>165</Paragraphs>
  <Slides>11</Slides>
  <Notes>0</Notes>
  <HiddenSlides>1</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Times New Roman</vt:lpstr>
      <vt:lpstr>Office Theme</vt:lpstr>
      <vt:lpstr>PowerPoint Presentation</vt:lpstr>
      <vt:lpstr>Outlines</vt:lpstr>
      <vt:lpstr>Abstract</vt:lpstr>
      <vt:lpstr>Data Source and Tools</vt:lpstr>
      <vt:lpstr>Description of Important Attributes</vt:lpstr>
      <vt:lpstr>Process of Data Cleaning</vt:lpstr>
      <vt:lpstr>Instances from the Data</vt:lpstr>
      <vt:lpstr>Proposed Work</vt:lpstr>
      <vt:lpstr>Proposed Analytical Work</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Prashant Singh</cp:lastModifiedBy>
  <cp:revision>26</cp:revision>
  <dcterms:created xsi:type="dcterms:W3CDTF">2023-04-05T13:25:53Z</dcterms:created>
  <dcterms:modified xsi:type="dcterms:W3CDTF">2023-04-12T07:03:55Z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LastSaved">
    <vt:filetime>2023-04-05T00:00:00Z</vt:filetime>
  </property>
</Properties>
</file>