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3"/>
  </p:notesMasterIdLst>
  <p:sldIdLst>
    <p:sldId id="256" r:id="rId2"/>
    <p:sldId id="257" r:id="rId3"/>
    <p:sldId id="258" r:id="rId4"/>
    <p:sldId id="271" r:id="rId5"/>
    <p:sldId id="261" r:id="rId6"/>
    <p:sldId id="262" r:id="rId7"/>
    <p:sldId id="264" r:id="rId8"/>
    <p:sldId id="266" r:id="rId9"/>
    <p:sldId id="268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project.%20prasha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 prashant.xlsx]Vgames sale!PivotTable2</c:name>
    <c:fmtId val="8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</c:pivotFmts>
    <c:plotArea>
      <c:layout>
        <c:manualLayout>
          <c:layoutTarget val="inner"/>
          <c:xMode val="edge"/>
          <c:yMode val="edge"/>
          <c:x val="8.9466438222999906E-2"/>
          <c:y val="8.6012479984854437E-2"/>
          <c:w val="0.894593297365607"/>
          <c:h val="0.77577115043272504"/>
        </c:manualLayout>
      </c:layout>
      <c:lineChart>
        <c:grouping val="standard"/>
        <c:varyColors val="0"/>
        <c:ser>
          <c:idx val="0"/>
          <c:order val="0"/>
          <c:tx>
            <c:strRef>
              <c:f>'Vgames sale'!$B$3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'Vgames sale'!$A$4:$A$13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'Vgames sale'!$B$4:$B$13</c:f>
              <c:numCache>
                <c:formatCode>General</c:formatCode>
                <c:ptCount val="9"/>
                <c:pt idx="0">
                  <c:v>413.15999999999838</c:v>
                </c:pt>
                <c:pt idx="1">
                  <c:v>332.90999999999815</c:v>
                </c:pt>
                <c:pt idx="2">
                  <c:v>323.02999999999867</c:v>
                </c:pt>
                <c:pt idx="3">
                  <c:v>244.66000000000008</c:v>
                </c:pt>
                <c:pt idx="4">
                  <c:v>249.72000000000023</c:v>
                </c:pt>
                <c:pt idx="5">
                  <c:v>234.88000000000019</c:v>
                </c:pt>
                <c:pt idx="6">
                  <c:v>196.02000000000038</c:v>
                </c:pt>
                <c:pt idx="7">
                  <c:v>58.90000000000007</c:v>
                </c:pt>
                <c:pt idx="8">
                  <c:v>0.01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50464"/>
        <c:axId val="83177408"/>
      </c:lineChart>
      <c:catAx>
        <c:axId val="50750464"/>
        <c:scaling>
          <c:orientation val="minMax"/>
        </c:scaling>
        <c:delete val="0"/>
        <c:axPos val="b"/>
        <c:majorTickMark val="none"/>
        <c:minorTickMark val="none"/>
        <c:tickLblPos val="nextTo"/>
        <c:crossAx val="83177408"/>
        <c:crosses val="autoZero"/>
        <c:auto val="1"/>
        <c:lblAlgn val="ctr"/>
        <c:lblOffset val="100"/>
        <c:noMultiLvlLbl val="0"/>
      </c:catAx>
      <c:valAx>
        <c:axId val="83177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0750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pivotSource>
    <c:name>[project. prashant.xlsx]Sheet15!PivotTable12</c:name>
    <c:fmtId val="7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424974148171572E-2"/>
          <c:y val="7.4823336127635656E-2"/>
          <c:w val="0.9274412885747737"/>
          <c:h val="0.84561016789380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Sheet15!$A$4:$A$16</c:f>
              <c:strCache>
                <c:ptCount val="12"/>
                <c:pt idx="0">
                  <c:v>3DS</c:v>
                </c:pt>
                <c:pt idx="1">
                  <c:v>DS</c:v>
                </c:pt>
                <c:pt idx="2">
                  <c:v>PC</c:v>
                </c:pt>
                <c:pt idx="3">
                  <c:v>PS2</c:v>
                </c:pt>
                <c:pt idx="4">
                  <c:v>PS3</c:v>
                </c:pt>
                <c:pt idx="5">
                  <c:v>PS4</c:v>
                </c:pt>
                <c:pt idx="6">
                  <c:v>PSP</c:v>
                </c:pt>
                <c:pt idx="7">
                  <c:v>PSV</c:v>
                </c:pt>
                <c:pt idx="8">
                  <c:v>Wii</c:v>
                </c:pt>
                <c:pt idx="9">
                  <c:v>WiiU</c:v>
                </c:pt>
                <c:pt idx="10">
                  <c:v>X360</c:v>
                </c:pt>
                <c:pt idx="11">
                  <c:v>XOne</c:v>
                </c:pt>
              </c:strCache>
            </c:strRef>
          </c:cat>
          <c:val>
            <c:numRef>
              <c:f>Sheet15!$B$4:$B$16</c:f>
              <c:numCache>
                <c:formatCode>General</c:formatCode>
                <c:ptCount val="12"/>
                <c:pt idx="0">
                  <c:v>1.9600000000000002</c:v>
                </c:pt>
                <c:pt idx="1">
                  <c:v>4.3999999999999995</c:v>
                </c:pt>
                <c:pt idx="2">
                  <c:v>12.96</c:v>
                </c:pt>
                <c:pt idx="3">
                  <c:v>6.0299999999999994</c:v>
                </c:pt>
                <c:pt idx="4">
                  <c:v>112.10000000000004</c:v>
                </c:pt>
                <c:pt idx="5">
                  <c:v>48.749999999999993</c:v>
                </c:pt>
                <c:pt idx="6">
                  <c:v>7.44</c:v>
                </c:pt>
                <c:pt idx="7">
                  <c:v>2.75</c:v>
                </c:pt>
                <c:pt idx="8">
                  <c:v>23.01</c:v>
                </c:pt>
                <c:pt idx="9">
                  <c:v>0.72</c:v>
                </c:pt>
                <c:pt idx="10">
                  <c:v>105.21999999999998</c:v>
                </c:pt>
                <c:pt idx="11">
                  <c:v>26.930000000000007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51013120"/>
        <c:axId val="50082880"/>
      </c:barChart>
      <c:catAx>
        <c:axId val="51013120"/>
        <c:scaling>
          <c:orientation val="minMax"/>
        </c:scaling>
        <c:delete val="0"/>
        <c:axPos val="b"/>
        <c:majorTickMark val="none"/>
        <c:minorTickMark val="none"/>
        <c:tickLblPos val="nextTo"/>
        <c:crossAx val="50082880"/>
        <c:crosses val="autoZero"/>
        <c:auto val="1"/>
        <c:lblAlgn val="ctr"/>
        <c:lblOffset val="100"/>
        <c:noMultiLvlLbl val="0"/>
      </c:catAx>
      <c:valAx>
        <c:axId val="5008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1013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pivotSource>
    <c:name>[project. prashant.xlsx]Sheet9!PivotTable6</c:name>
    <c:fmtId val="1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Sheet9!$A$4:$A$10</c:f>
              <c:strCache>
                <c:ptCount val="6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Shooter</c:v>
                </c:pt>
                <c:pt idx="4">
                  <c:v>Sports</c:v>
                </c:pt>
                <c:pt idx="5">
                  <c:v>Strategy</c:v>
                </c:pt>
              </c:strCache>
            </c:strRef>
          </c:cat>
          <c:val>
            <c:numRef>
              <c:f>Sheet9!$B$4:$B$10</c:f>
              <c:numCache>
                <c:formatCode>General</c:formatCode>
                <c:ptCount val="6"/>
                <c:pt idx="0">
                  <c:v>54.100000000000009</c:v>
                </c:pt>
                <c:pt idx="1">
                  <c:v>3.35</c:v>
                </c:pt>
                <c:pt idx="2">
                  <c:v>5.6300000000000008</c:v>
                </c:pt>
                <c:pt idx="3">
                  <c:v>85.68</c:v>
                </c:pt>
                <c:pt idx="4">
                  <c:v>203.1</c:v>
                </c:pt>
                <c:pt idx="5">
                  <c:v>0.41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pivotSource>
    <c:name>[project. prashant.xlsx]sale of electroinc arts!PivotTable8</c:name>
    <c:fmtId val="13"/>
  </c:pivotSource>
  <c:chart>
    <c:title>
      <c:tx>
        <c:rich>
          <a:bodyPr/>
          <a:lstStyle/>
          <a:p>
            <a:pPr>
              <a:defRPr/>
            </a:pPr>
            <a:r>
              <a:rPr lang="en-US" sz="1200" dirty="0" smtClean="0"/>
              <a:t>Global</a:t>
            </a:r>
            <a:r>
              <a:rPr lang="en-US" sz="1200" baseline="0" dirty="0" smtClean="0"/>
              <a:t> sale of electronic arts</a:t>
            </a:r>
            <a:endParaRPr lang="en-US" dirty="0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 of electroinc arts'!$B$3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'sale of electroinc arts'!$A$4:$A$12</c:f>
              <c:strCache>
                <c:ptCount val="8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</c:strCache>
            </c:strRef>
          </c:cat>
          <c:val>
            <c:numRef>
              <c:f>'sale of electroinc arts'!$B$4:$B$12</c:f>
              <c:numCache>
                <c:formatCode>General</c:formatCode>
                <c:ptCount val="8"/>
                <c:pt idx="0">
                  <c:v>56.759999999999991</c:v>
                </c:pt>
                <c:pt idx="1">
                  <c:v>58.000000000000014</c:v>
                </c:pt>
                <c:pt idx="2">
                  <c:v>62.430000000000021</c:v>
                </c:pt>
                <c:pt idx="3">
                  <c:v>36.17</c:v>
                </c:pt>
                <c:pt idx="4">
                  <c:v>46.09</c:v>
                </c:pt>
                <c:pt idx="5">
                  <c:v>39.019999999999989</c:v>
                </c:pt>
                <c:pt idx="6">
                  <c:v>42.1</c:v>
                </c:pt>
                <c:pt idx="7">
                  <c:v>11.700000000000001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09920"/>
        <c:axId val="109707840"/>
      </c:lineChart>
      <c:catAx>
        <c:axId val="51409920"/>
        <c:scaling>
          <c:orientation val="minMax"/>
        </c:scaling>
        <c:delete val="0"/>
        <c:axPos val="b"/>
        <c:majorTickMark val="none"/>
        <c:minorTickMark val="none"/>
        <c:tickLblPos val="nextTo"/>
        <c:crossAx val="109707840"/>
        <c:crosses val="autoZero"/>
        <c:auto val="1"/>
        <c:lblAlgn val="ctr"/>
        <c:lblOffset val="100"/>
        <c:noMultiLvlLbl val="0"/>
      </c:catAx>
      <c:valAx>
        <c:axId val="1097078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5140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 prashant.xlsx]Sheet6!PivotTable3</c:name>
    <c:fmtId val="5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Action</c:v>
                </c:pt>
              </c:strCache>
            </c:strRef>
          </c:tx>
          <c:invertIfNegative val="0"/>
          <c:cat>
            <c:strRef>
              <c:f>Sheet6!$A$5:$A$14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Sheet6!$B$5:$B$14</c:f>
              <c:numCache>
                <c:formatCode>General</c:formatCode>
                <c:ptCount val="9"/>
                <c:pt idx="0">
                  <c:v>139.3600000000001</c:v>
                </c:pt>
                <c:pt idx="1">
                  <c:v>117.63999999999997</c:v>
                </c:pt>
                <c:pt idx="2">
                  <c:v>118.96000000000001</c:v>
                </c:pt>
                <c:pt idx="3">
                  <c:v>122.03999999999988</c:v>
                </c:pt>
                <c:pt idx="4">
                  <c:v>125.22</c:v>
                </c:pt>
                <c:pt idx="5">
                  <c:v>99.020000000000081</c:v>
                </c:pt>
                <c:pt idx="6">
                  <c:v>70.69999999999996</c:v>
                </c:pt>
                <c:pt idx="7">
                  <c:v>19.910000000000025</c:v>
                </c:pt>
                <c:pt idx="8">
                  <c:v>0.01</c:v>
                </c:pt>
              </c:numCache>
            </c:numRef>
          </c:val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Adventure</c:v>
                </c:pt>
              </c:strCache>
            </c:strRef>
          </c:tx>
          <c:invertIfNegative val="0"/>
          <c:cat>
            <c:strRef>
              <c:f>Sheet6!$A$5:$A$14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Sheet6!$C$5:$C$14</c:f>
              <c:numCache>
                <c:formatCode>General</c:formatCode>
                <c:ptCount val="9"/>
                <c:pt idx="0">
                  <c:v>20.680000000000032</c:v>
                </c:pt>
                <c:pt idx="1">
                  <c:v>16.570000000000004</c:v>
                </c:pt>
                <c:pt idx="2">
                  <c:v>15.979999999999977</c:v>
                </c:pt>
                <c:pt idx="3">
                  <c:v>5.9899999999999993</c:v>
                </c:pt>
                <c:pt idx="4">
                  <c:v>6.6099999999999923</c:v>
                </c:pt>
                <c:pt idx="5">
                  <c:v>6.0599999999999925</c:v>
                </c:pt>
                <c:pt idx="6">
                  <c:v>8.0299999999999958</c:v>
                </c:pt>
                <c:pt idx="7">
                  <c:v>1.8100000000000007</c:v>
                </c:pt>
              </c:numCache>
            </c:numRef>
          </c:val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Fighting</c:v>
                </c:pt>
              </c:strCache>
            </c:strRef>
          </c:tx>
          <c:invertIfNegative val="0"/>
          <c:cat>
            <c:strRef>
              <c:f>Sheet6!$A$5:$A$14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Sheet6!$D$5:$D$14</c:f>
              <c:numCache>
                <c:formatCode>General</c:formatCode>
                <c:ptCount val="9"/>
                <c:pt idx="0">
                  <c:v>32.15</c:v>
                </c:pt>
                <c:pt idx="1">
                  <c:v>14.890000000000002</c:v>
                </c:pt>
                <c:pt idx="2">
                  <c:v>22.68</c:v>
                </c:pt>
                <c:pt idx="3">
                  <c:v>9.51</c:v>
                </c:pt>
                <c:pt idx="4">
                  <c:v>7.21</c:v>
                </c:pt>
                <c:pt idx="5">
                  <c:v>16.149999999999999</c:v>
                </c:pt>
                <c:pt idx="6">
                  <c:v>7.78</c:v>
                </c:pt>
                <c:pt idx="7">
                  <c:v>3.859999999999999</c:v>
                </c:pt>
              </c:numCache>
            </c:numRef>
          </c:val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Shooter</c:v>
                </c:pt>
              </c:strCache>
            </c:strRef>
          </c:tx>
          <c:invertIfNegative val="0"/>
          <c:cat>
            <c:strRef>
              <c:f>Sheet6!$A$5:$A$14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Sheet6!$E$5:$E$14</c:f>
              <c:numCache>
                <c:formatCode>General</c:formatCode>
                <c:ptCount val="9"/>
                <c:pt idx="0">
                  <c:v>69.890000000000015</c:v>
                </c:pt>
                <c:pt idx="1">
                  <c:v>77.40999999999994</c:v>
                </c:pt>
                <c:pt idx="2">
                  <c:v>99.36</c:v>
                </c:pt>
                <c:pt idx="3">
                  <c:v>72.859999999999985</c:v>
                </c:pt>
                <c:pt idx="4">
                  <c:v>62.799999999999976</c:v>
                </c:pt>
                <c:pt idx="5">
                  <c:v>65.999999999999957</c:v>
                </c:pt>
                <c:pt idx="6">
                  <c:v>66.149999999999991</c:v>
                </c:pt>
                <c:pt idx="7">
                  <c:v>18.219999999999995</c:v>
                </c:pt>
              </c:numCache>
            </c:numRef>
          </c:val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Sports</c:v>
                </c:pt>
              </c:strCache>
            </c:strRef>
          </c:tx>
          <c:invertIfNegative val="0"/>
          <c:cat>
            <c:strRef>
              <c:f>Sheet6!$A$5:$A$14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Sheet6!$F$5:$F$14</c:f>
              <c:numCache>
                <c:formatCode>General</c:formatCode>
                <c:ptCount val="9"/>
                <c:pt idx="0">
                  <c:v>138.5200000000001</c:v>
                </c:pt>
                <c:pt idx="1">
                  <c:v>92.53</c:v>
                </c:pt>
                <c:pt idx="2">
                  <c:v>56.990000000000016</c:v>
                </c:pt>
                <c:pt idx="3">
                  <c:v>30.930000000000007</c:v>
                </c:pt>
                <c:pt idx="4">
                  <c:v>41.550000000000026</c:v>
                </c:pt>
                <c:pt idx="5">
                  <c:v>46.66</c:v>
                </c:pt>
                <c:pt idx="6">
                  <c:v>41.540000000000013</c:v>
                </c:pt>
                <c:pt idx="7">
                  <c:v>14.599999999999996</c:v>
                </c:pt>
              </c:numCache>
            </c:numRef>
          </c:val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Strategy</c:v>
                </c:pt>
              </c:strCache>
            </c:strRef>
          </c:tx>
          <c:invertIfNegative val="0"/>
          <c:cat>
            <c:strRef>
              <c:f>Sheet6!$A$5:$A$14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Sheet6!$G$5:$G$14</c:f>
              <c:numCache>
                <c:formatCode>General</c:formatCode>
                <c:ptCount val="9"/>
                <c:pt idx="0">
                  <c:v>12.559999999999992</c:v>
                </c:pt>
                <c:pt idx="1">
                  <c:v>13.869999999999989</c:v>
                </c:pt>
                <c:pt idx="2">
                  <c:v>9.0599999999999934</c:v>
                </c:pt>
                <c:pt idx="3">
                  <c:v>3.3299999999999992</c:v>
                </c:pt>
                <c:pt idx="4">
                  <c:v>6.330000000000001</c:v>
                </c:pt>
                <c:pt idx="5">
                  <c:v>0.99000000000000021</c:v>
                </c:pt>
                <c:pt idx="6">
                  <c:v>1.8200000000000003</c:v>
                </c:pt>
                <c:pt idx="7">
                  <c:v>0.50000000000000011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0753024"/>
        <c:axId val="83179712"/>
      </c:barChart>
      <c:catAx>
        <c:axId val="50753024"/>
        <c:scaling>
          <c:orientation val="minMax"/>
        </c:scaling>
        <c:delete val="0"/>
        <c:axPos val="b"/>
        <c:majorTickMark val="none"/>
        <c:minorTickMark val="none"/>
        <c:tickLblPos val="nextTo"/>
        <c:crossAx val="83179712"/>
        <c:crosses val="autoZero"/>
        <c:auto val="1"/>
        <c:lblAlgn val="ctr"/>
        <c:lblOffset val="100"/>
        <c:noMultiLvlLbl val="0"/>
      </c:catAx>
      <c:valAx>
        <c:axId val="8317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507530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pivotSource>
    <c:name>[project. prashant.xlsx]sale of games on diffrent platf!PivotTable9</c:name>
    <c:fmtId val="12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2947877977516962"/>
          <c:y val="0.19806591437004681"/>
          <c:w val="0.68609146734016735"/>
          <c:h val="0.487948671401665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'sale of games on diffrent platf'!$B$3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'sale of games on diffrent platf'!$A$4:$A$10</c:f>
              <c:strCache>
                <c:ptCount val="6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Shooter</c:v>
                </c:pt>
                <c:pt idx="4">
                  <c:v>Sports</c:v>
                </c:pt>
                <c:pt idx="5">
                  <c:v>Strategy</c:v>
                </c:pt>
              </c:strCache>
            </c:strRef>
          </c:cat>
          <c:val>
            <c:numRef>
              <c:f>'sale of games on diffrent platf'!$B$4:$B$10</c:f>
              <c:numCache>
                <c:formatCode>General</c:formatCode>
                <c:ptCount val="6"/>
                <c:pt idx="0">
                  <c:v>247.83999999999995</c:v>
                </c:pt>
                <c:pt idx="1">
                  <c:v>16.979999999999997</c:v>
                </c:pt>
                <c:pt idx="2">
                  <c:v>40.659999999999975</c:v>
                </c:pt>
                <c:pt idx="3">
                  <c:v>154.12000000000006</c:v>
                </c:pt>
                <c:pt idx="4">
                  <c:v>106.50999999999996</c:v>
                </c:pt>
                <c:pt idx="5">
                  <c:v>3.2500000000000004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786304"/>
        <c:axId val="109748224"/>
      </c:barChart>
      <c:catAx>
        <c:axId val="50786304"/>
        <c:scaling>
          <c:orientation val="minMax"/>
        </c:scaling>
        <c:delete val="0"/>
        <c:axPos val="b"/>
        <c:majorTickMark val="out"/>
        <c:minorTickMark val="none"/>
        <c:tickLblPos val="nextTo"/>
        <c:crossAx val="109748224"/>
        <c:crosses val="autoZero"/>
        <c:auto val="1"/>
        <c:lblAlgn val="ctr"/>
        <c:lblOffset val="100"/>
        <c:noMultiLvlLbl val="0"/>
      </c:catAx>
      <c:valAx>
        <c:axId val="1097482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5078630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pivotSource>
    <c:name>[project. prashant.xlsx]top 10 games!PivotTable7</c:name>
    <c:fmtId val="11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Top 10 games</a:t>
            </a:r>
          </a:p>
        </c:rich>
      </c:tx>
      <c:layout>
        <c:manualLayout>
          <c:xMode val="edge"/>
          <c:yMode val="edge"/>
          <c:x val="0.2880454943132108"/>
          <c:y val="5.1373578302712171E-2"/>
        </c:manualLayout>
      </c:layout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games'!$B$3:$B$4</c:f>
              <c:strCache>
                <c:ptCount val="1"/>
                <c:pt idx="0">
                  <c:v>Call of Duty: Black Ops</c:v>
                </c:pt>
              </c:strCache>
            </c:strRef>
          </c:tx>
          <c:invertIfNegative val="0"/>
          <c:cat>
            <c:multiLvlStrRef>
              <c:f>'top 10 games'!$A$5:$A$25</c:f>
              <c:multiLvlStrCache>
                <c:ptCount val="10"/>
                <c:lvl>
                  <c:pt idx="0">
                    <c:v>Sports</c:v>
                  </c:pt>
                  <c:pt idx="1">
                    <c:v>Sports</c:v>
                  </c:pt>
                  <c:pt idx="2">
                    <c:v>Action</c:v>
                  </c:pt>
                  <c:pt idx="3">
                    <c:v>Action</c:v>
                  </c:pt>
                  <c:pt idx="4">
                    <c:v>Shooter</c:v>
                  </c:pt>
                  <c:pt idx="5">
                    <c:v>Shooter</c:v>
                  </c:pt>
                  <c:pt idx="6">
                    <c:v>Shooter</c:v>
                  </c:pt>
                  <c:pt idx="7">
                    <c:v>Shooter</c:v>
                  </c:pt>
                  <c:pt idx="8">
                    <c:v>Shooter</c:v>
                  </c:pt>
                  <c:pt idx="9">
                    <c:v>Shooter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'top 10 games'!$B$5:$B$25</c:f>
              <c:numCache>
                <c:formatCode>General</c:formatCode>
                <c:ptCount val="10"/>
                <c:pt idx="5">
                  <c:v>14.64</c:v>
                </c:pt>
              </c:numCache>
            </c:numRef>
          </c:val>
        </c:ser>
        <c:ser>
          <c:idx val="1"/>
          <c:order val="1"/>
          <c:tx>
            <c:strRef>
              <c:f>'top 10 games'!$C$3:$C$4</c:f>
              <c:strCache>
                <c:ptCount val="1"/>
                <c:pt idx="0">
                  <c:v>Call of Duty: Black Ops 3</c:v>
                </c:pt>
              </c:strCache>
            </c:strRef>
          </c:tx>
          <c:invertIfNegative val="0"/>
          <c:cat>
            <c:multiLvlStrRef>
              <c:f>'top 10 games'!$A$5:$A$25</c:f>
              <c:multiLvlStrCache>
                <c:ptCount val="10"/>
                <c:lvl>
                  <c:pt idx="0">
                    <c:v>Sports</c:v>
                  </c:pt>
                  <c:pt idx="1">
                    <c:v>Sports</c:v>
                  </c:pt>
                  <c:pt idx="2">
                    <c:v>Action</c:v>
                  </c:pt>
                  <c:pt idx="3">
                    <c:v>Action</c:v>
                  </c:pt>
                  <c:pt idx="4">
                    <c:v>Shooter</c:v>
                  </c:pt>
                  <c:pt idx="5">
                    <c:v>Shooter</c:v>
                  </c:pt>
                  <c:pt idx="6">
                    <c:v>Shooter</c:v>
                  </c:pt>
                  <c:pt idx="7">
                    <c:v>Shooter</c:v>
                  </c:pt>
                  <c:pt idx="8">
                    <c:v>Shooter</c:v>
                  </c:pt>
                  <c:pt idx="9">
                    <c:v>Shooter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'top 10 games'!$C$5:$C$25</c:f>
              <c:numCache>
                <c:formatCode>General</c:formatCode>
                <c:ptCount val="10"/>
                <c:pt idx="6">
                  <c:v>14.24</c:v>
                </c:pt>
              </c:numCache>
            </c:numRef>
          </c:val>
        </c:ser>
        <c:ser>
          <c:idx val="2"/>
          <c:order val="2"/>
          <c:tx>
            <c:strRef>
              <c:f>'top 10 games'!$D$3:$D$4</c:f>
              <c:strCache>
                <c:ptCount val="1"/>
                <c:pt idx="0">
                  <c:v>Call of Duty: Black Ops II</c:v>
                </c:pt>
              </c:strCache>
            </c:strRef>
          </c:tx>
          <c:invertIfNegative val="0"/>
          <c:cat>
            <c:multiLvlStrRef>
              <c:f>'top 10 games'!$A$5:$A$25</c:f>
              <c:multiLvlStrCache>
                <c:ptCount val="10"/>
                <c:lvl>
                  <c:pt idx="0">
                    <c:v>Sports</c:v>
                  </c:pt>
                  <c:pt idx="1">
                    <c:v>Sports</c:v>
                  </c:pt>
                  <c:pt idx="2">
                    <c:v>Action</c:v>
                  </c:pt>
                  <c:pt idx="3">
                    <c:v>Action</c:v>
                  </c:pt>
                  <c:pt idx="4">
                    <c:v>Shooter</c:v>
                  </c:pt>
                  <c:pt idx="5">
                    <c:v>Shooter</c:v>
                  </c:pt>
                  <c:pt idx="6">
                    <c:v>Shooter</c:v>
                  </c:pt>
                  <c:pt idx="7">
                    <c:v>Shooter</c:v>
                  </c:pt>
                  <c:pt idx="8">
                    <c:v>Shooter</c:v>
                  </c:pt>
                  <c:pt idx="9">
                    <c:v>Shooter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'top 10 games'!$D$5:$D$25</c:f>
              <c:numCache>
                <c:formatCode>General</c:formatCode>
                <c:ptCount val="10"/>
                <c:pt idx="7">
                  <c:v>14.03</c:v>
                </c:pt>
                <c:pt idx="8">
                  <c:v>13.73</c:v>
                </c:pt>
              </c:numCache>
            </c:numRef>
          </c:val>
        </c:ser>
        <c:ser>
          <c:idx val="3"/>
          <c:order val="3"/>
          <c:tx>
            <c:strRef>
              <c:f>'top 10 games'!$E$3:$E$4</c:f>
              <c:strCache>
                <c:ptCount val="1"/>
                <c:pt idx="0">
                  <c:v>Call of Duty: Modern Warfare 2</c:v>
                </c:pt>
              </c:strCache>
            </c:strRef>
          </c:tx>
          <c:invertIfNegative val="0"/>
          <c:cat>
            <c:multiLvlStrRef>
              <c:f>'top 10 games'!$A$5:$A$25</c:f>
              <c:multiLvlStrCache>
                <c:ptCount val="10"/>
                <c:lvl>
                  <c:pt idx="0">
                    <c:v>Sports</c:v>
                  </c:pt>
                  <c:pt idx="1">
                    <c:v>Sports</c:v>
                  </c:pt>
                  <c:pt idx="2">
                    <c:v>Action</c:v>
                  </c:pt>
                  <c:pt idx="3">
                    <c:v>Action</c:v>
                  </c:pt>
                  <c:pt idx="4">
                    <c:v>Shooter</c:v>
                  </c:pt>
                  <c:pt idx="5">
                    <c:v>Shooter</c:v>
                  </c:pt>
                  <c:pt idx="6">
                    <c:v>Shooter</c:v>
                  </c:pt>
                  <c:pt idx="7">
                    <c:v>Shooter</c:v>
                  </c:pt>
                  <c:pt idx="8">
                    <c:v>Shooter</c:v>
                  </c:pt>
                  <c:pt idx="9">
                    <c:v>Shooter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'top 10 games'!$E$5:$E$25</c:f>
              <c:numCache>
                <c:formatCode>General</c:formatCode>
                <c:ptCount val="10"/>
                <c:pt idx="9">
                  <c:v>13.51</c:v>
                </c:pt>
              </c:numCache>
            </c:numRef>
          </c:val>
        </c:ser>
        <c:ser>
          <c:idx val="4"/>
          <c:order val="4"/>
          <c:tx>
            <c:strRef>
              <c:f>'top 10 games'!$F$3:$F$4</c:f>
              <c:strCache>
                <c:ptCount val="1"/>
                <c:pt idx="0">
                  <c:v>Call of Duty: Modern Warfare 3</c:v>
                </c:pt>
              </c:strCache>
            </c:strRef>
          </c:tx>
          <c:invertIfNegative val="0"/>
          <c:cat>
            <c:multiLvlStrRef>
              <c:f>'top 10 games'!$A$5:$A$25</c:f>
              <c:multiLvlStrCache>
                <c:ptCount val="10"/>
                <c:lvl>
                  <c:pt idx="0">
                    <c:v>Sports</c:v>
                  </c:pt>
                  <c:pt idx="1">
                    <c:v>Sports</c:v>
                  </c:pt>
                  <c:pt idx="2">
                    <c:v>Action</c:v>
                  </c:pt>
                  <c:pt idx="3">
                    <c:v>Action</c:v>
                  </c:pt>
                  <c:pt idx="4">
                    <c:v>Shooter</c:v>
                  </c:pt>
                  <c:pt idx="5">
                    <c:v>Shooter</c:v>
                  </c:pt>
                  <c:pt idx="6">
                    <c:v>Shooter</c:v>
                  </c:pt>
                  <c:pt idx="7">
                    <c:v>Shooter</c:v>
                  </c:pt>
                  <c:pt idx="8">
                    <c:v>Shooter</c:v>
                  </c:pt>
                  <c:pt idx="9">
                    <c:v>Shooter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'top 10 games'!$F$5:$F$25</c:f>
              <c:numCache>
                <c:formatCode>General</c:formatCode>
                <c:ptCount val="10"/>
                <c:pt idx="4">
                  <c:v>14.76</c:v>
                </c:pt>
              </c:numCache>
            </c:numRef>
          </c:val>
        </c:ser>
        <c:ser>
          <c:idx val="5"/>
          <c:order val="5"/>
          <c:tx>
            <c:strRef>
              <c:f>'top 10 games'!$G$3:$G$4</c:f>
              <c:strCache>
                <c:ptCount val="1"/>
                <c:pt idx="0">
                  <c:v>Grand Theft Auto V</c:v>
                </c:pt>
              </c:strCache>
            </c:strRef>
          </c:tx>
          <c:invertIfNegative val="0"/>
          <c:cat>
            <c:multiLvlStrRef>
              <c:f>'top 10 games'!$A$5:$A$25</c:f>
              <c:multiLvlStrCache>
                <c:ptCount val="10"/>
                <c:lvl>
                  <c:pt idx="0">
                    <c:v>Sports</c:v>
                  </c:pt>
                  <c:pt idx="1">
                    <c:v>Sports</c:v>
                  </c:pt>
                  <c:pt idx="2">
                    <c:v>Action</c:v>
                  </c:pt>
                  <c:pt idx="3">
                    <c:v>Action</c:v>
                  </c:pt>
                  <c:pt idx="4">
                    <c:v>Shooter</c:v>
                  </c:pt>
                  <c:pt idx="5">
                    <c:v>Shooter</c:v>
                  </c:pt>
                  <c:pt idx="6">
                    <c:v>Shooter</c:v>
                  </c:pt>
                  <c:pt idx="7">
                    <c:v>Shooter</c:v>
                  </c:pt>
                  <c:pt idx="8">
                    <c:v>Shooter</c:v>
                  </c:pt>
                  <c:pt idx="9">
                    <c:v>Shooter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'top 10 games'!$G$5:$G$25</c:f>
              <c:numCache>
                <c:formatCode>General</c:formatCode>
                <c:ptCount val="10"/>
                <c:pt idx="2">
                  <c:v>21.4</c:v>
                </c:pt>
                <c:pt idx="3">
                  <c:v>16.38</c:v>
                </c:pt>
              </c:numCache>
            </c:numRef>
          </c:val>
        </c:ser>
        <c:ser>
          <c:idx val="6"/>
          <c:order val="6"/>
          <c:tx>
            <c:strRef>
              <c:f>'top 10 games'!$H$3:$H$4</c:f>
              <c:strCache>
                <c:ptCount val="1"/>
                <c:pt idx="0">
                  <c:v>Wii Fit Plus</c:v>
                </c:pt>
              </c:strCache>
            </c:strRef>
          </c:tx>
          <c:invertIfNegative val="0"/>
          <c:cat>
            <c:multiLvlStrRef>
              <c:f>'top 10 games'!$A$5:$A$25</c:f>
              <c:multiLvlStrCache>
                <c:ptCount val="10"/>
                <c:lvl>
                  <c:pt idx="0">
                    <c:v>Sports</c:v>
                  </c:pt>
                  <c:pt idx="1">
                    <c:v>Sports</c:v>
                  </c:pt>
                  <c:pt idx="2">
                    <c:v>Action</c:v>
                  </c:pt>
                  <c:pt idx="3">
                    <c:v>Action</c:v>
                  </c:pt>
                  <c:pt idx="4">
                    <c:v>Shooter</c:v>
                  </c:pt>
                  <c:pt idx="5">
                    <c:v>Shooter</c:v>
                  </c:pt>
                  <c:pt idx="6">
                    <c:v>Shooter</c:v>
                  </c:pt>
                  <c:pt idx="7">
                    <c:v>Shooter</c:v>
                  </c:pt>
                  <c:pt idx="8">
                    <c:v>Shooter</c:v>
                  </c:pt>
                  <c:pt idx="9">
                    <c:v>Shooter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'top 10 games'!$H$5:$H$25</c:f>
              <c:numCache>
                <c:formatCode>General</c:formatCode>
                <c:ptCount val="10"/>
                <c:pt idx="1">
                  <c:v>22</c:v>
                </c:pt>
              </c:numCache>
            </c:numRef>
          </c:val>
        </c:ser>
        <c:ser>
          <c:idx val="7"/>
          <c:order val="7"/>
          <c:tx>
            <c:strRef>
              <c:f>'top 10 games'!$I$3:$I$4</c:f>
              <c:strCache>
                <c:ptCount val="1"/>
                <c:pt idx="0">
                  <c:v>Wii Sports Resort</c:v>
                </c:pt>
              </c:strCache>
            </c:strRef>
          </c:tx>
          <c:invertIfNegative val="0"/>
          <c:cat>
            <c:multiLvlStrRef>
              <c:f>'top 10 games'!$A$5:$A$25</c:f>
              <c:multiLvlStrCache>
                <c:ptCount val="10"/>
                <c:lvl>
                  <c:pt idx="0">
                    <c:v>Sports</c:v>
                  </c:pt>
                  <c:pt idx="1">
                    <c:v>Sports</c:v>
                  </c:pt>
                  <c:pt idx="2">
                    <c:v>Action</c:v>
                  </c:pt>
                  <c:pt idx="3">
                    <c:v>Action</c:v>
                  </c:pt>
                  <c:pt idx="4">
                    <c:v>Shooter</c:v>
                  </c:pt>
                  <c:pt idx="5">
                    <c:v>Shooter</c:v>
                  </c:pt>
                  <c:pt idx="6">
                    <c:v>Shooter</c:v>
                  </c:pt>
                  <c:pt idx="7">
                    <c:v>Shooter</c:v>
                  </c:pt>
                  <c:pt idx="8">
                    <c:v>Shooter</c:v>
                  </c:pt>
                  <c:pt idx="9">
                    <c:v>Shooter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'top 10 games'!$I$5:$I$25</c:f>
              <c:numCache>
                <c:formatCode>General</c:formatCode>
                <c:ptCount val="10"/>
                <c:pt idx="0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21472"/>
        <c:axId val="109750528"/>
      </c:barChart>
      <c:catAx>
        <c:axId val="509214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09750528"/>
        <c:crosses val="autoZero"/>
        <c:auto val="1"/>
        <c:lblAlgn val="ctr"/>
        <c:lblOffset val="100"/>
        <c:noMultiLvlLbl val="0"/>
      </c:catAx>
      <c:valAx>
        <c:axId val="10975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0921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270691163604547"/>
          <c:y val="3.8440511774953272E-2"/>
          <c:w val="0.29517187624274238"/>
          <c:h val="0.8999008360003044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pivotSource>
    <c:name>[project. prashant.xlsx]Sheet1!PivotTable1</c:name>
    <c:fmtId val="5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Sheet1!$A$4:$A$13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9"/>
                <c:pt idx="0">
                  <c:v>806</c:v>
                </c:pt>
                <c:pt idx="1">
                  <c:v>740</c:v>
                </c:pt>
                <c:pt idx="2">
                  <c:v>659</c:v>
                </c:pt>
                <c:pt idx="3">
                  <c:v>470</c:v>
                </c:pt>
                <c:pt idx="4">
                  <c:v>359</c:v>
                </c:pt>
                <c:pt idx="5">
                  <c:v>394</c:v>
                </c:pt>
                <c:pt idx="6">
                  <c:v>443</c:v>
                </c:pt>
                <c:pt idx="7">
                  <c:v>247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24032"/>
        <c:axId val="109752832"/>
      </c:barChart>
      <c:catAx>
        <c:axId val="50924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09752832"/>
        <c:crosses val="autoZero"/>
        <c:auto val="1"/>
        <c:lblAlgn val="ctr"/>
        <c:lblOffset val="100"/>
        <c:noMultiLvlLbl val="0"/>
      </c:catAx>
      <c:valAx>
        <c:axId val="109752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50924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pivotSource>
    <c:name>[project. prashant.xlsx]Sheet16!PivotTable13</c:name>
    <c:fmtId val="0"/>
  </c:pivotSource>
  <c:chart>
    <c:title>
      <c:tx>
        <c:rich>
          <a:bodyPr/>
          <a:lstStyle/>
          <a:p>
            <a:pPr>
              <a:defRPr sz="1200"/>
            </a:pPr>
            <a:r>
              <a:rPr lang="en-US" sz="1200" b="1" i="0" u="none" strike="noStrike" cap="all" baseline="0" dirty="0" smtClean="0">
                <a:effectLst/>
              </a:rPr>
              <a:t>Total ps3 global sale</a:t>
            </a:r>
            <a:endParaRPr lang="en-IN" sz="1200" dirty="0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Sheet16!$B$3</c:f>
              <c:strCache>
                <c:ptCount val="1"/>
                <c:pt idx="0">
                  <c:v>Sum of Global_Sales</c:v>
                </c:pt>
              </c:strCache>
            </c:strRef>
          </c:tx>
          <c:invertIfNegative val="0"/>
          <c:cat>
            <c:strRef>
              <c:f>Sheet16!$A$4:$A$10</c:f>
              <c:strCache>
                <c:ptCount val="6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Shooter</c:v>
                </c:pt>
                <c:pt idx="4">
                  <c:v>Sports</c:v>
                </c:pt>
                <c:pt idx="5">
                  <c:v>Strategy</c:v>
                </c:pt>
              </c:strCache>
            </c:strRef>
          </c:cat>
          <c:val>
            <c:numRef>
              <c:f>Sheet16!$B$4:$B$10</c:f>
              <c:numCache>
                <c:formatCode>General</c:formatCode>
                <c:ptCount val="6"/>
                <c:pt idx="0">
                  <c:v>247.83999999999995</c:v>
                </c:pt>
                <c:pt idx="1">
                  <c:v>16.979999999999997</c:v>
                </c:pt>
                <c:pt idx="2">
                  <c:v>40.659999999999975</c:v>
                </c:pt>
                <c:pt idx="3">
                  <c:v>154.12000000000006</c:v>
                </c:pt>
                <c:pt idx="4">
                  <c:v>106.50999999999996</c:v>
                </c:pt>
                <c:pt idx="5">
                  <c:v>3.2500000000000004</c:v>
                </c:pt>
              </c:numCache>
            </c:numRef>
          </c:val>
        </c:ser>
        <c:ser>
          <c:idx val="1"/>
          <c:order val="1"/>
          <c:tx>
            <c:strRef>
              <c:f>Sheet16!$C$3</c:f>
              <c:strCache>
                <c:ptCount val="1"/>
                <c:pt idx="0">
                  <c:v>Sum of EU_Sales</c:v>
                </c:pt>
              </c:strCache>
            </c:strRef>
          </c:tx>
          <c:invertIfNegative val="0"/>
          <c:cat>
            <c:strRef>
              <c:f>Sheet16!$A$4:$A$10</c:f>
              <c:strCache>
                <c:ptCount val="6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Shooter</c:v>
                </c:pt>
                <c:pt idx="4">
                  <c:v>Sports</c:v>
                </c:pt>
                <c:pt idx="5">
                  <c:v>Strategy</c:v>
                </c:pt>
              </c:strCache>
            </c:strRef>
          </c:cat>
          <c:val>
            <c:numRef>
              <c:f>Sheet16!$C$4:$C$10</c:f>
              <c:numCache>
                <c:formatCode>General</c:formatCode>
                <c:ptCount val="6"/>
                <c:pt idx="0">
                  <c:v>89.77</c:v>
                </c:pt>
                <c:pt idx="1">
                  <c:v>6.0499999999999989</c:v>
                </c:pt>
                <c:pt idx="2">
                  <c:v>11.219999999999997</c:v>
                </c:pt>
                <c:pt idx="3">
                  <c:v>60.380000000000017</c:v>
                </c:pt>
                <c:pt idx="4">
                  <c:v>38.969999999999985</c:v>
                </c:pt>
                <c:pt idx="5">
                  <c:v>0.88</c:v>
                </c:pt>
              </c:numCache>
            </c:numRef>
          </c:val>
        </c:ser>
        <c:ser>
          <c:idx val="2"/>
          <c:order val="2"/>
          <c:tx>
            <c:strRef>
              <c:f>Sheet16!$D$3</c:f>
              <c:strCache>
                <c:ptCount val="1"/>
                <c:pt idx="0">
                  <c:v>Sum of NA_Sales</c:v>
                </c:pt>
              </c:strCache>
            </c:strRef>
          </c:tx>
          <c:invertIfNegative val="0"/>
          <c:cat>
            <c:strRef>
              <c:f>Sheet16!$A$4:$A$10</c:f>
              <c:strCache>
                <c:ptCount val="6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Shooter</c:v>
                </c:pt>
                <c:pt idx="4">
                  <c:v>Sports</c:v>
                </c:pt>
                <c:pt idx="5">
                  <c:v>Strategy</c:v>
                </c:pt>
              </c:strCache>
            </c:strRef>
          </c:cat>
          <c:val>
            <c:numRef>
              <c:f>Sheet16!$D$4:$D$10</c:f>
              <c:numCache>
                <c:formatCode>General</c:formatCode>
                <c:ptCount val="6"/>
                <c:pt idx="0">
                  <c:v>95.30999999999996</c:v>
                </c:pt>
                <c:pt idx="1">
                  <c:v>6.4899999999999993</c:v>
                </c:pt>
                <c:pt idx="2">
                  <c:v>18.299999999999994</c:v>
                </c:pt>
                <c:pt idx="3">
                  <c:v>62.22</c:v>
                </c:pt>
                <c:pt idx="4">
                  <c:v>45.919999999999995</c:v>
                </c:pt>
                <c:pt idx="5">
                  <c:v>0.97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0312448"/>
        <c:axId val="109755136"/>
      </c:barChart>
      <c:catAx>
        <c:axId val="1103124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09755136"/>
        <c:crosses val="autoZero"/>
        <c:auto val="1"/>
        <c:lblAlgn val="ctr"/>
        <c:lblOffset val="100"/>
        <c:noMultiLvlLbl val="0"/>
      </c:catAx>
      <c:valAx>
        <c:axId val="109755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03124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026568612885653E-2"/>
          <c:y val="0.81212848033765239"/>
          <c:w val="0.87204724409448819"/>
          <c:h val="0.17058045337992697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pivotSource>
    <c:name>[project. prashant.xlsx]Sheet7!PivotTable4</c:name>
    <c:fmtId val="5"/>
  </c:pivotSource>
  <c:chart>
    <c:autoTitleDeleted val="1"/>
    <c:pivotFmts>
      <c:pivotFmt>
        <c:idx val="0"/>
        <c:dLbl>
          <c:idx val="0"/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dLbl>
          <c:idx val="0"/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dLbl>
          <c:idx val="0"/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Sheet7!$A$4:$A$16</c:f>
              <c:strCache>
                <c:ptCount val="12"/>
                <c:pt idx="0">
                  <c:v>3DS</c:v>
                </c:pt>
                <c:pt idx="1">
                  <c:v>DS</c:v>
                </c:pt>
                <c:pt idx="2">
                  <c:v>PC</c:v>
                </c:pt>
                <c:pt idx="3">
                  <c:v>PS2</c:v>
                </c:pt>
                <c:pt idx="4">
                  <c:v>PS3</c:v>
                </c:pt>
                <c:pt idx="5">
                  <c:v>PS4</c:v>
                </c:pt>
                <c:pt idx="6">
                  <c:v>PSP</c:v>
                </c:pt>
                <c:pt idx="7">
                  <c:v>PSV</c:v>
                </c:pt>
                <c:pt idx="8">
                  <c:v>Wii</c:v>
                </c:pt>
                <c:pt idx="9">
                  <c:v>WiiU</c:v>
                </c:pt>
                <c:pt idx="10">
                  <c:v>X360</c:v>
                </c:pt>
                <c:pt idx="11">
                  <c:v>XOne</c:v>
                </c:pt>
              </c:strCache>
            </c:strRef>
          </c:cat>
          <c:val>
            <c:numRef>
              <c:f>Sheet7!$B$4:$B$16</c:f>
              <c:numCache>
                <c:formatCode>General</c:formatCode>
                <c:ptCount val="12"/>
                <c:pt idx="0">
                  <c:v>81.29000000000002</c:v>
                </c:pt>
                <c:pt idx="1">
                  <c:v>98.249999999999858</c:v>
                </c:pt>
                <c:pt idx="2">
                  <c:v>78.900000000000077</c:v>
                </c:pt>
                <c:pt idx="3">
                  <c:v>21.330000000000009</c:v>
                </c:pt>
                <c:pt idx="4">
                  <c:v>569.35999999999876</c:v>
                </c:pt>
                <c:pt idx="5">
                  <c:v>225.60000000000011</c:v>
                </c:pt>
                <c:pt idx="6">
                  <c:v>59.69000000000014</c:v>
                </c:pt>
                <c:pt idx="7">
                  <c:v>37.100000000000094</c:v>
                </c:pt>
                <c:pt idx="8">
                  <c:v>218.7200000000004</c:v>
                </c:pt>
                <c:pt idx="9">
                  <c:v>36.610000000000007</c:v>
                </c:pt>
                <c:pt idx="10">
                  <c:v>511.86999999999944</c:v>
                </c:pt>
                <c:pt idx="11">
                  <c:v>114.57000000000005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5.1115421873203164E-2"/>
          <c:y val="1.6797075457224329E-2"/>
          <c:w val="0.91014619233340532"/>
          <c:h val="0.1320068603488501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pivotSource>
    <c:name>[project. prashant.xlsx]Sheet8!PivotTable5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1400" dirty="0" smtClean="0"/>
              <a:t>Count</a:t>
            </a:r>
            <a:r>
              <a:rPr lang="en-IN" sz="1400" baseline="0" dirty="0" smtClean="0"/>
              <a:t> of publishers</a:t>
            </a:r>
            <a:endParaRPr lang="en-IN" dirty="0"/>
          </a:p>
        </c:rich>
      </c:tx>
      <c:layout/>
      <c:overlay val="0"/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Sheet8!$A$4:$A$10</c:f>
              <c:strCache>
                <c:ptCount val="6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Shooter</c:v>
                </c:pt>
                <c:pt idx="4">
                  <c:v>Sports</c:v>
                </c:pt>
                <c:pt idx="5">
                  <c:v>Strategy</c:v>
                </c:pt>
              </c:strCache>
            </c:strRef>
          </c:cat>
          <c:val>
            <c:numRef>
              <c:f>Sheet8!$B$4:$B$10</c:f>
              <c:numCache>
                <c:formatCode>General</c:formatCode>
                <c:ptCount val="6"/>
                <c:pt idx="0">
                  <c:v>1712</c:v>
                </c:pt>
                <c:pt idx="1">
                  <c:v>684</c:v>
                </c:pt>
                <c:pt idx="2">
                  <c:v>250</c:v>
                </c:pt>
                <c:pt idx="3">
                  <c:v>486</c:v>
                </c:pt>
                <c:pt idx="4">
                  <c:v>754</c:v>
                </c:pt>
                <c:pt idx="5">
                  <c:v>233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 prashant.xlsx]Sheet17!PivotTable14</c:name>
    <c:fmtId val="13"/>
  </c:pivotSource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Global sales of Publishers</a:t>
            </a:r>
          </a:p>
        </c:rich>
      </c:tx>
      <c:layout>
        <c:manualLayout>
          <c:xMode val="edge"/>
          <c:yMode val="edge"/>
          <c:x val="0.23472296832442724"/>
          <c:y val="4.2380530572525429E-2"/>
        </c:manualLayout>
      </c:layout>
      <c:overlay val="0"/>
    </c:title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Sheet17!$B$3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Sheet17!$A$4:$A$244</c:f>
              <c:strCache>
                <c:ptCount val="240"/>
                <c:pt idx="0">
                  <c:v>Electronic Arts</c:v>
                </c:pt>
                <c:pt idx="1">
                  <c:v>Activision</c:v>
                </c:pt>
                <c:pt idx="2">
                  <c:v>Take-Two Interactive</c:v>
                </c:pt>
                <c:pt idx="3">
                  <c:v>Ubisoft</c:v>
                </c:pt>
                <c:pt idx="4">
                  <c:v>Nintendo</c:v>
                </c:pt>
                <c:pt idx="5">
                  <c:v>Warner Bros. Interactive Entertainment</c:v>
                </c:pt>
                <c:pt idx="6">
                  <c:v>Sony Computer Entertainment</c:v>
                </c:pt>
                <c:pt idx="7">
                  <c:v>Microsoft Game Studios</c:v>
                </c:pt>
                <c:pt idx="8">
                  <c:v>Namco Bandai Games</c:v>
                </c:pt>
                <c:pt idx="9">
                  <c:v>THQ</c:v>
                </c:pt>
                <c:pt idx="10">
                  <c:v>Konami Digital Entertainment</c:v>
                </c:pt>
                <c:pt idx="11">
                  <c:v>Capcom</c:v>
                </c:pt>
                <c:pt idx="12">
                  <c:v>Sega</c:v>
                </c:pt>
                <c:pt idx="13">
                  <c:v>Disney Interactive Studios</c:v>
                </c:pt>
                <c:pt idx="14">
                  <c:v>Square Enix</c:v>
                </c:pt>
                <c:pt idx="15">
                  <c:v>Bethesda Softworks</c:v>
                </c:pt>
                <c:pt idx="16">
                  <c:v>505 Games</c:v>
                </c:pt>
                <c:pt idx="17">
                  <c:v>Deep Silver</c:v>
                </c:pt>
                <c:pt idx="18">
                  <c:v>Tecmo Koei</c:v>
                </c:pt>
                <c:pt idx="19">
                  <c:v>LucasArts</c:v>
                </c:pt>
                <c:pt idx="20">
                  <c:v>Eidos Interactive</c:v>
                </c:pt>
                <c:pt idx="21">
                  <c:v>Sony Computer Entertainment Europe</c:v>
                </c:pt>
                <c:pt idx="22">
                  <c:v>D3Publisher</c:v>
                </c:pt>
                <c:pt idx="23">
                  <c:v>Majesco Entertainment</c:v>
                </c:pt>
                <c:pt idx="24">
                  <c:v>Atari</c:v>
                </c:pt>
                <c:pt idx="25">
                  <c:v>Level 5</c:v>
                </c:pt>
                <c:pt idx="26">
                  <c:v>Codemasters</c:v>
                </c:pt>
                <c:pt idx="27">
                  <c:v>Ubisoft Annecy</c:v>
                </c:pt>
                <c:pt idx="28">
                  <c:v>PQube</c:v>
                </c:pt>
                <c:pt idx="29">
                  <c:v>City Interactive</c:v>
                </c:pt>
                <c:pt idx="30">
                  <c:v>Activision Value</c:v>
                </c:pt>
                <c:pt idx="31">
                  <c:v>Valve Software</c:v>
                </c:pt>
                <c:pt idx="32">
                  <c:v>Idea Factory</c:v>
                </c:pt>
                <c:pt idx="33">
                  <c:v>Mojang</c:v>
                </c:pt>
                <c:pt idx="34">
                  <c:v>Telltale Games</c:v>
                </c:pt>
                <c:pt idx="35">
                  <c:v>Unknown</c:v>
                </c:pt>
                <c:pt idx="36">
                  <c:v>Focus Home Interactive</c:v>
                </c:pt>
                <c:pt idx="37">
                  <c:v>Nippon Ichi Software</c:v>
                </c:pt>
                <c:pt idx="38">
                  <c:v>Rising Star Games</c:v>
                </c:pt>
                <c:pt idx="39">
                  <c:v>NCSoft</c:v>
                </c:pt>
                <c:pt idx="40">
                  <c:v>Mastiff</c:v>
                </c:pt>
                <c:pt idx="41">
                  <c:v>Hudson Soft</c:v>
                </c:pt>
                <c:pt idx="42">
                  <c:v>Little Orbit</c:v>
                </c:pt>
                <c:pt idx="43">
                  <c:v>Marvelous Entertainment</c:v>
                </c:pt>
                <c:pt idx="44">
                  <c:v>Valve</c:v>
                </c:pt>
                <c:pt idx="45">
                  <c:v>Avanquest Software</c:v>
                </c:pt>
                <c:pt idx="46">
                  <c:v>Spike</c:v>
                </c:pt>
                <c:pt idx="47">
                  <c:v>GSP</c:v>
                </c:pt>
                <c:pt idx="48">
                  <c:v>Hello Games</c:v>
                </c:pt>
                <c:pt idx="49">
                  <c:v>5pb</c:v>
                </c:pt>
                <c:pt idx="50">
                  <c:v>DTP Entertainment</c:v>
                </c:pt>
                <c:pt idx="51">
                  <c:v>Kadokawa Shoten</c:v>
                </c:pt>
                <c:pt idx="52">
                  <c:v>SouthPeak Games</c:v>
                </c:pt>
                <c:pt idx="53">
                  <c:v>Mastertronic</c:v>
                </c:pt>
                <c:pt idx="54">
                  <c:v>Destineer</c:v>
                </c:pt>
                <c:pt idx="55">
                  <c:v>Marvelous Interactive</c:v>
                </c:pt>
                <c:pt idx="56">
                  <c:v>Crave Entertainment</c:v>
                </c:pt>
                <c:pt idx="57">
                  <c:v>Sony Computer Entertainment America</c:v>
                </c:pt>
                <c:pt idx="58">
                  <c:v>Arc System Works</c:v>
                </c:pt>
                <c:pt idx="59">
                  <c:v>Trion Worlds</c:v>
                </c:pt>
                <c:pt idx="60">
                  <c:v>Kalypso Media</c:v>
                </c:pt>
                <c:pt idx="61">
                  <c:v>Atlus</c:v>
                </c:pt>
                <c:pt idx="62">
                  <c:v>Black Bean Games</c:v>
                </c:pt>
                <c:pt idx="63">
                  <c:v>XS Games</c:v>
                </c:pt>
                <c:pt idx="64">
                  <c:v>Zushi Games</c:v>
                </c:pt>
                <c:pt idx="65">
                  <c:v>Nordic Games</c:v>
                </c:pt>
                <c:pt idx="66">
                  <c:v>mixi, Inc</c:v>
                </c:pt>
                <c:pt idx="67">
                  <c:v>Bigben Interactive</c:v>
                </c:pt>
                <c:pt idx="68">
                  <c:v>Big Ben Interactive</c:v>
                </c:pt>
                <c:pt idx="69">
                  <c:v>Rondomedia</c:v>
                </c:pt>
                <c:pt idx="70">
                  <c:v>Zoo Games</c:v>
                </c:pt>
                <c:pt idx="71">
                  <c:v>Playlogic Game Factory</c:v>
                </c:pt>
                <c:pt idx="72">
                  <c:v>Broccoli</c:v>
                </c:pt>
                <c:pt idx="73">
                  <c:v>Ignition Entertainment</c:v>
                </c:pt>
                <c:pt idx="74">
                  <c:v>Alchemist</c:v>
                </c:pt>
                <c:pt idx="75">
                  <c:v>Ackkstudios</c:v>
                </c:pt>
                <c:pt idx="76">
                  <c:v>Aqua Plus</c:v>
                </c:pt>
                <c:pt idx="77">
                  <c:v>Banpresto</c:v>
                </c:pt>
                <c:pt idx="78">
                  <c:v>Screenlife</c:v>
                </c:pt>
                <c:pt idx="79">
                  <c:v>Scholastic Inc.</c:v>
                </c:pt>
                <c:pt idx="80">
                  <c:v>ChunSoft</c:v>
                </c:pt>
                <c:pt idx="81">
                  <c:v>FuRyu</c:v>
                </c:pt>
                <c:pt idx="82">
                  <c:v>Avanquest</c:v>
                </c:pt>
                <c:pt idx="83">
                  <c:v>GameMill Entertainment</c:v>
                </c:pt>
                <c:pt idx="84">
                  <c:v>Takara Tomy</c:v>
                </c:pt>
                <c:pt idx="85">
                  <c:v>Nippon Columbia</c:v>
                </c:pt>
                <c:pt idx="86">
                  <c:v>PopCap Games</c:v>
                </c:pt>
                <c:pt idx="87">
                  <c:v>Idea Factory International</c:v>
                </c:pt>
                <c:pt idx="88">
                  <c:v>Activision Blizzard</c:v>
                </c:pt>
                <c:pt idx="89">
                  <c:v>Home Entertainment Suppliers</c:v>
                </c:pt>
                <c:pt idx="90">
                  <c:v>O-Games</c:v>
                </c:pt>
                <c:pt idx="91">
                  <c:v>Prototype</c:v>
                </c:pt>
                <c:pt idx="92">
                  <c:v>Nihon Falcom Corporation</c:v>
                </c:pt>
                <c:pt idx="93">
                  <c:v>Asylum Entertainment</c:v>
                </c:pt>
                <c:pt idx="94">
                  <c:v>Knowledge Adventure</c:v>
                </c:pt>
                <c:pt idx="95">
                  <c:v>JoWood Productions</c:v>
                </c:pt>
                <c:pt idx="96">
                  <c:v>Astragon</c:v>
                </c:pt>
                <c:pt idx="97">
                  <c:v>Acquire</c:v>
                </c:pt>
                <c:pt idx="98">
                  <c:v>Kadokawa Games</c:v>
                </c:pt>
                <c:pt idx="99">
                  <c:v>Reef Entertainment</c:v>
                </c:pt>
                <c:pt idx="100">
                  <c:v>Paradox Interactive</c:v>
                </c:pt>
                <c:pt idx="101">
                  <c:v>Rebellion Developments</c:v>
                </c:pt>
                <c:pt idx="102">
                  <c:v>Wargaming.net</c:v>
                </c:pt>
                <c:pt idx="103">
                  <c:v>Daedalic</c:v>
                </c:pt>
                <c:pt idx="104">
                  <c:v>Tru Blu Entertainment</c:v>
                </c:pt>
                <c:pt idx="105">
                  <c:v>Mindscape</c:v>
                </c:pt>
                <c:pt idx="106">
                  <c:v>Compile Heart</c:v>
                </c:pt>
                <c:pt idx="107">
                  <c:v>Oxygen Interactive</c:v>
                </c:pt>
                <c:pt idx="108">
                  <c:v>Vivendi Games</c:v>
                </c:pt>
                <c:pt idx="109">
                  <c:v>Rocket Company</c:v>
                </c:pt>
                <c:pt idx="110">
                  <c:v>Funbox Media</c:v>
                </c:pt>
                <c:pt idx="111">
                  <c:v>Cave</c:v>
                </c:pt>
                <c:pt idx="112">
                  <c:v>Quinrose</c:v>
                </c:pt>
                <c:pt idx="113">
                  <c:v>N/A</c:v>
                </c:pt>
                <c:pt idx="114">
                  <c:v>GungHo</c:v>
                </c:pt>
                <c:pt idx="115">
                  <c:v>Gamebridge</c:v>
                </c:pt>
                <c:pt idx="116">
                  <c:v>Agatsuma Entertainment</c:v>
                </c:pt>
                <c:pt idx="117">
                  <c:v>Alternative Software</c:v>
                </c:pt>
                <c:pt idx="118">
                  <c:v>Merscom LLC</c:v>
                </c:pt>
                <c:pt idx="119">
                  <c:v>Blast! Entertainment Ltd</c:v>
                </c:pt>
                <c:pt idx="120">
                  <c:v>Neko Entertainment</c:v>
                </c:pt>
                <c:pt idx="121">
                  <c:v>Yeti</c:v>
                </c:pt>
                <c:pt idx="122">
                  <c:v>Aksys Games</c:v>
                </c:pt>
                <c:pt idx="123">
                  <c:v>Vir2L Studios</c:v>
                </c:pt>
                <c:pt idx="124">
                  <c:v>Conspiracy Entertainment</c:v>
                </c:pt>
                <c:pt idx="125">
                  <c:v>Slitherine Software</c:v>
                </c:pt>
                <c:pt idx="126">
                  <c:v>Koch Media</c:v>
                </c:pt>
                <c:pt idx="127">
                  <c:v>PlayV</c:v>
                </c:pt>
                <c:pt idx="128">
                  <c:v>Xseed Games</c:v>
                </c:pt>
                <c:pt idx="129">
                  <c:v>Aspyr</c:v>
                </c:pt>
                <c:pt idx="130">
                  <c:v>Comfort</c:v>
                </c:pt>
                <c:pt idx="131">
                  <c:v>ASCII Media Works</c:v>
                </c:pt>
                <c:pt idx="132">
                  <c:v>Happinet</c:v>
                </c:pt>
                <c:pt idx="133">
                  <c:v>EA Games</c:v>
                </c:pt>
                <c:pt idx="134">
                  <c:v>Tripwire Interactive</c:v>
                </c:pt>
                <c:pt idx="135">
                  <c:v>Excalibur Publishing</c:v>
                </c:pt>
                <c:pt idx="136">
                  <c:v>Daedalic Entertainment</c:v>
                </c:pt>
                <c:pt idx="137">
                  <c:v>CyberFront</c:v>
                </c:pt>
                <c:pt idx="138">
                  <c:v>SCS Software</c:v>
                </c:pt>
                <c:pt idx="139">
                  <c:v>Enterbrain</c:v>
                </c:pt>
                <c:pt idx="140">
                  <c:v>Foreign Media Games</c:v>
                </c:pt>
                <c:pt idx="141">
                  <c:v>Insomniac Games</c:v>
                </c:pt>
                <c:pt idx="142">
                  <c:v>Ghostlight</c:v>
                </c:pt>
                <c:pt idx="143">
                  <c:v>Irem Software Engineering</c:v>
                </c:pt>
                <c:pt idx="144">
                  <c:v>Bohemia Interactive</c:v>
                </c:pt>
                <c:pt idx="145">
                  <c:v>dramatic create</c:v>
                </c:pt>
                <c:pt idx="146">
                  <c:v>Storm City Games</c:v>
                </c:pt>
                <c:pt idx="147">
                  <c:v>The Adventure Company</c:v>
                </c:pt>
                <c:pt idx="148">
                  <c:v>Tradewest</c:v>
                </c:pt>
                <c:pt idx="149">
                  <c:v>Nordcurrent</c:v>
                </c:pt>
                <c:pt idx="150">
                  <c:v>HMH Interactive</c:v>
                </c:pt>
                <c:pt idx="151">
                  <c:v>Midas Interactive Entertainment</c:v>
                </c:pt>
                <c:pt idx="152">
                  <c:v>Gust</c:v>
                </c:pt>
                <c:pt idx="153">
                  <c:v>Type-Moon</c:v>
                </c:pt>
                <c:pt idx="154">
                  <c:v>SNK Playmore</c:v>
                </c:pt>
                <c:pt idx="155">
                  <c:v>Enjoy Gaming ltd.</c:v>
                </c:pt>
                <c:pt idx="156">
                  <c:v>TGL</c:v>
                </c:pt>
                <c:pt idx="157">
                  <c:v>Evolved Games</c:v>
                </c:pt>
                <c:pt idx="158">
                  <c:v>Griffin International</c:v>
                </c:pt>
                <c:pt idx="159">
                  <c:v>Hudson Entertainment</c:v>
                </c:pt>
                <c:pt idx="160">
                  <c:v>Phantom EFX</c:v>
                </c:pt>
                <c:pt idx="161">
                  <c:v>Kaga Create</c:v>
                </c:pt>
                <c:pt idx="162">
                  <c:v>Zoo Digital Publishing</c:v>
                </c:pt>
                <c:pt idx="163">
                  <c:v>Success</c:v>
                </c:pt>
                <c:pt idx="164">
                  <c:v>Seventh Chord</c:v>
                </c:pt>
                <c:pt idx="165">
                  <c:v>Cloud Imperium Games Corporation</c:v>
                </c:pt>
                <c:pt idx="166">
                  <c:v>Abylight</c:v>
                </c:pt>
                <c:pt idx="167">
                  <c:v>Russel</c:v>
                </c:pt>
                <c:pt idx="168">
                  <c:v>Natsume</c:v>
                </c:pt>
                <c:pt idx="169">
                  <c:v>Revolution Software</c:v>
                </c:pt>
                <c:pt idx="170">
                  <c:v>Ecole</c:v>
                </c:pt>
                <c:pt idx="171">
                  <c:v>Falcom Corporation</c:v>
                </c:pt>
                <c:pt idx="172">
                  <c:v>UFO Interactive</c:v>
                </c:pt>
                <c:pt idx="173">
                  <c:v>Crimson Cow</c:v>
                </c:pt>
                <c:pt idx="174">
                  <c:v>Marvel Entertainment</c:v>
                </c:pt>
                <c:pt idx="175">
                  <c:v>WayForward Technologies</c:v>
                </c:pt>
                <c:pt idx="176">
                  <c:v>Licensed 4U</c:v>
                </c:pt>
                <c:pt idx="177">
                  <c:v>Alawar Entertainment</c:v>
                </c:pt>
                <c:pt idx="178">
                  <c:v>1C Company</c:v>
                </c:pt>
                <c:pt idx="179">
                  <c:v>CDV Software Entertainment</c:v>
                </c:pt>
                <c:pt idx="180">
                  <c:v>Team17 Software</c:v>
                </c:pt>
                <c:pt idx="181">
                  <c:v>Genki</c:v>
                </c:pt>
                <c:pt idx="182">
                  <c:v>Flight-Plan</c:v>
                </c:pt>
                <c:pt idx="183">
                  <c:v>Microids</c:v>
                </c:pt>
                <c:pt idx="184">
                  <c:v>Tommo</c:v>
                </c:pt>
                <c:pt idx="185">
                  <c:v>DreamCatcher Interactive</c:v>
                </c:pt>
                <c:pt idx="186">
                  <c:v>Iceberg Interactive</c:v>
                </c:pt>
                <c:pt idx="187">
                  <c:v>Graffiti</c:v>
                </c:pt>
                <c:pt idx="188">
                  <c:v>G.Rev</c:v>
                </c:pt>
                <c:pt idx="189">
                  <c:v>DHM Interactive</c:v>
                </c:pt>
                <c:pt idx="190">
                  <c:v>49Games</c:v>
                </c:pt>
                <c:pt idx="191">
                  <c:v>MLB.com</c:v>
                </c:pt>
                <c:pt idx="192">
                  <c:v>FuRyu Corporation</c:v>
                </c:pt>
                <c:pt idx="193">
                  <c:v>Creative Core</c:v>
                </c:pt>
                <c:pt idx="194">
                  <c:v>Her Interactive</c:v>
                </c:pt>
                <c:pt idx="195">
                  <c:v>BushiRoad</c:v>
                </c:pt>
                <c:pt idx="196">
                  <c:v>HuneX</c:v>
                </c:pt>
                <c:pt idx="197">
                  <c:v>Nobilis</c:v>
                </c:pt>
                <c:pt idx="198">
                  <c:v>Headup Games</c:v>
                </c:pt>
                <c:pt idx="199">
                  <c:v>Sweets</c:v>
                </c:pt>
                <c:pt idx="200">
                  <c:v>Views</c:v>
                </c:pt>
                <c:pt idx="201">
                  <c:v>System Soft</c:v>
                </c:pt>
                <c:pt idx="202">
                  <c:v>Big Fish Games</c:v>
                </c:pt>
                <c:pt idx="203">
                  <c:v>Maximum Family Games</c:v>
                </c:pt>
                <c:pt idx="204">
                  <c:v>NetRevo</c:v>
                </c:pt>
                <c:pt idx="205">
                  <c:v>AQ Interactive</c:v>
                </c:pt>
                <c:pt idx="206">
                  <c:v>Minato Station</c:v>
                </c:pt>
                <c:pt idx="207">
                  <c:v>Asgard</c:v>
                </c:pt>
                <c:pt idx="208">
                  <c:v>Introversion Software</c:v>
                </c:pt>
                <c:pt idx="209">
                  <c:v>Giza10</c:v>
                </c:pt>
                <c:pt idx="210">
                  <c:v>Visco</c:v>
                </c:pt>
                <c:pt idx="211">
                  <c:v>Mamba Games</c:v>
                </c:pt>
                <c:pt idx="212">
                  <c:v>Culture Brain</c:v>
                </c:pt>
                <c:pt idx="213">
                  <c:v>ArtDink</c:v>
                </c:pt>
                <c:pt idx="214">
                  <c:v>Sold Out</c:v>
                </c:pt>
                <c:pt idx="215">
                  <c:v>RED Entertainment</c:v>
                </c:pt>
                <c:pt idx="216">
                  <c:v>Giga</c:v>
                </c:pt>
                <c:pt idx="217">
                  <c:v>IE Institute</c:v>
                </c:pt>
                <c:pt idx="218">
                  <c:v>Marvelous Games</c:v>
                </c:pt>
                <c:pt idx="219">
                  <c:v>Revolution (Japan)</c:v>
                </c:pt>
                <c:pt idx="220">
                  <c:v>Devolver Digital</c:v>
                </c:pt>
                <c:pt idx="221">
                  <c:v>Nitroplus</c:v>
                </c:pt>
                <c:pt idx="222">
                  <c:v>From Software</c:v>
                </c:pt>
                <c:pt idx="223">
                  <c:v>NovaLogic</c:v>
                </c:pt>
                <c:pt idx="224">
                  <c:v>Virtual Play Games</c:v>
                </c:pt>
                <c:pt idx="225">
                  <c:v>Jack of All Games</c:v>
                </c:pt>
                <c:pt idx="226">
                  <c:v>GN Software</c:v>
                </c:pt>
                <c:pt idx="227">
                  <c:v>ValuSoft</c:v>
                </c:pt>
                <c:pt idx="228">
                  <c:v>Boost On</c:v>
                </c:pt>
                <c:pt idx="229">
                  <c:v>Moss</c:v>
                </c:pt>
                <c:pt idx="230">
                  <c:v>Epic Games</c:v>
                </c:pt>
                <c:pt idx="231">
                  <c:v>Interworks Unlimited, Inc.</c:v>
                </c:pt>
                <c:pt idx="232">
                  <c:v>Ascaron Entertainment</c:v>
                </c:pt>
                <c:pt idx="233">
                  <c:v>Piacci</c:v>
                </c:pt>
                <c:pt idx="234">
                  <c:v>Valcon Games</c:v>
                </c:pt>
                <c:pt idx="235">
                  <c:v>Inti Creates</c:v>
                </c:pt>
                <c:pt idx="236">
                  <c:v>Stainless Games</c:v>
                </c:pt>
                <c:pt idx="237">
                  <c:v>Takuyo</c:v>
                </c:pt>
                <c:pt idx="238">
                  <c:v>imageepoch Inc.</c:v>
                </c:pt>
                <c:pt idx="239">
                  <c:v>Otomate</c:v>
                </c:pt>
              </c:strCache>
            </c:strRef>
          </c:cat>
          <c:val>
            <c:numRef>
              <c:f>Sheet17!$B$4:$B$244</c:f>
              <c:numCache>
                <c:formatCode>General</c:formatCode>
                <c:ptCount val="240"/>
                <c:pt idx="0">
                  <c:v>352.27</c:v>
                </c:pt>
                <c:pt idx="1">
                  <c:v>306.03999999999917</c:v>
                </c:pt>
                <c:pt idx="2">
                  <c:v>191.34000000000003</c:v>
                </c:pt>
                <c:pt idx="3">
                  <c:v>156.13000000000014</c:v>
                </c:pt>
                <c:pt idx="4">
                  <c:v>140.43999999999997</c:v>
                </c:pt>
                <c:pt idx="5">
                  <c:v>115.39999999999995</c:v>
                </c:pt>
                <c:pt idx="6">
                  <c:v>100.35000000000001</c:v>
                </c:pt>
                <c:pt idx="7">
                  <c:v>69.429999999999993</c:v>
                </c:pt>
                <c:pt idx="8">
                  <c:v>64.620000000000047</c:v>
                </c:pt>
                <c:pt idx="9">
                  <c:v>61.249999999999993</c:v>
                </c:pt>
                <c:pt idx="10">
                  <c:v>57.110000000000063</c:v>
                </c:pt>
                <c:pt idx="11">
                  <c:v>56.360000000000028</c:v>
                </c:pt>
                <c:pt idx="12">
                  <c:v>52.410000000000025</c:v>
                </c:pt>
                <c:pt idx="13">
                  <c:v>42.860000000000028</c:v>
                </c:pt>
                <c:pt idx="14">
                  <c:v>38.239999999999988</c:v>
                </c:pt>
                <c:pt idx="15">
                  <c:v>22.790000000000006</c:v>
                </c:pt>
                <c:pt idx="16">
                  <c:v>21.52999999999999</c:v>
                </c:pt>
                <c:pt idx="17">
                  <c:v>16.499999999999996</c:v>
                </c:pt>
                <c:pt idx="18">
                  <c:v>16.289999999999996</c:v>
                </c:pt>
                <c:pt idx="19">
                  <c:v>15.9</c:v>
                </c:pt>
                <c:pt idx="20">
                  <c:v>10.439999999999996</c:v>
                </c:pt>
                <c:pt idx="21">
                  <c:v>9.629999999999999</c:v>
                </c:pt>
                <c:pt idx="22">
                  <c:v>6.5699999999999914</c:v>
                </c:pt>
                <c:pt idx="23">
                  <c:v>5.6499999999999986</c:v>
                </c:pt>
                <c:pt idx="24">
                  <c:v>5.3699999999999992</c:v>
                </c:pt>
                <c:pt idx="25">
                  <c:v>5.3499999999999988</c:v>
                </c:pt>
                <c:pt idx="26">
                  <c:v>5.25</c:v>
                </c:pt>
                <c:pt idx="27">
                  <c:v>4.1500000000000004</c:v>
                </c:pt>
                <c:pt idx="28">
                  <c:v>3.7899999999999983</c:v>
                </c:pt>
                <c:pt idx="29">
                  <c:v>3.7700000000000005</c:v>
                </c:pt>
                <c:pt idx="30">
                  <c:v>3.29</c:v>
                </c:pt>
                <c:pt idx="31">
                  <c:v>3.2300000000000004</c:v>
                </c:pt>
                <c:pt idx="32">
                  <c:v>2.8999999999999964</c:v>
                </c:pt>
                <c:pt idx="33">
                  <c:v>2.89</c:v>
                </c:pt>
                <c:pt idx="34">
                  <c:v>2.7199999999999989</c:v>
                </c:pt>
                <c:pt idx="35">
                  <c:v>2.6199999999999974</c:v>
                </c:pt>
                <c:pt idx="36">
                  <c:v>2.399999999999999</c:v>
                </c:pt>
                <c:pt idx="37">
                  <c:v>2.3999999999999986</c:v>
                </c:pt>
                <c:pt idx="38">
                  <c:v>2.3799999999999994</c:v>
                </c:pt>
                <c:pt idx="39">
                  <c:v>2.2999999999999998</c:v>
                </c:pt>
                <c:pt idx="40">
                  <c:v>2.0499999999999998</c:v>
                </c:pt>
                <c:pt idx="41">
                  <c:v>1.9300000000000002</c:v>
                </c:pt>
                <c:pt idx="42">
                  <c:v>1.8900000000000008</c:v>
                </c:pt>
                <c:pt idx="43">
                  <c:v>1.7600000000000002</c:v>
                </c:pt>
                <c:pt idx="44">
                  <c:v>1.74</c:v>
                </c:pt>
                <c:pt idx="45">
                  <c:v>1.6500000000000001</c:v>
                </c:pt>
                <c:pt idx="46">
                  <c:v>1.6200000000000006</c:v>
                </c:pt>
                <c:pt idx="47">
                  <c:v>1.62</c:v>
                </c:pt>
                <c:pt idx="48">
                  <c:v>1.6</c:v>
                </c:pt>
                <c:pt idx="49">
                  <c:v>1.4600000000000009</c:v>
                </c:pt>
                <c:pt idx="50">
                  <c:v>1.4200000000000002</c:v>
                </c:pt>
                <c:pt idx="51">
                  <c:v>1.4100000000000004</c:v>
                </c:pt>
                <c:pt idx="52">
                  <c:v>1.3900000000000003</c:v>
                </c:pt>
                <c:pt idx="53">
                  <c:v>1.3900000000000001</c:v>
                </c:pt>
                <c:pt idx="54">
                  <c:v>1.3600000000000003</c:v>
                </c:pt>
                <c:pt idx="55">
                  <c:v>1.2700000000000002</c:v>
                </c:pt>
                <c:pt idx="56">
                  <c:v>1.22</c:v>
                </c:pt>
                <c:pt idx="57">
                  <c:v>1.1800000000000002</c:v>
                </c:pt>
                <c:pt idx="58">
                  <c:v>1.1600000000000004</c:v>
                </c:pt>
                <c:pt idx="59">
                  <c:v>1.1499999999999999</c:v>
                </c:pt>
                <c:pt idx="60">
                  <c:v>1.1400000000000001</c:v>
                </c:pt>
                <c:pt idx="61">
                  <c:v>1.1100000000000001</c:v>
                </c:pt>
                <c:pt idx="62">
                  <c:v>1.1100000000000001</c:v>
                </c:pt>
                <c:pt idx="63">
                  <c:v>0.94</c:v>
                </c:pt>
                <c:pt idx="64">
                  <c:v>0.9</c:v>
                </c:pt>
                <c:pt idx="65">
                  <c:v>0.89000000000000035</c:v>
                </c:pt>
                <c:pt idx="66">
                  <c:v>0.86</c:v>
                </c:pt>
                <c:pt idx="67">
                  <c:v>0.84000000000000008</c:v>
                </c:pt>
                <c:pt idx="68">
                  <c:v>0.83000000000000007</c:v>
                </c:pt>
                <c:pt idx="69">
                  <c:v>0.79</c:v>
                </c:pt>
                <c:pt idx="70">
                  <c:v>0.77000000000000024</c:v>
                </c:pt>
                <c:pt idx="71">
                  <c:v>0.76000000000000012</c:v>
                </c:pt>
                <c:pt idx="72">
                  <c:v>0.72000000000000008</c:v>
                </c:pt>
                <c:pt idx="73">
                  <c:v>0.72</c:v>
                </c:pt>
                <c:pt idx="74">
                  <c:v>0.7000000000000004</c:v>
                </c:pt>
                <c:pt idx="75">
                  <c:v>0.70000000000000018</c:v>
                </c:pt>
                <c:pt idx="76">
                  <c:v>0.65000000000000013</c:v>
                </c:pt>
                <c:pt idx="77">
                  <c:v>0.64</c:v>
                </c:pt>
                <c:pt idx="78">
                  <c:v>0.6100000000000001</c:v>
                </c:pt>
                <c:pt idx="79">
                  <c:v>0.6</c:v>
                </c:pt>
                <c:pt idx="80">
                  <c:v>0.58000000000000007</c:v>
                </c:pt>
                <c:pt idx="81">
                  <c:v>0.57000000000000006</c:v>
                </c:pt>
                <c:pt idx="82">
                  <c:v>0.57000000000000006</c:v>
                </c:pt>
                <c:pt idx="83">
                  <c:v>0.56999999999999995</c:v>
                </c:pt>
                <c:pt idx="84">
                  <c:v>0.54</c:v>
                </c:pt>
                <c:pt idx="85">
                  <c:v>0.53</c:v>
                </c:pt>
                <c:pt idx="86">
                  <c:v>0.5</c:v>
                </c:pt>
                <c:pt idx="87">
                  <c:v>0.5</c:v>
                </c:pt>
                <c:pt idx="88">
                  <c:v>0.48</c:v>
                </c:pt>
                <c:pt idx="89">
                  <c:v>0.45000000000000007</c:v>
                </c:pt>
                <c:pt idx="90">
                  <c:v>0.45000000000000007</c:v>
                </c:pt>
                <c:pt idx="91">
                  <c:v>0.44000000000000017</c:v>
                </c:pt>
                <c:pt idx="92">
                  <c:v>0.43</c:v>
                </c:pt>
                <c:pt idx="93">
                  <c:v>0.43</c:v>
                </c:pt>
                <c:pt idx="94">
                  <c:v>0.42</c:v>
                </c:pt>
                <c:pt idx="95">
                  <c:v>0.42</c:v>
                </c:pt>
                <c:pt idx="96">
                  <c:v>0.42</c:v>
                </c:pt>
                <c:pt idx="97">
                  <c:v>0.41000000000000003</c:v>
                </c:pt>
                <c:pt idx="98">
                  <c:v>0.39000000000000012</c:v>
                </c:pt>
                <c:pt idx="99">
                  <c:v>0.34000000000000008</c:v>
                </c:pt>
                <c:pt idx="100">
                  <c:v>0.31000000000000005</c:v>
                </c:pt>
                <c:pt idx="101">
                  <c:v>0.30000000000000004</c:v>
                </c:pt>
                <c:pt idx="102">
                  <c:v>0.28999999999999998</c:v>
                </c:pt>
                <c:pt idx="103">
                  <c:v>0.28000000000000003</c:v>
                </c:pt>
                <c:pt idx="104">
                  <c:v>0.28000000000000003</c:v>
                </c:pt>
                <c:pt idx="105">
                  <c:v>0.27</c:v>
                </c:pt>
                <c:pt idx="106">
                  <c:v>0.27</c:v>
                </c:pt>
                <c:pt idx="107">
                  <c:v>0.26</c:v>
                </c:pt>
                <c:pt idx="108">
                  <c:v>0.26</c:v>
                </c:pt>
                <c:pt idx="109">
                  <c:v>0.26</c:v>
                </c:pt>
                <c:pt idx="110">
                  <c:v>0.23</c:v>
                </c:pt>
                <c:pt idx="111">
                  <c:v>0.23</c:v>
                </c:pt>
                <c:pt idx="112">
                  <c:v>0.22000000000000008</c:v>
                </c:pt>
                <c:pt idx="113">
                  <c:v>0.22</c:v>
                </c:pt>
                <c:pt idx="114">
                  <c:v>0.21000000000000002</c:v>
                </c:pt>
                <c:pt idx="115">
                  <c:v>0.21</c:v>
                </c:pt>
                <c:pt idx="116">
                  <c:v>0.2</c:v>
                </c:pt>
                <c:pt idx="117">
                  <c:v>0.2</c:v>
                </c:pt>
                <c:pt idx="118">
                  <c:v>0.2</c:v>
                </c:pt>
                <c:pt idx="119">
                  <c:v>0.19</c:v>
                </c:pt>
                <c:pt idx="120">
                  <c:v>0.18</c:v>
                </c:pt>
                <c:pt idx="121">
                  <c:v>0.17000000000000004</c:v>
                </c:pt>
                <c:pt idx="122">
                  <c:v>0.16999999999999998</c:v>
                </c:pt>
                <c:pt idx="123">
                  <c:v>0.16</c:v>
                </c:pt>
                <c:pt idx="124">
                  <c:v>0.16</c:v>
                </c:pt>
                <c:pt idx="125">
                  <c:v>0.16</c:v>
                </c:pt>
                <c:pt idx="126">
                  <c:v>0.16</c:v>
                </c:pt>
                <c:pt idx="127">
                  <c:v>0.16</c:v>
                </c:pt>
                <c:pt idx="128">
                  <c:v>0.16</c:v>
                </c:pt>
                <c:pt idx="129">
                  <c:v>0.16</c:v>
                </c:pt>
                <c:pt idx="130">
                  <c:v>0.15000000000000002</c:v>
                </c:pt>
                <c:pt idx="131">
                  <c:v>0.15000000000000002</c:v>
                </c:pt>
                <c:pt idx="132">
                  <c:v>0.15000000000000002</c:v>
                </c:pt>
                <c:pt idx="133">
                  <c:v>0.15</c:v>
                </c:pt>
                <c:pt idx="134">
                  <c:v>0.14000000000000001</c:v>
                </c:pt>
                <c:pt idx="135">
                  <c:v>0.14000000000000001</c:v>
                </c:pt>
                <c:pt idx="136">
                  <c:v>0.14000000000000001</c:v>
                </c:pt>
                <c:pt idx="137">
                  <c:v>0.14000000000000001</c:v>
                </c:pt>
                <c:pt idx="138">
                  <c:v>0.13</c:v>
                </c:pt>
                <c:pt idx="139">
                  <c:v>0.13</c:v>
                </c:pt>
                <c:pt idx="140">
                  <c:v>0.13</c:v>
                </c:pt>
                <c:pt idx="141">
                  <c:v>0.12000000000000001</c:v>
                </c:pt>
                <c:pt idx="142">
                  <c:v>0.12000000000000001</c:v>
                </c:pt>
                <c:pt idx="143">
                  <c:v>0.12000000000000001</c:v>
                </c:pt>
                <c:pt idx="144">
                  <c:v>0.12</c:v>
                </c:pt>
                <c:pt idx="145">
                  <c:v>0.11</c:v>
                </c:pt>
                <c:pt idx="146">
                  <c:v>0.11</c:v>
                </c:pt>
                <c:pt idx="147">
                  <c:v>0.11</c:v>
                </c:pt>
                <c:pt idx="148">
                  <c:v>0.11</c:v>
                </c:pt>
                <c:pt idx="149">
                  <c:v>0.11</c:v>
                </c:pt>
                <c:pt idx="150">
                  <c:v>0.11</c:v>
                </c:pt>
                <c:pt idx="151">
                  <c:v>0.11</c:v>
                </c:pt>
                <c:pt idx="152">
                  <c:v>0.1</c:v>
                </c:pt>
                <c:pt idx="153">
                  <c:v>0.1</c:v>
                </c:pt>
                <c:pt idx="154">
                  <c:v>0.1</c:v>
                </c:pt>
                <c:pt idx="155">
                  <c:v>0.1</c:v>
                </c:pt>
                <c:pt idx="156">
                  <c:v>9.9999999999999992E-2</c:v>
                </c:pt>
                <c:pt idx="157">
                  <c:v>9.9999999999999992E-2</c:v>
                </c:pt>
                <c:pt idx="158">
                  <c:v>0.09</c:v>
                </c:pt>
                <c:pt idx="159">
                  <c:v>0.09</c:v>
                </c:pt>
                <c:pt idx="160">
                  <c:v>0.09</c:v>
                </c:pt>
                <c:pt idx="161">
                  <c:v>8.9999999999999983E-2</c:v>
                </c:pt>
                <c:pt idx="162">
                  <c:v>0.08</c:v>
                </c:pt>
                <c:pt idx="163">
                  <c:v>0.08</c:v>
                </c:pt>
                <c:pt idx="164">
                  <c:v>0.08</c:v>
                </c:pt>
                <c:pt idx="165">
                  <c:v>0.08</c:v>
                </c:pt>
                <c:pt idx="166">
                  <c:v>0.08</c:v>
                </c:pt>
                <c:pt idx="167">
                  <c:v>0.08</c:v>
                </c:pt>
                <c:pt idx="168">
                  <c:v>0.08</c:v>
                </c:pt>
                <c:pt idx="169">
                  <c:v>6.9999999999999993E-2</c:v>
                </c:pt>
                <c:pt idx="170">
                  <c:v>0.06</c:v>
                </c:pt>
                <c:pt idx="171">
                  <c:v>0.06</c:v>
                </c:pt>
                <c:pt idx="172">
                  <c:v>0.06</c:v>
                </c:pt>
                <c:pt idx="173">
                  <c:v>0.06</c:v>
                </c:pt>
                <c:pt idx="174">
                  <c:v>0.05</c:v>
                </c:pt>
                <c:pt idx="175">
                  <c:v>0.05</c:v>
                </c:pt>
                <c:pt idx="176">
                  <c:v>0.05</c:v>
                </c:pt>
                <c:pt idx="177">
                  <c:v>0.05</c:v>
                </c:pt>
                <c:pt idx="178">
                  <c:v>0.05</c:v>
                </c:pt>
                <c:pt idx="179">
                  <c:v>0.05</c:v>
                </c:pt>
                <c:pt idx="180">
                  <c:v>0.05</c:v>
                </c:pt>
                <c:pt idx="181">
                  <c:v>0.05</c:v>
                </c:pt>
                <c:pt idx="182">
                  <c:v>0.04</c:v>
                </c:pt>
                <c:pt idx="183">
                  <c:v>0.04</c:v>
                </c:pt>
                <c:pt idx="184">
                  <c:v>0.04</c:v>
                </c:pt>
                <c:pt idx="185">
                  <c:v>0.04</c:v>
                </c:pt>
                <c:pt idx="186">
                  <c:v>0.04</c:v>
                </c:pt>
                <c:pt idx="187">
                  <c:v>0.04</c:v>
                </c:pt>
                <c:pt idx="188">
                  <c:v>0.04</c:v>
                </c:pt>
                <c:pt idx="189">
                  <c:v>0.04</c:v>
                </c:pt>
                <c:pt idx="190">
                  <c:v>0.04</c:v>
                </c:pt>
                <c:pt idx="191">
                  <c:v>0.04</c:v>
                </c:pt>
                <c:pt idx="192">
                  <c:v>0.03</c:v>
                </c:pt>
                <c:pt idx="193">
                  <c:v>0.03</c:v>
                </c:pt>
                <c:pt idx="194">
                  <c:v>0.03</c:v>
                </c:pt>
                <c:pt idx="195">
                  <c:v>0.03</c:v>
                </c:pt>
                <c:pt idx="196">
                  <c:v>0.03</c:v>
                </c:pt>
                <c:pt idx="197">
                  <c:v>0.03</c:v>
                </c:pt>
                <c:pt idx="198">
                  <c:v>0.03</c:v>
                </c:pt>
                <c:pt idx="199">
                  <c:v>0.03</c:v>
                </c:pt>
                <c:pt idx="200">
                  <c:v>0.03</c:v>
                </c:pt>
                <c:pt idx="201">
                  <c:v>0.03</c:v>
                </c:pt>
                <c:pt idx="202">
                  <c:v>0.03</c:v>
                </c:pt>
                <c:pt idx="203">
                  <c:v>0.03</c:v>
                </c:pt>
                <c:pt idx="204">
                  <c:v>0.03</c:v>
                </c:pt>
                <c:pt idx="205">
                  <c:v>0.03</c:v>
                </c:pt>
                <c:pt idx="206">
                  <c:v>0.03</c:v>
                </c:pt>
                <c:pt idx="207">
                  <c:v>0.03</c:v>
                </c:pt>
                <c:pt idx="208">
                  <c:v>0.02</c:v>
                </c:pt>
                <c:pt idx="209">
                  <c:v>0.02</c:v>
                </c:pt>
                <c:pt idx="210">
                  <c:v>0.02</c:v>
                </c:pt>
                <c:pt idx="211">
                  <c:v>0.02</c:v>
                </c:pt>
                <c:pt idx="212">
                  <c:v>0.02</c:v>
                </c:pt>
                <c:pt idx="213">
                  <c:v>0.02</c:v>
                </c:pt>
                <c:pt idx="214">
                  <c:v>0.02</c:v>
                </c:pt>
                <c:pt idx="215">
                  <c:v>0.02</c:v>
                </c:pt>
                <c:pt idx="216">
                  <c:v>0.02</c:v>
                </c:pt>
                <c:pt idx="217">
                  <c:v>0.02</c:v>
                </c:pt>
                <c:pt idx="218">
                  <c:v>0.02</c:v>
                </c:pt>
                <c:pt idx="219">
                  <c:v>0.02</c:v>
                </c:pt>
                <c:pt idx="220">
                  <c:v>0.02</c:v>
                </c:pt>
                <c:pt idx="221">
                  <c:v>0.02</c:v>
                </c:pt>
                <c:pt idx="222">
                  <c:v>0.02</c:v>
                </c:pt>
                <c:pt idx="223">
                  <c:v>0.02</c:v>
                </c:pt>
                <c:pt idx="224">
                  <c:v>0.02</c:v>
                </c:pt>
                <c:pt idx="225">
                  <c:v>0.02</c:v>
                </c:pt>
                <c:pt idx="226">
                  <c:v>0.01</c:v>
                </c:pt>
                <c:pt idx="227">
                  <c:v>0.01</c:v>
                </c:pt>
                <c:pt idx="228">
                  <c:v>0.01</c:v>
                </c:pt>
                <c:pt idx="229">
                  <c:v>0.01</c:v>
                </c:pt>
                <c:pt idx="230">
                  <c:v>0.01</c:v>
                </c:pt>
                <c:pt idx="231">
                  <c:v>0.01</c:v>
                </c:pt>
                <c:pt idx="232">
                  <c:v>0.01</c:v>
                </c:pt>
                <c:pt idx="233">
                  <c:v>0.01</c:v>
                </c:pt>
                <c:pt idx="234">
                  <c:v>0.01</c:v>
                </c:pt>
                <c:pt idx="235">
                  <c:v>0.01</c:v>
                </c:pt>
                <c:pt idx="236">
                  <c:v>0.01</c:v>
                </c:pt>
                <c:pt idx="237">
                  <c:v>0.01</c:v>
                </c:pt>
                <c:pt idx="238">
                  <c:v>0.01</c:v>
                </c:pt>
                <c:pt idx="239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1069182389937102"/>
          <c:y val="0.18192017064149402"/>
          <c:w val="0.25471698113207547"/>
          <c:h val="0.69687989289523244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44DE2-78CC-4692-B8EA-18CD1F9D1098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EA717-8899-40C1-AF4B-BFB6615E6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8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EA717-8899-40C1-AF4B-BFB6615E61C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3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D6CDFB-BEF7-4B38-B417-269AC28FB31E}" type="datetimeFigureOut">
              <a:rPr lang="en-IN" smtClean="0"/>
              <a:t>01-08-2021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43C16BE-CD50-49F8-8F92-132BE9BBD6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By-: Prashant Singh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Project:1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> Sale of video games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853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Sale decreases </a:t>
            </a:r>
            <a:r>
              <a:rPr lang="en-IN" dirty="0" smtClean="0"/>
              <a:t>over</a:t>
            </a:r>
            <a:r>
              <a:rPr lang="en-IN" dirty="0" smtClean="0"/>
              <a:t> </a:t>
            </a:r>
            <a:r>
              <a:rPr lang="en-IN" dirty="0" smtClean="0"/>
              <a:t>the </a:t>
            </a:r>
            <a:r>
              <a:rPr lang="en-IN" dirty="0" smtClean="0"/>
              <a:t>years.</a:t>
            </a:r>
            <a:endParaRPr lang="en-IN" dirty="0" smtClean="0"/>
          </a:p>
          <a:p>
            <a:r>
              <a:rPr lang="en-IN" dirty="0" smtClean="0"/>
              <a:t>Action, shooter and sports are most sold games.</a:t>
            </a:r>
          </a:p>
          <a:p>
            <a:r>
              <a:rPr lang="en-IN" dirty="0" smtClean="0"/>
              <a:t>PS3 platform shares the maximum sale.</a:t>
            </a:r>
          </a:p>
          <a:p>
            <a:r>
              <a:rPr lang="en-IN" dirty="0" smtClean="0"/>
              <a:t>Action games has maximum publishers.</a:t>
            </a:r>
          </a:p>
          <a:p>
            <a:r>
              <a:rPr lang="en-IN" dirty="0" smtClean="0"/>
              <a:t>Electronic arts has maximum sales.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2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7544" y="2239963"/>
            <a:ext cx="8352928" cy="1362075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Thank you!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 Video games global sale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9884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65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Global sale of different genre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00812448"/>
              </p:ext>
            </p:extLst>
          </p:nvPr>
        </p:nvGraphicFramePr>
        <p:xfrm>
          <a:off x="323528" y="1772816"/>
          <a:ext cx="425462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6905217"/>
              </p:ext>
            </p:extLst>
          </p:nvPr>
        </p:nvGraphicFramePr>
        <p:xfrm>
          <a:off x="4644008" y="1772816"/>
          <a:ext cx="4038600" cy="440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92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Top 10 games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135107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4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12168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of platforms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54130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25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</a:t>
            </a:r>
            <a:r>
              <a:rPr lang="en-US" dirty="0" smtClean="0"/>
              <a:t>lobal sales on different platforms</a:t>
            </a:r>
            <a:endParaRPr lang="en-IN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81151882"/>
              </p:ext>
            </p:extLst>
          </p:nvPr>
        </p:nvGraphicFramePr>
        <p:xfrm>
          <a:off x="4860032" y="1844823"/>
          <a:ext cx="4032448" cy="428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085043"/>
              </p:ext>
            </p:extLst>
          </p:nvPr>
        </p:nvGraphicFramePr>
        <p:xfrm>
          <a:off x="395536" y="1700808"/>
          <a:ext cx="4104456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21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</a:t>
            </a:r>
            <a:r>
              <a:rPr lang="en-IN" dirty="0" smtClean="0"/>
              <a:t>ount and sale of publishers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4111735"/>
              </p:ext>
            </p:extLst>
          </p:nvPr>
        </p:nvGraphicFramePr>
        <p:xfrm>
          <a:off x="425450" y="1719263"/>
          <a:ext cx="4038600" cy="440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2044830"/>
              </p:ext>
            </p:extLst>
          </p:nvPr>
        </p:nvGraphicFramePr>
        <p:xfrm>
          <a:off x="4648200" y="1719262"/>
          <a:ext cx="4244280" cy="4878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75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platforms of electronic </a:t>
            </a:r>
            <a:r>
              <a:rPr lang="en-US" dirty="0" smtClean="0"/>
              <a:t>Arts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606129"/>
              </p:ext>
            </p:extLst>
          </p:nvPr>
        </p:nvGraphicFramePr>
        <p:xfrm>
          <a:off x="467544" y="1556792"/>
          <a:ext cx="8208912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588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lobal sale of electronic arts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9504563"/>
              </p:ext>
            </p:extLst>
          </p:nvPr>
        </p:nvGraphicFramePr>
        <p:xfrm>
          <a:off x="425450" y="1719263"/>
          <a:ext cx="4038600" cy="440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7528230"/>
              </p:ext>
            </p:extLst>
          </p:nvPr>
        </p:nvGraphicFramePr>
        <p:xfrm>
          <a:off x="4648200" y="1719263"/>
          <a:ext cx="4038600" cy="440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76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248</TotalTime>
  <Words>100</Words>
  <Application>Microsoft Office PowerPoint</Application>
  <PresentationFormat>On-screen Show (4:3)</PresentationFormat>
  <Paragraphs>23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Project:1  Sale of video games</vt:lpstr>
      <vt:lpstr> Video games global sale</vt:lpstr>
      <vt:lpstr>Global sale of different genre</vt:lpstr>
      <vt:lpstr>Top 10 games</vt:lpstr>
      <vt:lpstr>Count of platforms</vt:lpstr>
      <vt:lpstr>Global sales on different platforms</vt:lpstr>
      <vt:lpstr>Count and sale of publishers</vt:lpstr>
      <vt:lpstr>Different platforms of electronic Arts</vt:lpstr>
      <vt:lpstr>Global sale of electronic arts</vt:lpstr>
      <vt:lpstr>conclusions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</cp:revision>
  <dcterms:created xsi:type="dcterms:W3CDTF">2021-07-30T14:27:13Z</dcterms:created>
  <dcterms:modified xsi:type="dcterms:W3CDTF">2021-08-01T05:34:58Z</dcterms:modified>
</cp:coreProperties>
</file>