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17.xml" Type="http://schemas.openxmlformats.org/officeDocument/2006/relationships/slide" Id="rId2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s/slide18.xml" Type="http://schemas.openxmlformats.org/officeDocument/2006/relationships/slide" Id="rId2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3" name="Shape 1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3" name="Shape 1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3" name="Shape 2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y="685800" x="381175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4"/><Relationship Target="../media/image00.png" Type="http://schemas.openxmlformats.org/officeDocument/2006/relationships/image" Id="rId3"/><Relationship Target="../media/image01.jpg" Type="http://schemas.openxmlformats.org/officeDocument/2006/relationships/image" Id="rId6"/><Relationship Target="../media/image06.png" Type="http://schemas.openxmlformats.org/officeDocument/2006/relationships/image" Id="rId5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0.png" Type="http://schemas.openxmlformats.org/officeDocument/2006/relationships/image" Id="rId3"/><Relationship Target="../media/image01.jpg" Type="http://schemas.openxmlformats.org/officeDocument/2006/relationships/image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1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jpg" Type="http://schemas.openxmlformats.org/officeDocument/2006/relationships/image" Id="rId4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4"/><Relationship Target="../media/image00.png" Type="http://schemas.openxmlformats.org/officeDocument/2006/relationships/image" Id="rId3"/><Relationship Target="../media/image01.jpg" Type="http://schemas.openxmlformats.org/officeDocument/2006/relationships/image" Id="rId5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developer.android.com/sdk/index.html" Type="http://schemas.openxmlformats.org/officeDocument/2006/relationships/hyperlink" TargetMode="External" Id="rId4"/><Relationship Target="../media/image00.png" Type="http://schemas.openxmlformats.org/officeDocument/2006/relationships/image" Id="rId3"/><Relationship Target="../media/image01.jpg" Type="http://schemas.openxmlformats.org/officeDocument/2006/relationships/image" Id="rId5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4"/><Relationship Target="../media/image00.png" Type="http://schemas.openxmlformats.org/officeDocument/2006/relationships/image" Id="rId3"/><Relationship Target="../media/image01.jp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0.png" Type="http://schemas.openxmlformats.org/officeDocument/2006/relationships/image" Id="rId3"/><Relationship Target="../media/image01.jpg" Type="http://schemas.openxmlformats.org/officeDocument/2006/relationships/image" Id="rId5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4"/><Relationship Target="../media/image00.png" Type="http://schemas.openxmlformats.org/officeDocument/2006/relationships/image" Id="rId3"/><Relationship Target="../media/image01.jpg" Type="http://schemas.openxmlformats.org/officeDocument/2006/relationships/image" Id="rId5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4"/><Relationship Target="../media/image00.png" Type="http://schemas.openxmlformats.org/officeDocument/2006/relationships/image" Id="rId3"/><Relationship Target="../media/image01.jpg" Type="http://schemas.openxmlformats.org/officeDocument/2006/relationships/image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3" name="Shape 23"/>
          <p:cNvGrpSpPr/>
          <p:nvPr/>
        </p:nvGrpSpPr>
        <p:grpSpPr>
          <a:xfrm>
            <a:off y="4826472" x="0"/>
            <a:ext cy="317025" cx="9155400"/>
            <a:chOff y="6435297" x="0"/>
            <a:chExt cy="422700" cx="9155400"/>
          </a:xfrm>
        </p:grpSpPr>
        <p:sp>
          <p:nvSpPr>
            <p:cNvPr id="24" name="Shape 24"/>
            <p:cNvSpPr/>
            <p:nvPr/>
          </p:nvSpPr>
          <p:spPr>
            <a:xfrm>
              <a:off y="6435297" x="0"/>
              <a:ext cy="422700" cx="9155400"/>
            </a:xfrm>
            <a:prstGeom prst="rect">
              <a:avLst/>
            </a:prstGeom>
            <a:solidFill>
              <a:srgbClr val="84C22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5" name="Shape 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487800" x="6970727"/>
              <a:ext cy="285750" cx="2000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Shape 26"/>
          <p:cNvSpPr txBox="1"/>
          <p:nvPr>
            <p:ph type="ctrTitle"/>
          </p:nvPr>
        </p:nvSpPr>
        <p:spPr>
          <a:xfrm>
            <a:off y="130451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Android</a:t>
            </a:r>
          </a:p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y="23828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 indent="0" marL="0">
              <a:spcBef>
                <a:spcPts val="0"/>
              </a:spcBef>
              <a:buNone/>
            </a:pPr>
            <a:r>
              <a:rPr lang="en"/>
              <a:t>Introduction and Basic</a:t>
            </a:r>
          </a:p>
          <a:p>
            <a:pPr rtl="0" lvl="0" indent="0" marL="0">
              <a:spcBef>
                <a:spcPts val="0"/>
              </a:spcBef>
              <a:buNone/>
            </a:pPr>
            <a:r>
              <a:rPr lang="en"/>
              <a:t>Day 1</a:t>
            </a:r>
          </a:p>
        </p:txBody>
      </p:sp>
      <p:pic>
        <p:nvPicPr>
          <p:cNvPr id="28" name="Shape 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826475" x="533388"/>
            <a:ext cy="317025" cx="31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24" name="Shape 124"/>
          <p:cNvGrpSpPr/>
          <p:nvPr/>
        </p:nvGrpSpPr>
        <p:grpSpPr>
          <a:xfrm>
            <a:off y="4826472" x="0"/>
            <a:ext cy="317025" cx="9155400"/>
            <a:chOff y="6435297" x="0"/>
            <a:chExt cy="422700" cx="9155400"/>
          </a:xfrm>
        </p:grpSpPr>
        <p:sp>
          <p:nvSpPr>
            <p:cNvPr id="125" name="Shape 125"/>
            <p:cNvSpPr/>
            <p:nvPr/>
          </p:nvSpPr>
          <p:spPr>
            <a:xfrm>
              <a:off y="6435297" x="0"/>
              <a:ext cy="422700" cx="9155400"/>
            </a:xfrm>
            <a:prstGeom prst="rect">
              <a:avLst/>
            </a:prstGeom>
            <a:solidFill>
              <a:srgbClr val="84C22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26" name="Shape 1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487800" x="6970727"/>
              <a:ext cy="285750" cx="2000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Shape 127"/>
          <p:cNvSpPr txBox="1"/>
          <p:nvPr>
            <p:ph type="title"/>
          </p:nvPr>
        </p:nvSpPr>
        <p:spPr>
          <a:xfrm>
            <a:off y="205987" x="457200"/>
            <a:ext cy="451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Android Architecture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734793" x="457200"/>
            <a:ext cy="4091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Core Libraries provide functionality available in core libraries of Java language like utilities, network access, graphics etc.</a:t>
            </a:r>
          </a:p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DVM provides the environment in which Android application runs.</a:t>
            </a:r>
          </a:p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Each Android application runs in it’s own process and has it’s own instance of DVM.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222222"/>
                </a:solidFill>
              </a:rPr>
              <a:t> 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34800" x="3262312"/>
            <a:ext cy="1247775" cx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731100" x="1577325"/>
            <a:ext cy="1095375" cx="60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4826475" x="533388"/>
            <a:ext cy="317025" cx="31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36" name="Shape 136"/>
          <p:cNvGrpSpPr/>
          <p:nvPr/>
        </p:nvGrpSpPr>
        <p:grpSpPr>
          <a:xfrm>
            <a:off y="4826472" x="0"/>
            <a:ext cy="317025" cx="9155400"/>
            <a:chOff y="6435297" x="0"/>
            <a:chExt cy="422700" cx="9155400"/>
          </a:xfrm>
        </p:grpSpPr>
        <p:sp>
          <p:nvSpPr>
            <p:cNvPr id="137" name="Shape 137"/>
            <p:cNvSpPr/>
            <p:nvPr/>
          </p:nvSpPr>
          <p:spPr>
            <a:xfrm>
              <a:off y="6435297" x="0"/>
              <a:ext cy="422700" cx="9155400"/>
            </a:xfrm>
            <a:prstGeom prst="rect">
              <a:avLst/>
            </a:prstGeom>
            <a:solidFill>
              <a:srgbClr val="84C22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38" name="Shape 1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487800" x="6970727"/>
              <a:ext cy="285750" cx="2000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Shape 139"/>
          <p:cNvSpPr txBox="1"/>
          <p:nvPr>
            <p:ph type="title"/>
          </p:nvPr>
        </p:nvSpPr>
        <p:spPr>
          <a:xfrm>
            <a:off y="205987" x="457200"/>
            <a:ext cy="451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Android Architecture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y="734793" x="457200"/>
            <a:ext cy="4091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All drivers are here.</a:t>
            </a:r>
          </a:p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It’s modified as per mobile computing needs.</a:t>
            </a:r>
          </a:p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Binder (IPC) Driver, Power Management are introduced by Android and some other like Memory Management were modified.</a:t>
            </a:r>
          </a:p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This layer provides an abstraction layer between the H/W and the rest of the S/W stack.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222222"/>
                </a:solidFill>
              </a:rPr>
              <a:t> 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34800" x="1186800"/>
            <a:ext cy="1200150" cx="67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826475" x="533388"/>
            <a:ext cy="317025" cx="31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47" name="Shape 147"/>
          <p:cNvGrpSpPr/>
          <p:nvPr/>
        </p:nvGrpSpPr>
        <p:grpSpPr>
          <a:xfrm>
            <a:off y="4826472" x="0"/>
            <a:ext cy="317025" cx="9155400"/>
            <a:chOff y="6435297" x="0"/>
            <a:chExt cy="422700" cx="9155400"/>
          </a:xfrm>
        </p:grpSpPr>
        <p:sp>
          <p:nvSpPr>
            <p:cNvPr id="148" name="Shape 148"/>
            <p:cNvSpPr/>
            <p:nvPr/>
          </p:nvSpPr>
          <p:spPr>
            <a:xfrm>
              <a:off y="6435297" x="0"/>
              <a:ext cy="422700" cx="9155400"/>
            </a:xfrm>
            <a:prstGeom prst="rect">
              <a:avLst/>
            </a:prstGeom>
            <a:solidFill>
              <a:srgbClr val="84C22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49" name="Shape 1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487800" x="6970727"/>
              <a:ext cy="285750" cx="2000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Shape 150"/>
          <p:cNvSpPr txBox="1"/>
          <p:nvPr>
            <p:ph type="title"/>
          </p:nvPr>
        </p:nvSpPr>
        <p:spPr>
          <a:xfrm>
            <a:off y="205987" x="457200"/>
            <a:ext cy="451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Android Components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y="734793" x="457200"/>
            <a:ext cy="4091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Activity</a:t>
            </a:r>
          </a:p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Service</a:t>
            </a:r>
          </a:p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Broadcast Receivers</a:t>
            </a:r>
          </a:p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Content Providers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</p:txBody>
      </p:sp>
      <p:pic>
        <p:nvPicPr>
          <p:cNvPr id="152" name="Shape 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826475" x="533388"/>
            <a:ext cy="317025" cx="31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57" name="Shape 157"/>
          <p:cNvGrpSpPr/>
          <p:nvPr/>
        </p:nvGrpSpPr>
        <p:grpSpPr>
          <a:xfrm>
            <a:off y="4826472" x="0"/>
            <a:ext cy="317025" cx="9155400"/>
            <a:chOff y="6435297" x="0"/>
            <a:chExt cy="422700" cx="9155400"/>
          </a:xfrm>
        </p:grpSpPr>
        <p:sp>
          <p:nvSpPr>
            <p:cNvPr id="158" name="Shape 158"/>
            <p:cNvSpPr/>
            <p:nvPr/>
          </p:nvSpPr>
          <p:spPr>
            <a:xfrm>
              <a:off y="6435297" x="0"/>
              <a:ext cy="422700" cx="9155400"/>
            </a:xfrm>
            <a:prstGeom prst="rect">
              <a:avLst/>
            </a:prstGeom>
            <a:solidFill>
              <a:srgbClr val="84C22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59" name="Shape 1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487800" x="6970727"/>
              <a:ext cy="285750" cx="2000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Shape 160"/>
          <p:cNvSpPr txBox="1"/>
          <p:nvPr>
            <p:ph type="title"/>
          </p:nvPr>
        </p:nvSpPr>
        <p:spPr>
          <a:xfrm>
            <a:off y="205987" x="457200"/>
            <a:ext cy="451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Android Components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y="734793" x="457200"/>
            <a:ext cy="4091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b="1" sz="1800" lang="en">
                <a:solidFill>
                  <a:srgbClr val="222222"/>
                </a:solidFill>
              </a:rPr>
              <a:t>Activities</a:t>
            </a:r>
            <a:r>
              <a:rPr sz="1800" lang="en">
                <a:solidFill>
                  <a:srgbClr val="222222"/>
                </a:solidFill>
              </a:rPr>
              <a:t>:-</a:t>
            </a:r>
          </a:p>
          <a:p>
            <a:pPr rtl="0" lvl="1" indent="-342900" marL="9144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➢"/>
            </a:pPr>
            <a:r>
              <a:rPr sz="1800" lang="en">
                <a:solidFill>
                  <a:srgbClr val="222222"/>
                </a:solidFill>
              </a:rPr>
              <a:t>Application component that provides a screen with which user interacts.</a:t>
            </a:r>
          </a:p>
          <a:p>
            <a:pPr rtl="0" lvl="1" indent="-342900" marL="9144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➢"/>
            </a:pPr>
            <a:r>
              <a:rPr sz="1800" lang="en">
                <a:solidFill>
                  <a:srgbClr val="222222"/>
                </a:solidFill>
              </a:rPr>
              <a:t>An application usually consists of multiple Activities.</a:t>
            </a:r>
          </a:p>
          <a:p>
            <a:pPr rtl="0" lvl="1" indent="-342900" marL="9144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➢"/>
            </a:pPr>
            <a:r>
              <a:rPr sz="1800" lang="en">
                <a:solidFill>
                  <a:srgbClr val="222222"/>
                </a:solidFill>
              </a:rPr>
              <a:t>One Activity in an application is specified as ‘main’ Activity. This Activity is presented to the user when the applications runs for the first time.</a:t>
            </a:r>
          </a:p>
          <a:p>
            <a:pPr rtl="0" lvl="1" indent="-342900" marL="9144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➢"/>
            </a:pPr>
            <a:r>
              <a:rPr sz="1800" lang="en">
                <a:solidFill>
                  <a:srgbClr val="222222"/>
                </a:solidFill>
              </a:rPr>
              <a:t>Each time a new activity starts, the previous activity is stopped, but the system preserves the activity in a stack (the "back stack"). </a:t>
            </a:r>
          </a:p>
          <a:p>
            <a:pPr rtl="0" lvl="1" indent="-342900" marL="9144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➢"/>
            </a:pPr>
            <a:r>
              <a:rPr sz="1800" lang="en">
                <a:solidFill>
                  <a:srgbClr val="222222"/>
                </a:solidFill>
              </a:rPr>
              <a:t>The back stack abides to the basic "last in, first out" stack mechanism, so, when the user is done with the current activity and presses the </a:t>
            </a:r>
            <a:r>
              <a:rPr sz="1800" lang="en" i="1">
                <a:solidFill>
                  <a:srgbClr val="222222"/>
                </a:solidFill>
              </a:rPr>
              <a:t>Back</a:t>
            </a:r>
            <a:r>
              <a:rPr sz="1800" lang="en">
                <a:solidFill>
                  <a:srgbClr val="222222"/>
                </a:solidFill>
              </a:rPr>
              <a:t> button, it is popped from the stack (and destroyed) and the previous activity resumes.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826475" x="533388"/>
            <a:ext cy="317025" cx="31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67" name="Shape 167"/>
          <p:cNvGrpSpPr/>
          <p:nvPr/>
        </p:nvGrpSpPr>
        <p:grpSpPr>
          <a:xfrm>
            <a:off y="4826472" x="0"/>
            <a:ext cy="317025" cx="9155400"/>
            <a:chOff y="6435297" x="0"/>
            <a:chExt cy="422700" cx="9155400"/>
          </a:xfrm>
        </p:grpSpPr>
        <p:sp>
          <p:nvSpPr>
            <p:cNvPr id="168" name="Shape 168"/>
            <p:cNvSpPr/>
            <p:nvPr/>
          </p:nvSpPr>
          <p:spPr>
            <a:xfrm>
              <a:off y="6435297" x="0"/>
              <a:ext cy="422700" cx="9155400"/>
            </a:xfrm>
            <a:prstGeom prst="rect">
              <a:avLst/>
            </a:prstGeom>
            <a:solidFill>
              <a:srgbClr val="84C22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69" name="Shape 16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487800" x="6970727"/>
              <a:ext cy="285750" cx="2000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Shape 170"/>
          <p:cNvSpPr txBox="1"/>
          <p:nvPr>
            <p:ph type="title"/>
          </p:nvPr>
        </p:nvSpPr>
        <p:spPr>
          <a:xfrm>
            <a:off y="205987" x="457200"/>
            <a:ext cy="451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Android Components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734793" x="457200"/>
            <a:ext cy="4091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b="1" sz="1800" lang="en">
                <a:solidFill>
                  <a:srgbClr val="222222"/>
                </a:solidFill>
              </a:rPr>
              <a:t>Services</a:t>
            </a:r>
            <a:r>
              <a:rPr sz="1800" lang="en">
                <a:solidFill>
                  <a:srgbClr val="222222"/>
                </a:solidFill>
              </a:rPr>
              <a:t>:-</a:t>
            </a:r>
          </a:p>
          <a:p>
            <a:pPr rtl="0" lvl="1" indent="-342900" marL="9144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➢"/>
            </a:pPr>
            <a:r>
              <a:rPr sz="1800" lang="en">
                <a:solidFill>
                  <a:srgbClr val="222222"/>
                </a:solidFill>
              </a:rPr>
              <a:t>An application component that can perform long-running operations in the background and does not provide a user interface.</a:t>
            </a:r>
          </a:p>
          <a:p>
            <a:pPr rtl="0" lvl="1" indent="-342900" marL="9144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➢"/>
            </a:pPr>
            <a:r>
              <a:rPr sz="1800" lang="en">
                <a:solidFill>
                  <a:srgbClr val="222222"/>
                </a:solidFill>
              </a:rPr>
              <a:t>Another application component can start a service and it will continue to run in the background even if the user switches to another application.</a:t>
            </a:r>
          </a:p>
          <a:p>
            <a:pPr rtl="0" lvl="1" indent="-342900" marL="9144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➢"/>
            </a:pPr>
            <a:r>
              <a:rPr sz="1800" lang="en">
                <a:solidFill>
                  <a:srgbClr val="222222"/>
                </a:solidFill>
              </a:rPr>
              <a:t>Additionally, a component can bind to a service to interact with it and even perform interprocess communication (IPC).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826475" x="533388"/>
            <a:ext cy="317025" cx="31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77" name="Shape 177"/>
          <p:cNvGrpSpPr/>
          <p:nvPr/>
        </p:nvGrpSpPr>
        <p:grpSpPr>
          <a:xfrm>
            <a:off y="4826472" x="0"/>
            <a:ext cy="317025" cx="9155400"/>
            <a:chOff y="6435297" x="0"/>
            <a:chExt cy="422700" cx="9155400"/>
          </a:xfrm>
        </p:grpSpPr>
        <p:sp>
          <p:nvSpPr>
            <p:cNvPr id="178" name="Shape 178"/>
            <p:cNvSpPr/>
            <p:nvPr/>
          </p:nvSpPr>
          <p:spPr>
            <a:xfrm>
              <a:off y="6435297" x="0"/>
              <a:ext cy="422700" cx="9155400"/>
            </a:xfrm>
            <a:prstGeom prst="rect">
              <a:avLst/>
            </a:prstGeom>
            <a:solidFill>
              <a:srgbClr val="84C22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79" name="Shape 1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487800" x="6970727"/>
              <a:ext cy="285750" cx="2000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Shape 180"/>
          <p:cNvSpPr txBox="1"/>
          <p:nvPr>
            <p:ph type="title"/>
          </p:nvPr>
        </p:nvSpPr>
        <p:spPr>
          <a:xfrm>
            <a:off y="205987" x="457200"/>
            <a:ext cy="451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Android Components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y="734793" x="457200"/>
            <a:ext cy="4091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b="1" sz="1800" lang="en">
                <a:solidFill>
                  <a:srgbClr val="222222"/>
                </a:solidFill>
              </a:rPr>
              <a:t>Broadcast Receivers</a:t>
            </a:r>
            <a:r>
              <a:rPr sz="1800" lang="en">
                <a:solidFill>
                  <a:srgbClr val="222222"/>
                </a:solidFill>
              </a:rPr>
              <a:t>:-</a:t>
            </a:r>
          </a:p>
          <a:p>
            <a:pPr rtl="0" lvl="1" indent="-342900" marL="9144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➢"/>
            </a:pPr>
            <a:r>
              <a:rPr sz="1800" lang="en">
                <a:solidFill>
                  <a:srgbClr val="222222"/>
                </a:solidFill>
              </a:rPr>
              <a:t>A component that responds to system-wide broadcast announcements.</a:t>
            </a:r>
          </a:p>
          <a:p>
            <a:pPr rtl="0" lvl="1" indent="-342900" marL="9144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➢"/>
            </a:pPr>
            <a:r>
              <a:rPr sz="1800" lang="en">
                <a:solidFill>
                  <a:srgbClr val="222222"/>
                </a:solidFill>
              </a:rPr>
              <a:t>Many broadcasts originate from the system - for example, a broadcast announcing that the screen has turned off, the battery is low, or a picture was captured. </a:t>
            </a:r>
          </a:p>
          <a:p>
            <a:pPr rtl="0" lvl="1" indent="-342900" marL="9144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➢"/>
            </a:pPr>
            <a:r>
              <a:rPr sz="1800" lang="en">
                <a:solidFill>
                  <a:srgbClr val="222222"/>
                </a:solidFill>
              </a:rPr>
              <a:t>Apps can also initiate broadcasts - for example, to let other apps know that some data has been downloaded to the device and is available for them to use.</a:t>
            </a:r>
          </a:p>
          <a:p>
            <a:pPr rtl="0" lvl="1" indent="-342900" marL="9144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➢"/>
            </a:pPr>
            <a:r>
              <a:rPr sz="1800" lang="en">
                <a:solidFill>
                  <a:srgbClr val="222222"/>
                </a:solidFill>
              </a:rPr>
              <a:t>More commonly, though, a broadcast receiver is just a "gateway" to other components and is intended to do a very minimal amount of work.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826475" x="533388"/>
            <a:ext cy="317025" cx="31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87" name="Shape 187"/>
          <p:cNvGrpSpPr/>
          <p:nvPr/>
        </p:nvGrpSpPr>
        <p:grpSpPr>
          <a:xfrm>
            <a:off y="4826472" x="0"/>
            <a:ext cy="317025" cx="9155400"/>
            <a:chOff y="6435297" x="0"/>
            <a:chExt cy="422700" cx="9155400"/>
          </a:xfrm>
        </p:grpSpPr>
        <p:sp>
          <p:nvSpPr>
            <p:cNvPr id="188" name="Shape 188"/>
            <p:cNvSpPr/>
            <p:nvPr/>
          </p:nvSpPr>
          <p:spPr>
            <a:xfrm>
              <a:off y="6435297" x="0"/>
              <a:ext cy="422700" cx="9155400"/>
            </a:xfrm>
            <a:prstGeom prst="rect">
              <a:avLst/>
            </a:prstGeom>
            <a:solidFill>
              <a:srgbClr val="84C22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89" name="Shape 18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487800" x="6970727"/>
              <a:ext cy="285750" cx="2000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0" name="Shape 190"/>
          <p:cNvSpPr txBox="1"/>
          <p:nvPr>
            <p:ph type="title"/>
          </p:nvPr>
        </p:nvSpPr>
        <p:spPr>
          <a:xfrm>
            <a:off y="205987" x="457200"/>
            <a:ext cy="451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Android Components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734793" x="457200"/>
            <a:ext cy="4091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b="1" sz="1800" lang="en">
                <a:solidFill>
                  <a:srgbClr val="222222"/>
                </a:solidFill>
              </a:rPr>
              <a:t>Content Providers</a:t>
            </a:r>
            <a:r>
              <a:rPr sz="1800" lang="en">
                <a:solidFill>
                  <a:srgbClr val="222222"/>
                </a:solidFill>
              </a:rPr>
              <a:t>:-</a:t>
            </a:r>
          </a:p>
          <a:p>
            <a:pPr rtl="0" lvl="1" indent="-342900" marL="9144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➢"/>
            </a:pPr>
            <a:r>
              <a:rPr sz="1800" lang="en">
                <a:solidFill>
                  <a:srgbClr val="222222"/>
                </a:solidFill>
              </a:rPr>
              <a:t>A </a:t>
            </a:r>
            <a:r>
              <a:rPr sz="1800" lang="en" i="1">
                <a:solidFill>
                  <a:srgbClr val="222222"/>
                </a:solidFill>
              </a:rPr>
              <a:t>content provider</a:t>
            </a:r>
            <a:r>
              <a:rPr sz="1800" lang="en">
                <a:solidFill>
                  <a:srgbClr val="222222"/>
                </a:solidFill>
              </a:rPr>
              <a:t> manages a shared set of app data.</a:t>
            </a:r>
          </a:p>
          <a:p>
            <a:pPr rtl="0" lvl="1" indent="-342900" marL="9144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➢"/>
            </a:pPr>
            <a:r>
              <a:rPr sz="1800" lang="en">
                <a:solidFill>
                  <a:srgbClr val="222222"/>
                </a:solidFill>
              </a:rPr>
              <a:t>You can store the data in the file system, an SQLite database, on the web, or any other persistent storage location your app can access. </a:t>
            </a:r>
          </a:p>
          <a:p>
            <a:pPr rtl="0" lvl="1" indent="-342900" marL="9144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➢"/>
            </a:pPr>
            <a:r>
              <a:rPr sz="1800" lang="en">
                <a:solidFill>
                  <a:srgbClr val="222222"/>
                </a:solidFill>
              </a:rPr>
              <a:t>Through the content provider, other apps can query or even modify the data (if the content provider allows it).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826475" x="533388"/>
            <a:ext cy="317025" cx="31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97" name="Shape 197"/>
          <p:cNvGrpSpPr/>
          <p:nvPr/>
        </p:nvGrpSpPr>
        <p:grpSpPr>
          <a:xfrm>
            <a:off y="4826472" x="0"/>
            <a:ext cy="317025" cx="9155400"/>
            <a:chOff y="6435297" x="0"/>
            <a:chExt cy="422700" cx="9155400"/>
          </a:xfrm>
        </p:grpSpPr>
        <p:sp>
          <p:nvSpPr>
            <p:cNvPr id="198" name="Shape 198"/>
            <p:cNvSpPr/>
            <p:nvPr/>
          </p:nvSpPr>
          <p:spPr>
            <a:xfrm>
              <a:off y="6435297" x="0"/>
              <a:ext cy="422700" cx="9155400"/>
            </a:xfrm>
            <a:prstGeom prst="rect">
              <a:avLst/>
            </a:prstGeom>
            <a:solidFill>
              <a:srgbClr val="84C22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99" name="Shape 19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487800" x="6970727"/>
              <a:ext cy="285750" cx="2000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Shape 200"/>
          <p:cNvSpPr txBox="1"/>
          <p:nvPr>
            <p:ph type="title"/>
          </p:nvPr>
        </p:nvSpPr>
        <p:spPr>
          <a:xfrm>
            <a:off y="205987" x="457200"/>
            <a:ext cy="451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Hello World!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y="734793" x="457200"/>
            <a:ext cy="4091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Finally. 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This is what you guys were waiting for and for this there was so much build up.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Enough talks.</a:t>
            </a:r>
          </a:p>
          <a:p>
            <a:pPr algn="l" rtl="0" lvl="0" marR="0" indent="-3429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Let’s say </a:t>
            </a:r>
            <a:r>
              <a:rPr b="1" sz="1800" lang="en">
                <a:solidFill>
                  <a:srgbClr val="222222"/>
                </a:solidFill>
              </a:rPr>
              <a:t>Hello</a:t>
            </a:r>
            <a:r>
              <a:rPr sz="1800" lang="en">
                <a:solidFill>
                  <a:srgbClr val="222222"/>
                </a:solidFill>
              </a:rPr>
              <a:t> to the </a:t>
            </a:r>
            <a:r>
              <a:rPr b="1" sz="1800" lang="en">
                <a:solidFill>
                  <a:srgbClr val="222222"/>
                </a:solidFill>
              </a:rPr>
              <a:t>World</a:t>
            </a:r>
            <a:r>
              <a:rPr sz="1800" lang="en">
                <a:solidFill>
                  <a:srgbClr val="222222"/>
                </a:solidFill>
              </a:rPr>
              <a:t> of Android.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826475" x="533388"/>
            <a:ext cy="317025" cx="31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207" name="Shape 207"/>
          <p:cNvGrpSpPr/>
          <p:nvPr/>
        </p:nvGrpSpPr>
        <p:grpSpPr>
          <a:xfrm>
            <a:off y="4826472" x="0"/>
            <a:ext cy="317025" cx="9155400"/>
            <a:chOff y="6435297" x="0"/>
            <a:chExt cy="422700" cx="9155400"/>
          </a:xfrm>
        </p:grpSpPr>
        <p:sp>
          <p:nvSpPr>
            <p:cNvPr id="208" name="Shape 208"/>
            <p:cNvSpPr/>
            <p:nvPr/>
          </p:nvSpPr>
          <p:spPr>
            <a:xfrm>
              <a:off y="6435297" x="0"/>
              <a:ext cy="422700" cx="9155400"/>
            </a:xfrm>
            <a:prstGeom prst="rect">
              <a:avLst/>
            </a:prstGeom>
            <a:solidFill>
              <a:srgbClr val="84C22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209" name="Shape 20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487800" x="6970727"/>
              <a:ext cy="285750" cx="2000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0" name="Shape 210"/>
          <p:cNvSpPr txBox="1"/>
          <p:nvPr>
            <p:ph type="ctrTitle"/>
          </p:nvPr>
        </p:nvSpPr>
        <p:spPr>
          <a:xfrm>
            <a:off y="1877510" x="691500"/>
            <a:ext cy="11597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End of Day 1</a:t>
            </a:r>
          </a:p>
        </p:txBody>
      </p:sp>
      <p:sp>
        <p:nvSpPr>
          <p:cNvPr id="211" name="Shape 211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 lvl="0" indent="0" mar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826475" x="533388"/>
            <a:ext cy="317025" cx="31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3" name="Shape 33"/>
          <p:cNvGrpSpPr/>
          <p:nvPr/>
        </p:nvGrpSpPr>
        <p:grpSpPr>
          <a:xfrm>
            <a:off y="4826472" x="0"/>
            <a:ext cy="317025" cx="9155400"/>
            <a:chOff y="6435297" x="0"/>
            <a:chExt cy="422700" cx="9155400"/>
          </a:xfrm>
        </p:grpSpPr>
        <p:sp>
          <p:nvSpPr>
            <p:cNvPr id="34" name="Shape 34"/>
            <p:cNvSpPr/>
            <p:nvPr/>
          </p:nvSpPr>
          <p:spPr>
            <a:xfrm>
              <a:off y="6435297" x="0"/>
              <a:ext cy="422700" cx="9155400"/>
            </a:xfrm>
            <a:prstGeom prst="rect">
              <a:avLst/>
            </a:prstGeom>
            <a:solidFill>
              <a:srgbClr val="84C22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35" name="Shape 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487800" x="6970727"/>
              <a:ext cy="285750" cx="2000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Shape 36"/>
          <p:cNvSpPr txBox="1"/>
          <p:nvPr>
            <p:ph type="title"/>
          </p:nvPr>
        </p:nvSpPr>
        <p:spPr>
          <a:xfrm>
            <a:off y="205987" x="457200"/>
            <a:ext cy="451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Topics 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734793" x="457200"/>
            <a:ext cy="4091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❖"/>
            </a:pPr>
            <a:r>
              <a:rPr sz="1800" lang="en"/>
              <a:t>Android Overview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❖"/>
            </a:pPr>
            <a:r>
              <a:rPr sz="1800" lang="en"/>
              <a:t>Android Environment Setup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❖"/>
            </a:pPr>
            <a:r>
              <a:rPr sz="1800" lang="en"/>
              <a:t>How Android Works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❖"/>
            </a:pPr>
            <a:r>
              <a:rPr sz="1800" lang="en"/>
              <a:t>Android Components - Overview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❖"/>
            </a:pPr>
            <a:r>
              <a:rPr sz="1800" lang="en"/>
              <a:t>Hello World!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826475" x="533388"/>
            <a:ext cy="317025" cx="31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43" name="Shape 43"/>
          <p:cNvGrpSpPr/>
          <p:nvPr/>
        </p:nvGrpSpPr>
        <p:grpSpPr>
          <a:xfrm>
            <a:off y="4826472" x="0"/>
            <a:ext cy="317025" cx="9155400"/>
            <a:chOff y="6435297" x="0"/>
            <a:chExt cy="422700" cx="9155400"/>
          </a:xfrm>
        </p:grpSpPr>
        <p:sp>
          <p:nvSpPr>
            <p:cNvPr id="44" name="Shape 44"/>
            <p:cNvSpPr/>
            <p:nvPr/>
          </p:nvSpPr>
          <p:spPr>
            <a:xfrm>
              <a:off y="6435297" x="0"/>
              <a:ext cy="422700" cx="9155400"/>
            </a:xfrm>
            <a:prstGeom prst="rect">
              <a:avLst/>
            </a:prstGeom>
            <a:solidFill>
              <a:srgbClr val="84C22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45" name="Shape 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487800" x="6970727"/>
              <a:ext cy="285750" cx="2000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Shape 46"/>
          <p:cNvSpPr txBox="1"/>
          <p:nvPr>
            <p:ph type="title"/>
          </p:nvPr>
        </p:nvSpPr>
        <p:spPr>
          <a:xfrm>
            <a:off y="205987" x="457200"/>
            <a:ext cy="451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Android Overview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734793" x="457200"/>
            <a:ext cy="4091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❖"/>
            </a:pPr>
            <a:r>
              <a:rPr sz="1800" lang="en"/>
              <a:t>Android is an open source and Linux-based </a:t>
            </a:r>
            <a:r>
              <a:rPr b="1" sz="1800" lang="en"/>
              <a:t>Operating System</a:t>
            </a:r>
            <a:r>
              <a:rPr sz="1800" lang="en"/>
              <a:t> for mobile devices such as smartphones and tablet computers.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❖"/>
            </a:pPr>
            <a:r>
              <a:rPr sz="1800" lang="en"/>
              <a:t>Android was developed by the </a:t>
            </a:r>
            <a:r>
              <a:rPr sz="1800" lang="en" i="1"/>
              <a:t>Open Handset Alliance</a:t>
            </a:r>
            <a:r>
              <a:rPr sz="1800" lang="en"/>
              <a:t>, led by Google, and other companies.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❖"/>
            </a:pPr>
            <a:r>
              <a:rPr sz="1800" lang="en"/>
              <a:t>The first beta version of the Android Software Development Kit (SDK) was released by Google in 2007 where as the first commercial version, Android 1.0, was released in September 2008.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❖"/>
            </a:pPr>
            <a:r>
              <a:rPr sz="1800" lang="en"/>
              <a:t>The source code for Android is available under free and open source software licenses.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❖"/>
            </a:pPr>
            <a:r>
              <a:rPr sz="1800" lang="en"/>
              <a:t>Google publishes most of the code under the Apache License version 2.0 and the rest, Linux kernel changes, under the GNU General Public License version 2.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4826475" x="533388"/>
            <a:ext cy="317025" cx="31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3" name="Shape 53"/>
          <p:cNvGrpSpPr/>
          <p:nvPr/>
        </p:nvGrpSpPr>
        <p:grpSpPr>
          <a:xfrm>
            <a:off y="4826472" x="0"/>
            <a:ext cy="317025" cx="9155400"/>
            <a:chOff y="6435297" x="0"/>
            <a:chExt cy="422700" cx="9155400"/>
          </a:xfrm>
        </p:grpSpPr>
        <p:sp>
          <p:nvSpPr>
            <p:cNvPr id="54" name="Shape 54"/>
            <p:cNvSpPr/>
            <p:nvPr/>
          </p:nvSpPr>
          <p:spPr>
            <a:xfrm>
              <a:off y="6435297" x="0"/>
              <a:ext cy="422700" cx="9155400"/>
            </a:xfrm>
            <a:prstGeom prst="rect">
              <a:avLst/>
            </a:prstGeom>
            <a:solidFill>
              <a:srgbClr val="84C22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55" name="Shape 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487800" x="6970727"/>
              <a:ext cy="285750" cx="2000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Shape 56"/>
          <p:cNvSpPr txBox="1"/>
          <p:nvPr>
            <p:ph type="title"/>
          </p:nvPr>
        </p:nvSpPr>
        <p:spPr>
          <a:xfrm>
            <a:off y="205987" x="457200"/>
            <a:ext cy="451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Why Android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734793" x="457200"/>
            <a:ext cy="4091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000000"/>
                </a:solidFill>
              </a:rPr>
              <a:t>Building on the contributions of the open-source Linux community and more than 300 hardware, software, and carrier partners, Android has rapidly become the fastest-growing mobile OS.</a:t>
            </a:r>
          </a:p>
          <a:p>
            <a:pPr rtl="0" lvl="0" indent="-34290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000000"/>
                </a:solidFill>
              </a:rPr>
              <a:t>Every day more than 1 million new Android devices are activated worldwide.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668550" x="2549612"/>
            <a:ext cy="2022387" cx="404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y="2837925" x="3121100"/>
            <a:ext cy="157499" cx="57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900" lang="en"/>
              <a:t>62%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y="4361925" x="2816300"/>
            <a:ext cy="157499" cx="57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15.2%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y="3371325" x="5559500"/>
            <a:ext cy="157499" cx="57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2.5%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y="3599925" x="5788100"/>
            <a:ext cy="157499" cx="57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1.2% 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y="4133325" x="6092900"/>
            <a:ext cy="157499" cx="57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19%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y="4438125" x="6092900"/>
            <a:ext cy="157499" cx="574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900" lang="en"/>
              <a:t>0.1% 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826475" x="533388"/>
            <a:ext cy="317025" cx="31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70" name="Shape 70"/>
          <p:cNvGrpSpPr/>
          <p:nvPr/>
        </p:nvGrpSpPr>
        <p:grpSpPr>
          <a:xfrm>
            <a:off y="4826472" x="0"/>
            <a:ext cy="317025" cx="9155400"/>
            <a:chOff y="6435297" x="0"/>
            <a:chExt cy="422700" cx="9155400"/>
          </a:xfrm>
        </p:grpSpPr>
        <p:sp>
          <p:nvSpPr>
            <p:cNvPr id="71" name="Shape 71"/>
            <p:cNvSpPr/>
            <p:nvPr/>
          </p:nvSpPr>
          <p:spPr>
            <a:xfrm>
              <a:off y="6435297" x="0"/>
              <a:ext cy="422700" cx="9155400"/>
            </a:xfrm>
            <a:prstGeom prst="rect">
              <a:avLst/>
            </a:prstGeom>
            <a:solidFill>
              <a:srgbClr val="84C22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72" name="Shape 7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487800" x="6970727"/>
              <a:ext cy="285750" cx="2000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Shape 73"/>
          <p:cNvSpPr txBox="1"/>
          <p:nvPr>
            <p:ph type="title"/>
          </p:nvPr>
        </p:nvSpPr>
        <p:spPr>
          <a:xfrm>
            <a:off y="205987" x="457200"/>
            <a:ext cy="451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Environment Setup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734793" x="457200"/>
            <a:ext cy="4091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❖"/>
            </a:pPr>
            <a:r>
              <a:rPr u="sng" sz="1800" lang="en">
                <a:solidFill>
                  <a:schemeClr val="hlink"/>
                </a:solidFill>
                <a:hlinkClick r:id="rId4"/>
              </a:rPr>
              <a:t>http://developer.android.com/sdk/index.html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❖"/>
            </a:pPr>
            <a:r>
              <a:rPr sz="1800" lang="en"/>
              <a:t>The bundle contains:-</a:t>
            </a:r>
          </a:p>
          <a:p>
            <a:pPr rtl="0" lvl="1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sz="1800" lang="en">
                <a:solidFill>
                  <a:srgbClr val="222222"/>
                </a:solidFill>
              </a:rPr>
              <a:t>Eclipse + ADT plugin</a:t>
            </a:r>
          </a:p>
          <a:p>
            <a:pPr rtl="0" lvl="1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sz="1800" lang="en">
                <a:solidFill>
                  <a:srgbClr val="222222"/>
                </a:solidFill>
              </a:rPr>
              <a:t>Android SDK Tools</a:t>
            </a:r>
          </a:p>
          <a:p>
            <a:pPr rtl="0" lvl="1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sz="1800" lang="en">
                <a:solidFill>
                  <a:srgbClr val="222222"/>
                </a:solidFill>
              </a:rPr>
              <a:t>Android Platform-tools</a:t>
            </a:r>
          </a:p>
          <a:p>
            <a:pPr rtl="0" lvl="1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sz="1800" lang="en">
                <a:solidFill>
                  <a:srgbClr val="222222"/>
                </a:solidFill>
              </a:rPr>
              <a:t>The latest Android platform</a:t>
            </a:r>
          </a:p>
          <a:p>
            <a:pPr rtl="0" lvl="1" indent="-342900" marL="13716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➢"/>
            </a:pPr>
            <a:r>
              <a:rPr sz="1800" lang="en">
                <a:solidFill>
                  <a:srgbClr val="222222"/>
                </a:solidFill>
              </a:rPr>
              <a:t>The latest Android system image for the emulator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826475" x="533388"/>
            <a:ext cy="317025" cx="31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80" name="Shape 80"/>
          <p:cNvGrpSpPr/>
          <p:nvPr/>
        </p:nvGrpSpPr>
        <p:grpSpPr>
          <a:xfrm>
            <a:off y="4826472" x="0"/>
            <a:ext cy="317025" cx="9155400"/>
            <a:chOff y="6435297" x="0"/>
            <a:chExt cy="422700" cx="9155400"/>
          </a:xfrm>
        </p:grpSpPr>
        <p:sp>
          <p:nvSpPr>
            <p:cNvPr id="81" name="Shape 81"/>
            <p:cNvSpPr/>
            <p:nvPr/>
          </p:nvSpPr>
          <p:spPr>
            <a:xfrm>
              <a:off y="6435297" x="0"/>
              <a:ext cy="422700" cx="9155400"/>
            </a:xfrm>
            <a:prstGeom prst="rect">
              <a:avLst/>
            </a:prstGeom>
            <a:solidFill>
              <a:srgbClr val="84C22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82" name="Shape 8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487800" x="6970727"/>
              <a:ext cy="285750" cx="2000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" name="Shape 83"/>
          <p:cNvSpPr txBox="1"/>
          <p:nvPr>
            <p:ph type="title"/>
          </p:nvPr>
        </p:nvSpPr>
        <p:spPr>
          <a:xfrm>
            <a:off y="205987" x="457200"/>
            <a:ext cy="451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Android Architecture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734793" x="457200"/>
            <a:ext cy="4091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222222"/>
                </a:solidFill>
              </a:rPr>
              <a:t> 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593125" x="1087400"/>
            <a:ext cy="4233350" cx="69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826475" x="533388"/>
            <a:ext cy="317025" cx="31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91" name="Shape 91"/>
          <p:cNvGrpSpPr/>
          <p:nvPr/>
        </p:nvGrpSpPr>
        <p:grpSpPr>
          <a:xfrm>
            <a:off y="4826472" x="0"/>
            <a:ext cy="317025" cx="9155400"/>
            <a:chOff y="6435297" x="0"/>
            <a:chExt cy="422700" cx="9155400"/>
          </a:xfrm>
        </p:grpSpPr>
        <p:sp>
          <p:nvSpPr>
            <p:cNvPr id="92" name="Shape 92"/>
            <p:cNvSpPr/>
            <p:nvPr/>
          </p:nvSpPr>
          <p:spPr>
            <a:xfrm>
              <a:off y="6435297" x="0"/>
              <a:ext cy="422700" cx="9155400"/>
            </a:xfrm>
            <a:prstGeom prst="rect">
              <a:avLst/>
            </a:prstGeom>
            <a:solidFill>
              <a:srgbClr val="84C22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93" name="Shape 9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487800" x="6970727"/>
              <a:ext cy="285750" cx="2000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Shape 94"/>
          <p:cNvSpPr txBox="1"/>
          <p:nvPr>
            <p:ph type="title"/>
          </p:nvPr>
        </p:nvSpPr>
        <p:spPr>
          <a:xfrm>
            <a:off y="205987" x="457200"/>
            <a:ext cy="451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Android Architecture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y="734793" x="457200"/>
            <a:ext cy="4091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On the very top, we have Android Applications. </a:t>
            </a:r>
          </a:p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There are applications provided by Android by default and those have to be there.</a:t>
            </a:r>
          </a:p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Application that you will develop will be in this category.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222222"/>
                </a:solidFill>
              </a:rPr>
              <a:t> 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96775" x="1200150"/>
            <a:ext cy="790575" cx="67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826475" x="533388"/>
            <a:ext cy="317025" cx="31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02" name="Shape 102"/>
          <p:cNvGrpSpPr/>
          <p:nvPr/>
        </p:nvGrpSpPr>
        <p:grpSpPr>
          <a:xfrm>
            <a:off y="4826472" x="0"/>
            <a:ext cy="317025" cx="9155400"/>
            <a:chOff y="6435297" x="0"/>
            <a:chExt cy="422700" cx="9155400"/>
          </a:xfrm>
        </p:grpSpPr>
        <p:sp>
          <p:nvSpPr>
            <p:cNvPr id="103" name="Shape 103"/>
            <p:cNvSpPr/>
            <p:nvPr/>
          </p:nvSpPr>
          <p:spPr>
            <a:xfrm>
              <a:off y="6435297" x="0"/>
              <a:ext cy="422700" cx="9155400"/>
            </a:xfrm>
            <a:prstGeom prst="rect">
              <a:avLst/>
            </a:prstGeom>
            <a:solidFill>
              <a:srgbClr val="84C22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04" name="Shape 10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487800" x="6970727"/>
              <a:ext cy="285750" cx="2000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Shape 105"/>
          <p:cNvSpPr txBox="1"/>
          <p:nvPr>
            <p:ph type="title"/>
          </p:nvPr>
        </p:nvSpPr>
        <p:spPr>
          <a:xfrm>
            <a:off y="205987" x="457200"/>
            <a:ext cy="451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Android Architecture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y="734793" x="457200"/>
            <a:ext cy="4091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Below Applications, we have Application framework. </a:t>
            </a:r>
          </a:p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The codes are mostly in java.</a:t>
            </a:r>
          </a:p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Your application leverages the APIs.</a:t>
            </a:r>
          </a:p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You are allowed to replace the components as per your need.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222222"/>
                </a:solidFill>
              </a:rPr>
              <a:t> 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34800" x="1195387"/>
            <a:ext cy="1181100" cx="675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826475" x="533388"/>
            <a:ext cy="317025" cx="31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113" name="Shape 113"/>
          <p:cNvGrpSpPr/>
          <p:nvPr/>
        </p:nvGrpSpPr>
        <p:grpSpPr>
          <a:xfrm>
            <a:off y="4826472" x="0"/>
            <a:ext cy="317025" cx="9155400"/>
            <a:chOff y="6435297" x="0"/>
            <a:chExt cy="422700" cx="9155400"/>
          </a:xfrm>
        </p:grpSpPr>
        <p:sp>
          <p:nvSpPr>
            <p:cNvPr id="114" name="Shape 114"/>
            <p:cNvSpPr/>
            <p:nvPr/>
          </p:nvSpPr>
          <p:spPr>
            <a:xfrm>
              <a:off y="6435297" x="0"/>
              <a:ext cy="422700" cx="9155400"/>
            </a:xfrm>
            <a:prstGeom prst="rect">
              <a:avLst/>
            </a:prstGeom>
            <a:solidFill>
              <a:srgbClr val="84C225"/>
            </a:solidFill>
            <a:ln>
              <a:noFill/>
            </a:ln>
          </p:spPr>
          <p:txBody>
            <a:bodyPr bIns="91425" rIns="91425" lIns="91425" tIns="91425" anchor="ctr" anchorCtr="0">
              <a:noAutofit/>
            </a:bodyPr>
            <a:lstStyle/>
            <a:p>
              <a:pPr rtl="0"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pic>
          <p:nvPicPr>
            <p:cNvPr id="115" name="Shape 1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y="6487800" x="6970727"/>
              <a:ext cy="285750" cx="2000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Shape 116"/>
          <p:cNvSpPr txBox="1"/>
          <p:nvPr>
            <p:ph type="title"/>
          </p:nvPr>
        </p:nvSpPr>
        <p:spPr>
          <a:xfrm>
            <a:off y="205987" x="457200"/>
            <a:ext cy="4518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Android Architecture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734793" x="457200"/>
            <a:ext cy="4091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Below Application framework, We have Libraries.</a:t>
            </a:r>
          </a:p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The codes are in C/C++.</a:t>
            </a:r>
          </a:p>
          <a:p>
            <a:pPr rtl="0" lvl="0" indent="-342900" marL="457200">
              <a:spcBef>
                <a:spcPts val="0"/>
              </a:spcBef>
              <a:buClr>
                <a:srgbClr val="222222"/>
              </a:buClr>
              <a:buSzPct val="100000"/>
              <a:buFont typeface="Arial"/>
              <a:buChar char="❖"/>
            </a:pPr>
            <a:r>
              <a:rPr sz="1800" lang="en">
                <a:solidFill>
                  <a:srgbClr val="222222"/>
                </a:solidFill>
              </a:rPr>
              <a:t>This libraries are used by Android system.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222222"/>
                </a:solidFill>
              </a:rPr>
              <a:t> 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734800" x="2282912"/>
            <a:ext cy="1619250" cx="457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826475" x="533388"/>
            <a:ext cy="317025" cx="31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