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</p:sldMasterIdLst>
  <p:notesMasterIdLst>
    <p:notesMasterId r:id="rId15"/>
  </p:notesMasterIdLst>
  <p:sldIdLst>
    <p:sldId id="256" r:id="rId3"/>
    <p:sldId id="262" r:id="rId4"/>
    <p:sldId id="263" r:id="rId5"/>
    <p:sldId id="264" r:id="rId6"/>
    <p:sldId id="265" r:id="rId7"/>
    <p:sldId id="267" r:id="rId8"/>
    <p:sldId id="266" r:id="rId9"/>
    <p:sldId id="268" r:id="rId10"/>
    <p:sldId id="269" r:id="rId11"/>
    <p:sldId id="257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65" autoAdjust="0"/>
    <p:restoredTop sz="95033" autoAdjust="0"/>
  </p:normalViewPr>
  <p:slideViewPr>
    <p:cSldViewPr snapToGrid="0" snapToObjects="1">
      <p:cViewPr varScale="1">
        <p:scale>
          <a:sx n="75" d="100"/>
          <a:sy n="75" d="100"/>
        </p:scale>
        <p:origin x="101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19ACD-6C61-4D29-9773-16C25F86BFB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4260662-36C7-436D-886B-4B3A54F114BB}">
      <dgm:prSet/>
      <dgm:spPr/>
      <dgm:t>
        <a:bodyPr/>
        <a:lstStyle/>
        <a:p>
          <a:pPr>
            <a:defRPr cap="all"/>
          </a:pPr>
          <a:r>
            <a:rPr lang="en-US"/>
            <a:t>Identifying high-demand product</a:t>
          </a:r>
        </a:p>
      </dgm:t>
    </dgm:pt>
    <dgm:pt modelId="{1AE082EC-35D1-4D9F-94CA-67218D1A80CB}" type="parTrans" cxnId="{B039343E-4513-4AD5-958B-5D99A2D5C4B6}">
      <dgm:prSet/>
      <dgm:spPr/>
      <dgm:t>
        <a:bodyPr/>
        <a:lstStyle/>
        <a:p>
          <a:endParaRPr lang="en-US"/>
        </a:p>
      </dgm:t>
    </dgm:pt>
    <dgm:pt modelId="{8790FA7D-23B7-4639-B61E-C110E5A64A67}" type="sibTrans" cxnId="{B039343E-4513-4AD5-958B-5D99A2D5C4B6}">
      <dgm:prSet/>
      <dgm:spPr/>
      <dgm:t>
        <a:bodyPr/>
        <a:lstStyle/>
        <a:p>
          <a:endParaRPr lang="en-US"/>
        </a:p>
      </dgm:t>
    </dgm:pt>
    <dgm:pt modelId="{82BACF83-CEF7-4C2F-8BB8-992AFFC0EA99}">
      <dgm:prSet/>
      <dgm:spPr/>
      <dgm:t>
        <a:bodyPr/>
        <a:lstStyle/>
        <a:p>
          <a:pPr>
            <a:defRPr cap="all"/>
          </a:pPr>
          <a:r>
            <a:rPr lang="en-US"/>
            <a:t>categories.</a:t>
          </a:r>
        </a:p>
      </dgm:t>
    </dgm:pt>
    <dgm:pt modelId="{7FD18BA0-EE1B-439A-A931-93BA11B41408}" type="parTrans" cxnId="{95D83DCF-7CFE-406C-9AA2-EB52EC23AAE4}">
      <dgm:prSet/>
      <dgm:spPr/>
      <dgm:t>
        <a:bodyPr/>
        <a:lstStyle/>
        <a:p>
          <a:endParaRPr lang="en-US"/>
        </a:p>
      </dgm:t>
    </dgm:pt>
    <dgm:pt modelId="{D8B38CF5-75E7-44FF-9D63-7BF295A7C509}" type="sibTrans" cxnId="{95D83DCF-7CFE-406C-9AA2-EB52EC23AAE4}">
      <dgm:prSet/>
      <dgm:spPr/>
      <dgm:t>
        <a:bodyPr/>
        <a:lstStyle/>
        <a:p>
          <a:endParaRPr lang="en-US"/>
        </a:p>
      </dgm:t>
    </dgm:pt>
    <dgm:pt modelId="{DEE0D71F-C20C-4338-88F5-AF301F783BA0}">
      <dgm:prSet/>
      <dgm:spPr/>
      <dgm:t>
        <a:bodyPr/>
        <a:lstStyle/>
        <a:p>
          <a:pPr>
            <a:defRPr cap="all"/>
          </a:pPr>
          <a:r>
            <a:rPr lang="en-US"/>
            <a:t>Analyzing the average quantity ordered</a:t>
          </a:r>
        </a:p>
      </dgm:t>
    </dgm:pt>
    <dgm:pt modelId="{ECFD4206-6D43-4EDE-A50C-F5888E925A5D}" type="parTrans" cxnId="{B1BB7165-E8E4-47F8-8399-65C71EFD9598}">
      <dgm:prSet/>
      <dgm:spPr/>
      <dgm:t>
        <a:bodyPr/>
        <a:lstStyle/>
        <a:p>
          <a:endParaRPr lang="en-US"/>
        </a:p>
      </dgm:t>
    </dgm:pt>
    <dgm:pt modelId="{6ABB891A-3ECC-42F5-B3B5-5E66374B7FB2}" type="sibTrans" cxnId="{B1BB7165-E8E4-47F8-8399-65C71EFD9598}">
      <dgm:prSet/>
      <dgm:spPr/>
      <dgm:t>
        <a:bodyPr/>
        <a:lstStyle/>
        <a:p>
          <a:endParaRPr lang="en-US"/>
        </a:p>
      </dgm:t>
    </dgm:pt>
    <dgm:pt modelId="{0FB7B537-F98C-462C-B18A-B3BDD3DABA7C}">
      <dgm:prSet/>
      <dgm:spPr/>
      <dgm:t>
        <a:bodyPr/>
        <a:lstStyle/>
        <a:p>
          <a:pPr>
            <a:defRPr cap="all"/>
          </a:pPr>
          <a:r>
            <a:rPr lang="en-US"/>
            <a:t>for efficient stock management.</a:t>
          </a:r>
        </a:p>
      </dgm:t>
    </dgm:pt>
    <dgm:pt modelId="{56B31EEA-8A48-4892-9E38-9D87971390B6}" type="parTrans" cxnId="{C705A14E-1FA7-4455-9B3F-F55BF5462843}">
      <dgm:prSet/>
      <dgm:spPr/>
      <dgm:t>
        <a:bodyPr/>
        <a:lstStyle/>
        <a:p>
          <a:endParaRPr lang="en-US"/>
        </a:p>
      </dgm:t>
    </dgm:pt>
    <dgm:pt modelId="{9B1F120A-1E81-4A00-9A77-6D3F6A0EDF23}" type="sibTrans" cxnId="{C705A14E-1FA7-4455-9B3F-F55BF5462843}">
      <dgm:prSet/>
      <dgm:spPr/>
      <dgm:t>
        <a:bodyPr/>
        <a:lstStyle/>
        <a:p>
          <a:endParaRPr lang="en-US"/>
        </a:p>
      </dgm:t>
    </dgm:pt>
    <dgm:pt modelId="{6E5C60C8-F023-4DD9-8877-E9B0F6BCB34D}">
      <dgm:prSet/>
      <dgm:spPr/>
      <dgm:t>
        <a:bodyPr/>
        <a:lstStyle/>
        <a:p>
          <a:pPr>
            <a:defRPr cap="all"/>
          </a:pPr>
          <a:r>
            <a:rPr lang="en-US"/>
            <a:t>Enhancing inventory control to prevent</a:t>
          </a:r>
        </a:p>
      </dgm:t>
    </dgm:pt>
    <dgm:pt modelId="{2BF71337-A607-4628-A10D-132A9AFE4A7A}" type="parTrans" cxnId="{3B6B4B2F-E67F-478B-BEC1-A8B1B1969BBF}">
      <dgm:prSet/>
      <dgm:spPr/>
      <dgm:t>
        <a:bodyPr/>
        <a:lstStyle/>
        <a:p>
          <a:endParaRPr lang="en-US"/>
        </a:p>
      </dgm:t>
    </dgm:pt>
    <dgm:pt modelId="{3F96FAA2-38FD-4401-9491-B305E1C545DE}" type="sibTrans" cxnId="{3B6B4B2F-E67F-478B-BEC1-A8B1B1969BBF}">
      <dgm:prSet/>
      <dgm:spPr/>
      <dgm:t>
        <a:bodyPr/>
        <a:lstStyle/>
        <a:p>
          <a:endParaRPr lang="en-US"/>
        </a:p>
      </dgm:t>
    </dgm:pt>
    <dgm:pt modelId="{BA42EEEE-09BB-45BA-9393-75A01DCDC3B9}">
      <dgm:prSet/>
      <dgm:spPr/>
      <dgm:t>
        <a:bodyPr/>
        <a:lstStyle/>
        <a:p>
          <a:pPr>
            <a:defRPr cap="all"/>
          </a:pPr>
          <a:r>
            <a:rPr lang="en-US"/>
            <a:t>stockouts or overstocking.</a:t>
          </a:r>
        </a:p>
      </dgm:t>
    </dgm:pt>
    <dgm:pt modelId="{D0BFB8D4-F0D9-47E3-B72D-6CB0F07B40AA}" type="parTrans" cxnId="{DB84DBA9-C35E-4048-8DD2-3F0E5DDAB274}">
      <dgm:prSet/>
      <dgm:spPr/>
      <dgm:t>
        <a:bodyPr/>
        <a:lstStyle/>
        <a:p>
          <a:endParaRPr lang="en-US"/>
        </a:p>
      </dgm:t>
    </dgm:pt>
    <dgm:pt modelId="{AF1A8FCD-BEA6-43FB-BE3B-1F9FC7D9A316}" type="sibTrans" cxnId="{DB84DBA9-C35E-4048-8DD2-3F0E5DDAB274}">
      <dgm:prSet/>
      <dgm:spPr/>
      <dgm:t>
        <a:bodyPr/>
        <a:lstStyle/>
        <a:p>
          <a:endParaRPr lang="en-US"/>
        </a:p>
      </dgm:t>
    </dgm:pt>
    <dgm:pt modelId="{93C6E2A3-2654-4593-BA15-69054D88942B}" type="pres">
      <dgm:prSet presAssocID="{E5A19ACD-6C61-4D29-9773-16C25F86BFB6}" presName="root" presStyleCnt="0">
        <dgm:presLayoutVars>
          <dgm:dir/>
          <dgm:resizeHandles val="exact"/>
        </dgm:presLayoutVars>
      </dgm:prSet>
      <dgm:spPr/>
    </dgm:pt>
    <dgm:pt modelId="{32D11A2E-6461-4460-AA0C-A19C113EFAE6}" type="pres">
      <dgm:prSet presAssocID="{94260662-36C7-436D-886B-4B3A54F114BB}" presName="compNode" presStyleCnt="0"/>
      <dgm:spPr/>
    </dgm:pt>
    <dgm:pt modelId="{1F28B49A-04DB-4881-AF0D-09A024565FC2}" type="pres">
      <dgm:prSet presAssocID="{94260662-36C7-436D-886B-4B3A54F114BB}" presName="iconBgRect" presStyleLbl="bgShp" presStyleIdx="0" presStyleCnt="6"/>
      <dgm:spPr/>
    </dgm:pt>
    <dgm:pt modelId="{9A243551-2029-4696-90FD-A320DA8469B9}" type="pres">
      <dgm:prSet presAssocID="{94260662-36C7-436D-886B-4B3A54F114B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E54E886-5EB4-4FFD-BD2A-B8444E3AE6E3}" type="pres">
      <dgm:prSet presAssocID="{94260662-36C7-436D-886B-4B3A54F114BB}" presName="spaceRect" presStyleCnt="0"/>
      <dgm:spPr/>
    </dgm:pt>
    <dgm:pt modelId="{72370B43-DA82-47DB-8D75-D0DE24643E78}" type="pres">
      <dgm:prSet presAssocID="{94260662-36C7-436D-886B-4B3A54F114BB}" presName="textRect" presStyleLbl="revTx" presStyleIdx="0" presStyleCnt="6">
        <dgm:presLayoutVars>
          <dgm:chMax val="1"/>
          <dgm:chPref val="1"/>
        </dgm:presLayoutVars>
      </dgm:prSet>
      <dgm:spPr/>
    </dgm:pt>
    <dgm:pt modelId="{FE8BECAA-14B2-45A8-B7B7-8260DB1F8392}" type="pres">
      <dgm:prSet presAssocID="{8790FA7D-23B7-4639-B61E-C110E5A64A67}" presName="sibTrans" presStyleCnt="0"/>
      <dgm:spPr/>
    </dgm:pt>
    <dgm:pt modelId="{8E46567B-5D3C-499E-9F74-A74B9A75A9FC}" type="pres">
      <dgm:prSet presAssocID="{82BACF83-CEF7-4C2F-8BB8-992AFFC0EA99}" presName="compNode" presStyleCnt="0"/>
      <dgm:spPr/>
    </dgm:pt>
    <dgm:pt modelId="{08FD047C-3B05-434B-8DC0-BDD12DD6444C}" type="pres">
      <dgm:prSet presAssocID="{82BACF83-CEF7-4C2F-8BB8-992AFFC0EA99}" presName="iconBgRect" presStyleLbl="bgShp" presStyleIdx="1" presStyleCnt="6"/>
      <dgm:spPr/>
    </dgm:pt>
    <dgm:pt modelId="{975C97C4-E609-4AC0-8F1E-AFAC7697760F}" type="pres">
      <dgm:prSet presAssocID="{82BACF83-CEF7-4C2F-8BB8-992AFFC0EA9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C0F460E-E3E4-4DE7-8EF8-1049913D4216}" type="pres">
      <dgm:prSet presAssocID="{82BACF83-CEF7-4C2F-8BB8-992AFFC0EA99}" presName="spaceRect" presStyleCnt="0"/>
      <dgm:spPr/>
    </dgm:pt>
    <dgm:pt modelId="{8B001F83-0AE8-482C-9B90-FECA390E64B0}" type="pres">
      <dgm:prSet presAssocID="{82BACF83-CEF7-4C2F-8BB8-992AFFC0EA99}" presName="textRect" presStyleLbl="revTx" presStyleIdx="1" presStyleCnt="6">
        <dgm:presLayoutVars>
          <dgm:chMax val="1"/>
          <dgm:chPref val="1"/>
        </dgm:presLayoutVars>
      </dgm:prSet>
      <dgm:spPr/>
    </dgm:pt>
    <dgm:pt modelId="{CAB0F453-F4EA-47C3-AE43-412D05C99377}" type="pres">
      <dgm:prSet presAssocID="{D8B38CF5-75E7-44FF-9D63-7BF295A7C509}" presName="sibTrans" presStyleCnt="0"/>
      <dgm:spPr/>
    </dgm:pt>
    <dgm:pt modelId="{8CEC6C26-6048-448B-B4F7-B155E2136A53}" type="pres">
      <dgm:prSet presAssocID="{DEE0D71F-C20C-4338-88F5-AF301F783BA0}" presName="compNode" presStyleCnt="0"/>
      <dgm:spPr/>
    </dgm:pt>
    <dgm:pt modelId="{5F6BB553-0084-45E7-9713-D1D6A0410C98}" type="pres">
      <dgm:prSet presAssocID="{DEE0D71F-C20C-4338-88F5-AF301F783BA0}" presName="iconBgRect" presStyleLbl="bgShp" presStyleIdx="2" presStyleCnt="6"/>
      <dgm:spPr/>
    </dgm:pt>
    <dgm:pt modelId="{042CEA14-6AD9-457F-BE60-72B5E07A6B79}" type="pres">
      <dgm:prSet presAssocID="{DEE0D71F-C20C-4338-88F5-AF301F783BA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EEA8B05-266E-4B1D-ADB4-16C6DD68FE6B}" type="pres">
      <dgm:prSet presAssocID="{DEE0D71F-C20C-4338-88F5-AF301F783BA0}" presName="spaceRect" presStyleCnt="0"/>
      <dgm:spPr/>
    </dgm:pt>
    <dgm:pt modelId="{AC38F93E-57A7-48C5-A916-A8E413BC4E83}" type="pres">
      <dgm:prSet presAssocID="{DEE0D71F-C20C-4338-88F5-AF301F783BA0}" presName="textRect" presStyleLbl="revTx" presStyleIdx="2" presStyleCnt="6">
        <dgm:presLayoutVars>
          <dgm:chMax val="1"/>
          <dgm:chPref val="1"/>
        </dgm:presLayoutVars>
      </dgm:prSet>
      <dgm:spPr/>
    </dgm:pt>
    <dgm:pt modelId="{FE25CB0A-F890-44B5-8C78-BB8CAE458289}" type="pres">
      <dgm:prSet presAssocID="{6ABB891A-3ECC-42F5-B3B5-5E66374B7FB2}" presName="sibTrans" presStyleCnt="0"/>
      <dgm:spPr/>
    </dgm:pt>
    <dgm:pt modelId="{16C0AFC9-2C31-4253-901F-4B5BDF685322}" type="pres">
      <dgm:prSet presAssocID="{0FB7B537-F98C-462C-B18A-B3BDD3DABA7C}" presName="compNode" presStyleCnt="0"/>
      <dgm:spPr/>
    </dgm:pt>
    <dgm:pt modelId="{33F92B09-888A-4073-8A25-529DB5FCBC59}" type="pres">
      <dgm:prSet presAssocID="{0FB7B537-F98C-462C-B18A-B3BDD3DABA7C}" presName="iconBgRect" presStyleLbl="bgShp" presStyleIdx="3" presStyleCnt="6"/>
      <dgm:spPr/>
    </dgm:pt>
    <dgm:pt modelId="{F71D0320-C2A1-4825-BD91-F0BCD4456327}" type="pres">
      <dgm:prSet presAssocID="{0FB7B537-F98C-462C-B18A-B3BDD3DABA7C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23AFB0BF-6402-46B0-84B5-6F2139900A1A}" type="pres">
      <dgm:prSet presAssocID="{0FB7B537-F98C-462C-B18A-B3BDD3DABA7C}" presName="spaceRect" presStyleCnt="0"/>
      <dgm:spPr/>
    </dgm:pt>
    <dgm:pt modelId="{0B76C792-E3DD-48EE-B35F-F6C6CBC69F78}" type="pres">
      <dgm:prSet presAssocID="{0FB7B537-F98C-462C-B18A-B3BDD3DABA7C}" presName="textRect" presStyleLbl="revTx" presStyleIdx="3" presStyleCnt="6">
        <dgm:presLayoutVars>
          <dgm:chMax val="1"/>
          <dgm:chPref val="1"/>
        </dgm:presLayoutVars>
      </dgm:prSet>
      <dgm:spPr/>
    </dgm:pt>
    <dgm:pt modelId="{A75B265C-4C12-40EF-B114-0C8655C70BF0}" type="pres">
      <dgm:prSet presAssocID="{9B1F120A-1E81-4A00-9A77-6D3F6A0EDF23}" presName="sibTrans" presStyleCnt="0"/>
      <dgm:spPr/>
    </dgm:pt>
    <dgm:pt modelId="{C71E4328-B0AB-4295-B98F-D186297FADBD}" type="pres">
      <dgm:prSet presAssocID="{6E5C60C8-F023-4DD9-8877-E9B0F6BCB34D}" presName="compNode" presStyleCnt="0"/>
      <dgm:spPr/>
    </dgm:pt>
    <dgm:pt modelId="{F600CB8E-7C11-4B5C-8046-69A8667A64AF}" type="pres">
      <dgm:prSet presAssocID="{6E5C60C8-F023-4DD9-8877-E9B0F6BCB34D}" presName="iconBgRect" presStyleLbl="bgShp" presStyleIdx="4" presStyleCnt="6"/>
      <dgm:spPr/>
    </dgm:pt>
    <dgm:pt modelId="{B3B71CC5-5D75-408B-8EAF-580843512540}" type="pres">
      <dgm:prSet presAssocID="{6E5C60C8-F023-4DD9-8877-E9B0F6BCB34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EDBEA08E-822B-4DC1-A81E-8D31F4B7182C}" type="pres">
      <dgm:prSet presAssocID="{6E5C60C8-F023-4DD9-8877-E9B0F6BCB34D}" presName="spaceRect" presStyleCnt="0"/>
      <dgm:spPr/>
    </dgm:pt>
    <dgm:pt modelId="{84A24816-F54B-46CF-A3BB-731EBC49E216}" type="pres">
      <dgm:prSet presAssocID="{6E5C60C8-F023-4DD9-8877-E9B0F6BCB34D}" presName="textRect" presStyleLbl="revTx" presStyleIdx="4" presStyleCnt="6">
        <dgm:presLayoutVars>
          <dgm:chMax val="1"/>
          <dgm:chPref val="1"/>
        </dgm:presLayoutVars>
      </dgm:prSet>
      <dgm:spPr/>
    </dgm:pt>
    <dgm:pt modelId="{F7F5E776-D8E8-4BF4-92BF-E0D27586AB23}" type="pres">
      <dgm:prSet presAssocID="{3F96FAA2-38FD-4401-9491-B305E1C545DE}" presName="sibTrans" presStyleCnt="0"/>
      <dgm:spPr/>
    </dgm:pt>
    <dgm:pt modelId="{33A3ACB3-434F-4B9E-89F8-0DD6C495E2A7}" type="pres">
      <dgm:prSet presAssocID="{BA42EEEE-09BB-45BA-9393-75A01DCDC3B9}" presName="compNode" presStyleCnt="0"/>
      <dgm:spPr/>
    </dgm:pt>
    <dgm:pt modelId="{B25C6735-9426-49F9-8757-37F68A511F06}" type="pres">
      <dgm:prSet presAssocID="{BA42EEEE-09BB-45BA-9393-75A01DCDC3B9}" presName="iconBgRect" presStyleLbl="bgShp" presStyleIdx="5" presStyleCnt="6"/>
      <dgm:spPr/>
    </dgm:pt>
    <dgm:pt modelId="{40AD88A9-8273-4220-8850-009A935776F9}" type="pres">
      <dgm:prSet presAssocID="{BA42EEEE-09BB-45BA-9393-75A01DCDC3B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722DC443-E16B-4AE3-A592-5C4F7580A1CF}" type="pres">
      <dgm:prSet presAssocID="{BA42EEEE-09BB-45BA-9393-75A01DCDC3B9}" presName="spaceRect" presStyleCnt="0"/>
      <dgm:spPr/>
    </dgm:pt>
    <dgm:pt modelId="{D81C791A-E77D-4F0F-B8BC-AEA134C8B8A7}" type="pres">
      <dgm:prSet presAssocID="{BA42EEEE-09BB-45BA-9393-75A01DCDC3B9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50A260B-F4B5-46FA-97CC-FFB3B7D11C9B}" type="presOf" srcId="{0FB7B537-F98C-462C-B18A-B3BDD3DABA7C}" destId="{0B76C792-E3DD-48EE-B35F-F6C6CBC69F78}" srcOrd="0" destOrd="0" presId="urn:microsoft.com/office/officeart/2018/5/layout/IconCircleLabelList"/>
    <dgm:cxn modelId="{1A4B1C0D-0505-472B-93C9-6CD478C95FE2}" type="presOf" srcId="{94260662-36C7-436D-886B-4B3A54F114BB}" destId="{72370B43-DA82-47DB-8D75-D0DE24643E78}" srcOrd="0" destOrd="0" presId="urn:microsoft.com/office/officeart/2018/5/layout/IconCircleLabelList"/>
    <dgm:cxn modelId="{3B6B4B2F-E67F-478B-BEC1-A8B1B1969BBF}" srcId="{E5A19ACD-6C61-4D29-9773-16C25F86BFB6}" destId="{6E5C60C8-F023-4DD9-8877-E9B0F6BCB34D}" srcOrd="4" destOrd="0" parTransId="{2BF71337-A607-4628-A10D-132A9AFE4A7A}" sibTransId="{3F96FAA2-38FD-4401-9491-B305E1C545DE}"/>
    <dgm:cxn modelId="{CDAAF73C-F46F-47F0-A15A-F554AEC68663}" type="presOf" srcId="{DEE0D71F-C20C-4338-88F5-AF301F783BA0}" destId="{AC38F93E-57A7-48C5-A916-A8E413BC4E83}" srcOrd="0" destOrd="0" presId="urn:microsoft.com/office/officeart/2018/5/layout/IconCircleLabelList"/>
    <dgm:cxn modelId="{F7FB003E-CE5B-4360-A311-E482999C9DEF}" type="presOf" srcId="{E5A19ACD-6C61-4D29-9773-16C25F86BFB6}" destId="{93C6E2A3-2654-4593-BA15-69054D88942B}" srcOrd="0" destOrd="0" presId="urn:microsoft.com/office/officeart/2018/5/layout/IconCircleLabelList"/>
    <dgm:cxn modelId="{B039343E-4513-4AD5-958B-5D99A2D5C4B6}" srcId="{E5A19ACD-6C61-4D29-9773-16C25F86BFB6}" destId="{94260662-36C7-436D-886B-4B3A54F114BB}" srcOrd="0" destOrd="0" parTransId="{1AE082EC-35D1-4D9F-94CA-67218D1A80CB}" sibTransId="{8790FA7D-23B7-4639-B61E-C110E5A64A67}"/>
    <dgm:cxn modelId="{B1BB7165-E8E4-47F8-8399-65C71EFD9598}" srcId="{E5A19ACD-6C61-4D29-9773-16C25F86BFB6}" destId="{DEE0D71F-C20C-4338-88F5-AF301F783BA0}" srcOrd="2" destOrd="0" parTransId="{ECFD4206-6D43-4EDE-A50C-F5888E925A5D}" sibTransId="{6ABB891A-3ECC-42F5-B3B5-5E66374B7FB2}"/>
    <dgm:cxn modelId="{CFA0F66C-F98C-439B-8539-575F53FCB187}" type="presOf" srcId="{82BACF83-CEF7-4C2F-8BB8-992AFFC0EA99}" destId="{8B001F83-0AE8-482C-9B90-FECA390E64B0}" srcOrd="0" destOrd="0" presId="urn:microsoft.com/office/officeart/2018/5/layout/IconCircleLabelList"/>
    <dgm:cxn modelId="{C705A14E-1FA7-4455-9B3F-F55BF5462843}" srcId="{E5A19ACD-6C61-4D29-9773-16C25F86BFB6}" destId="{0FB7B537-F98C-462C-B18A-B3BDD3DABA7C}" srcOrd="3" destOrd="0" parTransId="{56B31EEA-8A48-4892-9E38-9D87971390B6}" sibTransId="{9B1F120A-1E81-4A00-9A77-6D3F6A0EDF23}"/>
    <dgm:cxn modelId="{DB84DBA9-C35E-4048-8DD2-3F0E5DDAB274}" srcId="{E5A19ACD-6C61-4D29-9773-16C25F86BFB6}" destId="{BA42EEEE-09BB-45BA-9393-75A01DCDC3B9}" srcOrd="5" destOrd="0" parTransId="{D0BFB8D4-F0D9-47E3-B72D-6CB0F07B40AA}" sibTransId="{AF1A8FCD-BEA6-43FB-BE3B-1F9FC7D9A316}"/>
    <dgm:cxn modelId="{5424ACB8-52B3-4CE0-BD51-50DA7CD71114}" type="presOf" srcId="{6E5C60C8-F023-4DD9-8877-E9B0F6BCB34D}" destId="{84A24816-F54B-46CF-A3BB-731EBC49E216}" srcOrd="0" destOrd="0" presId="urn:microsoft.com/office/officeart/2018/5/layout/IconCircleLabelList"/>
    <dgm:cxn modelId="{95D83DCF-7CFE-406C-9AA2-EB52EC23AAE4}" srcId="{E5A19ACD-6C61-4D29-9773-16C25F86BFB6}" destId="{82BACF83-CEF7-4C2F-8BB8-992AFFC0EA99}" srcOrd="1" destOrd="0" parTransId="{7FD18BA0-EE1B-439A-A931-93BA11B41408}" sibTransId="{D8B38CF5-75E7-44FF-9D63-7BF295A7C509}"/>
    <dgm:cxn modelId="{EC0E30F8-D793-4453-8940-A7914EC19FC6}" type="presOf" srcId="{BA42EEEE-09BB-45BA-9393-75A01DCDC3B9}" destId="{D81C791A-E77D-4F0F-B8BC-AEA134C8B8A7}" srcOrd="0" destOrd="0" presId="urn:microsoft.com/office/officeart/2018/5/layout/IconCircleLabelList"/>
    <dgm:cxn modelId="{A070377E-65A6-47BC-8DEB-6B8E379D7F7F}" type="presParOf" srcId="{93C6E2A3-2654-4593-BA15-69054D88942B}" destId="{32D11A2E-6461-4460-AA0C-A19C113EFAE6}" srcOrd="0" destOrd="0" presId="urn:microsoft.com/office/officeart/2018/5/layout/IconCircleLabelList"/>
    <dgm:cxn modelId="{1C735213-3BE3-4B2F-B34F-A22E0B2E08F6}" type="presParOf" srcId="{32D11A2E-6461-4460-AA0C-A19C113EFAE6}" destId="{1F28B49A-04DB-4881-AF0D-09A024565FC2}" srcOrd="0" destOrd="0" presId="urn:microsoft.com/office/officeart/2018/5/layout/IconCircleLabelList"/>
    <dgm:cxn modelId="{190DAE94-7D11-4BF9-99E5-B6E26EFC7831}" type="presParOf" srcId="{32D11A2E-6461-4460-AA0C-A19C113EFAE6}" destId="{9A243551-2029-4696-90FD-A320DA8469B9}" srcOrd="1" destOrd="0" presId="urn:microsoft.com/office/officeart/2018/5/layout/IconCircleLabelList"/>
    <dgm:cxn modelId="{C871CE2E-B287-4149-A369-8F536AFB22A7}" type="presParOf" srcId="{32D11A2E-6461-4460-AA0C-A19C113EFAE6}" destId="{6E54E886-5EB4-4FFD-BD2A-B8444E3AE6E3}" srcOrd="2" destOrd="0" presId="urn:microsoft.com/office/officeart/2018/5/layout/IconCircleLabelList"/>
    <dgm:cxn modelId="{5CB9B3CB-0B9E-40C3-9847-746488EFBFD9}" type="presParOf" srcId="{32D11A2E-6461-4460-AA0C-A19C113EFAE6}" destId="{72370B43-DA82-47DB-8D75-D0DE24643E78}" srcOrd="3" destOrd="0" presId="urn:microsoft.com/office/officeart/2018/5/layout/IconCircleLabelList"/>
    <dgm:cxn modelId="{A888E42E-AB49-4AA0-B352-E318455429B4}" type="presParOf" srcId="{93C6E2A3-2654-4593-BA15-69054D88942B}" destId="{FE8BECAA-14B2-45A8-B7B7-8260DB1F8392}" srcOrd="1" destOrd="0" presId="urn:microsoft.com/office/officeart/2018/5/layout/IconCircleLabelList"/>
    <dgm:cxn modelId="{790FC113-2A43-47D1-AA66-33833861DBC7}" type="presParOf" srcId="{93C6E2A3-2654-4593-BA15-69054D88942B}" destId="{8E46567B-5D3C-499E-9F74-A74B9A75A9FC}" srcOrd="2" destOrd="0" presId="urn:microsoft.com/office/officeart/2018/5/layout/IconCircleLabelList"/>
    <dgm:cxn modelId="{2EB6AFBE-D93F-4EDA-B1F5-A56C92D4A03E}" type="presParOf" srcId="{8E46567B-5D3C-499E-9F74-A74B9A75A9FC}" destId="{08FD047C-3B05-434B-8DC0-BDD12DD6444C}" srcOrd="0" destOrd="0" presId="urn:microsoft.com/office/officeart/2018/5/layout/IconCircleLabelList"/>
    <dgm:cxn modelId="{9C095CB8-2E92-4A0C-A1FA-660F3804880C}" type="presParOf" srcId="{8E46567B-5D3C-499E-9F74-A74B9A75A9FC}" destId="{975C97C4-E609-4AC0-8F1E-AFAC7697760F}" srcOrd="1" destOrd="0" presId="urn:microsoft.com/office/officeart/2018/5/layout/IconCircleLabelList"/>
    <dgm:cxn modelId="{893BC63A-7FC1-430E-8A08-E91F4E4D631D}" type="presParOf" srcId="{8E46567B-5D3C-499E-9F74-A74B9A75A9FC}" destId="{DC0F460E-E3E4-4DE7-8EF8-1049913D4216}" srcOrd="2" destOrd="0" presId="urn:microsoft.com/office/officeart/2018/5/layout/IconCircleLabelList"/>
    <dgm:cxn modelId="{B7739470-BD43-49AD-9225-BE4B4186260D}" type="presParOf" srcId="{8E46567B-5D3C-499E-9F74-A74B9A75A9FC}" destId="{8B001F83-0AE8-482C-9B90-FECA390E64B0}" srcOrd="3" destOrd="0" presId="urn:microsoft.com/office/officeart/2018/5/layout/IconCircleLabelList"/>
    <dgm:cxn modelId="{0D8E1DDE-1D52-4428-B953-CDF9761286FF}" type="presParOf" srcId="{93C6E2A3-2654-4593-BA15-69054D88942B}" destId="{CAB0F453-F4EA-47C3-AE43-412D05C99377}" srcOrd="3" destOrd="0" presId="urn:microsoft.com/office/officeart/2018/5/layout/IconCircleLabelList"/>
    <dgm:cxn modelId="{FC805E77-09A9-4DBC-8130-C2F8DA2BF7C7}" type="presParOf" srcId="{93C6E2A3-2654-4593-BA15-69054D88942B}" destId="{8CEC6C26-6048-448B-B4F7-B155E2136A53}" srcOrd="4" destOrd="0" presId="urn:microsoft.com/office/officeart/2018/5/layout/IconCircleLabelList"/>
    <dgm:cxn modelId="{2FA53ED7-A709-47D9-A931-B03104D302A1}" type="presParOf" srcId="{8CEC6C26-6048-448B-B4F7-B155E2136A53}" destId="{5F6BB553-0084-45E7-9713-D1D6A0410C98}" srcOrd="0" destOrd="0" presId="urn:microsoft.com/office/officeart/2018/5/layout/IconCircleLabelList"/>
    <dgm:cxn modelId="{F59AE459-4A50-4E77-9D7D-7BFEA5DD4C69}" type="presParOf" srcId="{8CEC6C26-6048-448B-B4F7-B155E2136A53}" destId="{042CEA14-6AD9-457F-BE60-72B5E07A6B79}" srcOrd="1" destOrd="0" presId="urn:microsoft.com/office/officeart/2018/5/layout/IconCircleLabelList"/>
    <dgm:cxn modelId="{FF125848-BD3F-48B8-92F6-8C0FCB6D73FF}" type="presParOf" srcId="{8CEC6C26-6048-448B-B4F7-B155E2136A53}" destId="{EEEA8B05-266E-4B1D-ADB4-16C6DD68FE6B}" srcOrd="2" destOrd="0" presId="urn:microsoft.com/office/officeart/2018/5/layout/IconCircleLabelList"/>
    <dgm:cxn modelId="{17C7736D-3500-470E-84DC-E0B2589F0F12}" type="presParOf" srcId="{8CEC6C26-6048-448B-B4F7-B155E2136A53}" destId="{AC38F93E-57A7-48C5-A916-A8E413BC4E83}" srcOrd="3" destOrd="0" presId="urn:microsoft.com/office/officeart/2018/5/layout/IconCircleLabelList"/>
    <dgm:cxn modelId="{1E75E1CA-EE5B-4AB8-93D9-B0EE2AA36360}" type="presParOf" srcId="{93C6E2A3-2654-4593-BA15-69054D88942B}" destId="{FE25CB0A-F890-44B5-8C78-BB8CAE458289}" srcOrd="5" destOrd="0" presId="urn:microsoft.com/office/officeart/2018/5/layout/IconCircleLabelList"/>
    <dgm:cxn modelId="{49D431D9-C68D-4E76-886D-A0A78F73DCF6}" type="presParOf" srcId="{93C6E2A3-2654-4593-BA15-69054D88942B}" destId="{16C0AFC9-2C31-4253-901F-4B5BDF685322}" srcOrd="6" destOrd="0" presId="urn:microsoft.com/office/officeart/2018/5/layout/IconCircleLabelList"/>
    <dgm:cxn modelId="{5DADC34D-8F41-4DEA-AF74-CD92EFE19B80}" type="presParOf" srcId="{16C0AFC9-2C31-4253-901F-4B5BDF685322}" destId="{33F92B09-888A-4073-8A25-529DB5FCBC59}" srcOrd="0" destOrd="0" presId="urn:microsoft.com/office/officeart/2018/5/layout/IconCircleLabelList"/>
    <dgm:cxn modelId="{69E58559-2869-4194-8F87-539658B1C819}" type="presParOf" srcId="{16C0AFC9-2C31-4253-901F-4B5BDF685322}" destId="{F71D0320-C2A1-4825-BD91-F0BCD4456327}" srcOrd="1" destOrd="0" presId="urn:microsoft.com/office/officeart/2018/5/layout/IconCircleLabelList"/>
    <dgm:cxn modelId="{A5DEFDC1-494F-410D-AFA4-F14A7D8D28AE}" type="presParOf" srcId="{16C0AFC9-2C31-4253-901F-4B5BDF685322}" destId="{23AFB0BF-6402-46B0-84B5-6F2139900A1A}" srcOrd="2" destOrd="0" presId="urn:microsoft.com/office/officeart/2018/5/layout/IconCircleLabelList"/>
    <dgm:cxn modelId="{2DA15DD8-BCF1-4009-A916-83CE7F7260A7}" type="presParOf" srcId="{16C0AFC9-2C31-4253-901F-4B5BDF685322}" destId="{0B76C792-E3DD-48EE-B35F-F6C6CBC69F78}" srcOrd="3" destOrd="0" presId="urn:microsoft.com/office/officeart/2018/5/layout/IconCircleLabelList"/>
    <dgm:cxn modelId="{7F68E9B3-2F7B-4908-BC2E-EADD2307063D}" type="presParOf" srcId="{93C6E2A3-2654-4593-BA15-69054D88942B}" destId="{A75B265C-4C12-40EF-B114-0C8655C70BF0}" srcOrd="7" destOrd="0" presId="urn:microsoft.com/office/officeart/2018/5/layout/IconCircleLabelList"/>
    <dgm:cxn modelId="{C266409F-7347-4960-900F-D4091DACA4E3}" type="presParOf" srcId="{93C6E2A3-2654-4593-BA15-69054D88942B}" destId="{C71E4328-B0AB-4295-B98F-D186297FADBD}" srcOrd="8" destOrd="0" presId="urn:microsoft.com/office/officeart/2018/5/layout/IconCircleLabelList"/>
    <dgm:cxn modelId="{3DCB89E5-CFF3-4918-B39D-BDAE2D1759AA}" type="presParOf" srcId="{C71E4328-B0AB-4295-B98F-D186297FADBD}" destId="{F600CB8E-7C11-4B5C-8046-69A8667A64AF}" srcOrd="0" destOrd="0" presId="urn:microsoft.com/office/officeart/2018/5/layout/IconCircleLabelList"/>
    <dgm:cxn modelId="{F8BC20C4-04ED-4078-843A-7BBCBD4155BB}" type="presParOf" srcId="{C71E4328-B0AB-4295-B98F-D186297FADBD}" destId="{B3B71CC5-5D75-408B-8EAF-580843512540}" srcOrd="1" destOrd="0" presId="urn:microsoft.com/office/officeart/2018/5/layout/IconCircleLabelList"/>
    <dgm:cxn modelId="{823F6374-1266-4ABC-A4C0-5E957767BDF0}" type="presParOf" srcId="{C71E4328-B0AB-4295-B98F-D186297FADBD}" destId="{EDBEA08E-822B-4DC1-A81E-8D31F4B7182C}" srcOrd="2" destOrd="0" presId="urn:microsoft.com/office/officeart/2018/5/layout/IconCircleLabelList"/>
    <dgm:cxn modelId="{D983F5CB-1A8E-4A5E-A437-C484862C744B}" type="presParOf" srcId="{C71E4328-B0AB-4295-B98F-D186297FADBD}" destId="{84A24816-F54B-46CF-A3BB-731EBC49E216}" srcOrd="3" destOrd="0" presId="urn:microsoft.com/office/officeart/2018/5/layout/IconCircleLabelList"/>
    <dgm:cxn modelId="{A9E76F3C-71D2-400E-B070-E5A91E480ECD}" type="presParOf" srcId="{93C6E2A3-2654-4593-BA15-69054D88942B}" destId="{F7F5E776-D8E8-4BF4-92BF-E0D27586AB23}" srcOrd="9" destOrd="0" presId="urn:microsoft.com/office/officeart/2018/5/layout/IconCircleLabelList"/>
    <dgm:cxn modelId="{2B6B34ED-61E6-4CBB-BCA4-381D269C694E}" type="presParOf" srcId="{93C6E2A3-2654-4593-BA15-69054D88942B}" destId="{33A3ACB3-434F-4B9E-89F8-0DD6C495E2A7}" srcOrd="10" destOrd="0" presId="urn:microsoft.com/office/officeart/2018/5/layout/IconCircleLabelList"/>
    <dgm:cxn modelId="{B5A5465E-709B-488A-8320-C9AB25557090}" type="presParOf" srcId="{33A3ACB3-434F-4B9E-89F8-0DD6C495E2A7}" destId="{B25C6735-9426-49F9-8757-37F68A511F06}" srcOrd="0" destOrd="0" presId="urn:microsoft.com/office/officeart/2018/5/layout/IconCircleLabelList"/>
    <dgm:cxn modelId="{76BE3605-A551-4A73-93AC-507210291571}" type="presParOf" srcId="{33A3ACB3-434F-4B9E-89F8-0DD6C495E2A7}" destId="{40AD88A9-8273-4220-8850-009A935776F9}" srcOrd="1" destOrd="0" presId="urn:microsoft.com/office/officeart/2018/5/layout/IconCircleLabelList"/>
    <dgm:cxn modelId="{BE63D7F9-8422-46DC-A3EB-1A0D39F8F208}" type="presParOf" srcId="{33A3ACB3-434F-4B9E-89F8-0DD6C495E2A7}" destId="{722DC443-E16B-4AE3-A592-5C4F7580A1CF}" srcOrd="2" destOrd="0" presId="urn:microsoft.com/office/officeart/2018/5/layout/IconCircleLabelList"/>
    <dgm:cxn modelId="{E9D4A8E5-5D9A-4AAC-994A-7CE50FD5F03E}" type="presParOf" srcId="{33A3ACB3-434F-4B9E-89F8-0DD6C495E2A7}" destId="{D81C791A-E77D-4F0F-B8BC-AEA134C8B8A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28B49A-04DB-4881-AF0D-09A024565FC2}">
      <dsp:nvSpPr>
        <dsp:cNvPr id="0" name=""/>
        <dsp:cNvSpPr/>
      </dsp:nvSpPr>
      <dsp:spPr>
        <a:xfrm>
          <a:off x="711447" y="1789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243551-2029-4696-90FD-A320DA8469B9}">
      <dsp:nvSpPr>
        <dsp:cNvPr id="0" name=""/>
        <dsp:cNvSpPr/>
      </dsp:nvSpPr>
      <dsp:spPr>
        <a:xfrm>
          <a:off x="912084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370B43-DA82-47DB-8D75-D0DE24643E78}">
      <dsp:nvSpPr>
        <dsp:cNvPr id="0" name=""/>
        <dsp:cNvSpPr/>
      </dsp:nvSpPr>
      <dsp:spPr>
        <a:xfrm>
          <a:off x="410492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Identifying high-demand product</a:t>
          </a:r>
        </a:p>
      </dsp:txBody>
      <dsp:txXfrm>
        <a:off x="410492" y="1236477"/>
        <a:ext cx="1543359" cy="617343"/>
      </dsp:txXfrm>
    </dsp:sp>
    <dsp:sp modelId="{08FD047C-3B05-434B-8DC0-BDD12DD6444C}">
      <dsp:nvSpPr>
        <dsp:cNvPr id="0" name=""/>
        <dsp:cNvSpPr/>
      </dsp:nvSpPr>
      <dsp:spPr>
        <a:xfrm>
          <a:off x="2524894" y="1789"/>
          <a:ext cx="941449" cy="9414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5C97C4-E609-4AC0-8F1E-AFAC7697760F}">
      <dsp:nvSpPr>
        <dsp:cNvPr id="0" name=""/>
        <dsp:cNvSpPr/>
      </dsp:nvSpPr>
      <dsp:spPr>
        <a:xfrm>
          <a:off x="2725531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001F83-0AE8-482C-9B90-FECA390E64B0}">
      <dsp:nvSpPr>
        <dsp:cNvPr id="0" name=""/>
        <dsp:cNvSpPr/>
      </dsp:nvSpPr>
      <dsp:spPr>
        <a:xfrm>
          <a:off x="2223939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categories.</a:t>
          </a:r>
        </a:p>
      </dsp:txBody>
      <dsp:txXfrm>
        <a:off x="2223939" y="1236477"/>
        <a:ext cx="1543359" cy="617343"/>
      </dsp:txXfrm>
    </dsp:sp>
    <dsp:sp modelId="{5F6BB553-0084-45E7-9713-D1D6A0410C98}">
      <dsp:nvSpPr>
        <dsp:cNvPr id="0" name=""/>
        <dsp:cNvSpPr/>
      </dsp:nvSpPr>
      <dsp:spPr>
        <a:xfrm>
          <a:off x="4338341" y="1789"/>
          <a:ext cx="941449" cy="9414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2CEA14-6AD9-457F-BE60-72B5E07A6B79}">
      <dsp:nvSpPr>
        <dsp:cNvPr id="0" name=""/>
        <dsp:cNvSpPr/>
      </dsp:nvSpPr>
      <dsp:spPr>
        <a:xfrm>
          <a:off x="4538978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38F93E-57A7-48C5-A916-A8E413BC4E83}">
      <dsp:nvSpPr>
        <dsp:cNvPr id="0" name=""/>
        <dsp:cNvSpPr/>
      </dsp:nvSpPr>
      <dsp:spPr>
        <a:xfrm>
          <a:off x="4037386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Analyzing the average quantity ordered</a:t>
          </a:r>
        </a:p>
      </dsp:txBody>
      <dsp:txXfrm>
        <a:off x="4037386" y="1236477"/>
        <a:ext cx="1543359" cy="617343"/>
      </dsp:txXfrm>
    </dsp:sp>
    <dsp:sp modelId="{33F92B09-888A-4073-8A25-529DB5FCBC59}">
      <dsp:nvSpPr>
        <dsp:cNvPr id="0" name=""/>
        <dsp:cNvSpPr/>
      </dsp:nvSpPr>
      <dsp:spPr>
        <a:xfrm>
          <a:off x="6151789" y="1789"/>
          <a:ext cx="941449" cy="9414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0320-C2A1-4825-BD91-F0BCD4456327}">
      <dsp:nvSpPr>
        <dsp:cNvPr id="0" name=""/>
        <dsp:cNvSpPr/>
      </dsp:nvSpPr>
      <dsp:spPr>
        <a:xfrm>
          <a:off x="6352425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76C792-E3DD-48EE-B35F-F6C6CBC69F78}">
      <dsp:nvSpPr>
        <dsp:cNvPr id="0" name=""/>
        <dsp:cNvSpPr/>
      </dsp:nvSpPr>
      <dsp:spPr>
        <a:xfrm>
          <a:off x="5850834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for efficient stock management.</a:t>
          </a:r>
        </a:p>
      </dsp:txBody>
      <dsp:txXfrm>
        <a:off x="5850834" y="1236477"/>
        <a:ext cx="1543359" cy="617343"/>
      </dsp:txXfrm>
    </dsp:sp>
    <dsp:sp modelId="{F600CB8E-7C11-4B5C-8046-69A8667A64AF}">
      <dsp:nvSpPr>
        <dsp:cNvPr id="0" name=""/>
        <dsp:cNvSpPr/>
      </dsp:nvSpPr>
      <dsp:spPr>
        <a:xfrm>
          <a:off x="7965236" y="1789"/>
          <a:ext cx="941449" cy="94144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B71CC5-5D75-408B-8EAF-580843512540}">
      <dsp:nvSpPr>
        <dsp:cNvPr id="0" name=""/>
        <dsp:cNvSpPr/>
      </dsp:nvSpPr>
      <dsp:spPr>
        <a:xfrm>
          <a:off x="8165873" y="202426"/>
          <a:ext cx="540175" cy="5401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24816-F54B-46CF-A3BB-731EBC49E216}">
      <dsp:nvSpPr>
        <dsp:cNvPr id="0" name=""/>
        <dsp:cNvSpPr/>
      </dsp:nvSpPr>
      <dsp:spPr>
        <a:xfrm>
          <a:off x="7664281" y="1236477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Enhancing inventory control to prevent</a:t>
          </a:r>
        </a:p>
      </dsp:txBody>
      <dsp:txXfrm>
        <a:off x="7664281" y="1236477"/>
        <a:ext cx="1543359" cy="617343"/>
      </dsp:txXfrm>
    </dsp:sp>
    <dsp:sp modelId="{B25C6735-9426-49F9-8757-37F68A511F06}">
      <dsp:nvSpPr>
        <dsp:cNvPr id="0" name=""/>
        <dsp:cNvSpPr/>
      </dsp:nvSpPr>
      <dsp:spPr>
        <a:xfrm>
          <a:off x="4338341" y="2239660"/>
          <a:ext cx="941449" cy="9414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AD88A9-8273-4220-8850-009A935776F9}">
      <dsp:nvSpPr>
        <dsp:cNvPr id="0" name=""/>
        <dsp:cNvSpPr/>
      </dsp:nvSpPr>
      <dsp:spPr>
        <a:xfrm>
          <a:off x="4538978" y="2440297"/>
          <a:ext cx="540175" cy="54017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C791A-E77D-4F0F-B8BC-AEA134C8B8A7}">
      <dsp:nvSpPr>
        <dsp:cNvPr id="0" name=""/>
        <dsp:cNvSpPr/>
      </dsp:nvSpPr>
      <dsp:spPr>
        <a:xfrm>
          <a:off x="4037386" y="3474348"/>
          <a:ext cx="1543359" cy="6173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stockouts or overstocking.</a:t>
          </a:r>
        </a:p>
      </dsp:txBody>
      <dsp:txXfrm>
        <a:off x="4037386" y="3474348"/>
        <a:ext cx="1543359" cy="6173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1EA138-344C-4C42-9E2D-1DFFDF6CBC9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01CA6-D535-486F-A015-8A24D409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16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   Returned_Rate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   Total_Sales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Cancelled_Orders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slicer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Month_wise_Sales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Sales by Category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AOV 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Cancellation_Trend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State_wise_Sales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B2B VS B2C 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Weekel_Sales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Average_Qty_Order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Cancellation &amp; Retuned 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    Cancellation_Rate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998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6028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2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27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92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9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49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02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4564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294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04300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51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295341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00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674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84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094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7aec2d5-522b-46c5-98f7-ef84426a14a6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17aec2d5-522b-46c5-98f7-ef84426a14a6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982913"/>
            <a:ext cx="6313488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3C910"/>
                </a:solidFill>
              </a:rPr>
              <a:t>E-Commerce Project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6/21/2025 9:40:08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6/21/2025 9:36:54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   Returned_Rate ,    Total_Sales ,Cancelled_Orders ,slicer ,Month_wise_Sales ,Sales by Category ,AOV  ,Cancellation_Trend ,State_wise_Sales ,B2B VS B2C Sales ,Weekel_Sales ,Average_Qty_Order ,Cancellation &amp; Retuned Rate ,textbox ,    Cancellation_Rate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6061" y="0"/>
            <a:ext cx="12278061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E883-E613-D566-E391-DDDAD55B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1967"/>
            <a:ext cx="10515600" cy="802434"/>
          </a:xfrm>
        </p:spPr>
        <p:txBody>
          <a:bodyPr>
            <a:normAutofit/>
          </a:bodyPr>
          <a:lstStyle/>
          <a:p>
            <a:r>
              <a:rPr lang="en-US" sz="3200" b="1" dirty="0"/>
              <a:t>                                 Conclusion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DB35F-F834-376F-1448-F11AD39A4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14401"/>
            <a:ext cx="10515600" cy="517525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Cancelled: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Cancelled and "Returned" orders appear frequently so we need to 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Some months show high cancellation rates, especially via merchant fulfillment.</a:t>
            </a:r>
          </a:p>
          <a:p>
            <a:r>
              <a:rPr lang="en-US" b="1" dirty="0"/>
              <a:t>Fulfillment Performance: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Mixed performance between "Amazon" and "Merchant" fulfillment.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"Merchant" fulfilled orders have higher instances of cancellations.</a:t>
            </a:r>
          </a:p>
          <a:p>
            <a:r>
              <a:rPr lang="en-US" b="1" dirty="0"/>
              <a:t>Category-Level Issues: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 Categories like kurta, top, and set dominate.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Some categories may correlate with higher return or lower AOV.</a:t>
            </a:r>
          </a:p>
          <a:p>
            <a:r>
              <a:rPr lang="en-US" b="1" dirty="0"/>
              <a:t>Geographic Distribution: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Top shipping states include Maharashtra, Karnataka, and Tamil Nadu.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Slight delays and higher cancellations may be localized to specific regions.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Sales Strategy bold text Boost AOV by offering product bundles, free shipping thresholds, or upselling.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 targeted category-level promotions for low-performing items.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97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0B088-71F1-4FEB-1220-9BF0A48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93306"/>
            <a:ext cx="10515600" cy="811763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                       </a:t>
            </a:r>
            <a:r>
              <a:rPr lang="en-US" sz="3600" b="1" dirty="0">
                <a:latin typeface="+mn-lt"/>
              </a:rPr>
              <a:t>Recommendation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C0BE0-CA40-9C54-7F2E-D4BC71382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905069"/>
            <a:ext cx="10515600" cy="5184581"/>
          </a:xfrm>
        </p:spPr>
        <p:txBody>
          <a:bodyPr>
            <a:noAutofit/>
          </a:bodyPr>
          <a:lstStyle/>
          <a:p>
            <a:r>
              <a:rPr lang="en-US" sz="2000" b="1" dirty="0"/>
              <a:t>Promotion: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Promote bundles or combos to increase order value (e.g., kurta + pant + dupatta).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Encourage larger orders by offering free shipping above a certain amount.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Cross-sell and upsell using customer preferences (e.g., show matching products).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Focus on top-selling categories, reduce low performers</a:t>
            </a:r>
          </a:p>
          <a:p>
            <a:r>
              <a:rPr lang="en-US" sz="2000" b="1" dirty="0"/>
              <a:t>Improve Product Listings: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high-quality images and accurate descriptions.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Clearly display size charts to reduce size-related returns.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 transparent to set correct customer expectations.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Improve Merchant Fulfillment SOP: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Faster dispatch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Standardize packaging and labeling.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Weekly &amp; Monthly Dashboards: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Sales, returns, cancellations, and top SKUs by time.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00876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D6BC9EB-F181-48AB-BCA2-3D1DB20D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F5D7B-6755-431E-60D6-37A8C4C70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999460"/>
            <a:ext cx="5698067" cy="4479852"/>
          </a:xfrm>
        </p:spPr>
        <p:txBody>
          <a:bodyPr anchor="ctr">
            <a:normAutofit/>
          </a:bodyPr>
          <a:lstStyle/>
          <a:p>
            <a:r>
              <a:rPr lang="en-US" b="1"/>
              <a:t>FINANCIAL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9585E-A244-3B27-EB0B-5FD95754F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1971" y="999460"/>
            <a:ext cx="3123620" cy="4479852"/>
          </a:xfrm>
        </p:spPr>
        <p:txBody>
          <a:bodyPr anchor="ctr"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1"/>
              <a:t>Analyzing total revenue growth over time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1"/>
              <a:t> Identifying best-selling products and seasonal sales trends.</a:t>
            </a:r>
            <a:br>
              <a:rPr lang="en-US" b="1"/>
            </a:br>
            <a:r>
              <a:rPr lang="en-US" b="1"/>
              <a:t>Calculating the average order value to understand spending behavior.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33AAA80-39DC-4020-9BFF-0718F35C7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9C5D90B-7EE3-4D26-AB7D-A5A3A6E11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639186"/>
            <a:ext cx="0" cy="32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1177F295-741F-4EFF-B0CA-BE69295ADA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 flipV="1">
            <a:off x="11349404" y="1217756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890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965E7E-0B58-170B-5A87-3DF8A10E00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 b="1"/>
              <a:t>CUSTOMER INSIGHTS</a:t>
            </a:r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79B174-6F48-370C-AFEC-179AB304B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510119"/>
            <a:ext cx="3602567" cy="1829292"/>
          </a:xfrm>
        </p:spPr>
        <p:txBody>
          <a:bodyPr anchor="ctr">
            <a:normAutofit/>
          </a:bodyPr>
          <a:lstStyle/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1500" b="1">
                <a:solidFill>
                  <a:srgbClr val="FFFFFF"/>
                </a:solidFill>
              </a:rPr>
              <a:t>Identifying top-performing locations based on sales volume.</a:t>
            </a:r>
          </a:p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1500" b="1">
                <a:solidFill>
                  <a:srgbClr val="FFFFFF"/>
                </a:solidFill>
              </a:rPr>
              <a:t>Analyzing order cancellation trends and customer retention.</a:t>
            </a:r>
          </a:p>
          <a:p>
            <a:pPr marL="342900" indent="-342900" algn="l">
              <a:lnSpc>
                <a:spcPct val="90000"/>
              </a:lnSpc>
              <a:buFont typeface="+mj-lt"/>
              <a:buAutoNum type="arabicPeriod"/>
            </a:pPr>
            <a:r>
              <a:rPr lang="en-US" sz="1500" b="1">
                <a:solidFill>
                  <a:srgbClr val="FFFFFF"/>
                </a:solidFill>
              </a:rPr>
              <a:t>Differentiating B2B vs. B2C customer behavior for targeted marketing.</a:t>
            </a:r>
          </a:p>
        </p:txBody>
      </p:sp>
    </p:spTree>
    <p:extLst>
      <p:ext uri="{BB962C8B-B14F-4D97-AF65-F5344CB8AC3E}">
        <p14:creationId xmlns:p14="http://schemas.microsoft.com/office/powerpoint/2010/main" val="369909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D58F4B-49A1-AC62-4491-1E167C92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US" b="1" dirty="0"/>
              <a:t>            PRODUCT MANAGEMENT</a:t>
            </a:r>
            <a:endParaRPr lang="en-US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F113E8D-3FDC-877E-6E63-FA6324D1E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244958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64552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03AE127-802C-459A-A612-DB85B67F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F08166-9A6F-E77D-1523-7F68CE817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950" y="1179151"/>
            <a:ext cx="3300646" cy="4463889"/>
          </a:xfrm>
        </p:spPr>
        <p:txBody>
          <a:bodyPr anchor="ctr">
            <a:normAutofit/>
          </a:bodyPr>
          <a:lstStyle/>
          <a:p>
            <a:r>
              <a:rPr lang="en-US" dirty="0"/>
              <a:t>              Customer and Logistics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323D83D-50D6-4040-A58B-FCEA340F8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1FE6BB-DFB2-4080-9B5E-076EF5DD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6670" y="1442595"/>
            <a:ext cx="0" cy="393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CE0C7-3606-CBE8-377C-56B3B689CB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8918" y="1109145"/>
            <a:ext cx="6341016" cy="4603900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/>
              <a:t>Investigating high return and cancellation rates. Identifying problematic</a:t>
            </a:r>
          </a:p>
          <a:p>
            <a:pPr>
              <a:buFont typeface="+mj-lt"/>
              <a:buAutoNum type="arabicPeriod"/>
            </a:pPr>
            <a:r>
              <a:rPr lang="en-US"/>
              <a:t>products/categories to enhance quality. Improving customer experience through better service</a:t>
            </a:r>
          </a:p>
          <a:p>
            <a:pPr>
              <a:buFont typeface="+mj-lt"/>
              <a:buAutoNum type="arabicPeriod"/>
            </a:pPr>
            <a:r>
              <a:rPr lang="en-US"/>
              <a:t>Addressing shipping delays by calculating average shipping times.</a:t>
            </a:r>
          </a:p>
          <a:p>
            <a:pPr>
              <a:buFont typeface="+mj-lt"/>
              <a:buAutoNum type="arabicPeriod"/>
            </a:pPr>
            <a:r>
              <a:rPr lang="en-US"/>
              <a:t>Comparing orders fulfilled by Amazon vs. Merchant fulfillment.</a:t>
            </a:r>
          </a:p>
          <a:p>
            <a:pPr>
              <a:buFont typeface="+mj-lt"/>
              <a:buAutoNum type="arabicPeriod"/>
            </a:pPr>
            <a:r>
              <a:rPr lang="en-US"/>
              <a:t>Improving order processing for faster deliveries.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10FD715-4DCE-4779-B634-EC78315EA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1364139" y="0"/>
            <a:ext cx="842596" cy="4616289"/>
          </a:xfrm>
          <a:prstGeom prst="triangle">
            <a:avLst>
              <a:gd name="adj" fmla="val 10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37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B51AC4-49A4-DFE8-AA6E-C3619B973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04D68F31-B717-405E-8FDA-18AB5EF2D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880E025-48FA-41BF-B643-0F8A44B90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B9DE0C2-FDAC-4F0A-87F8-E88ECD0E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511C30BC-C353-4E3B-B27A-79E55CA4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5">
              <a:extLst>
                <a:ext uri="{FF2B5EF4-FFF2-40B4-BE49-F238E27FC236}">
                  <a16:creationId xmlns:a16="http://schemas.microsoft.com/office/drawing/2014/main" id="{476261E9-EE37-4446-8A99-BF1624CA46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ED67AA56-9A94-4774-8196-23D0C538DC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7">
              <a:extLst>
                <a:ext uri="{FF2B5EF4-FFF2-40B4-BE49-F238E27FC236}">
                  <a16:creationId xmlns:a16="http://schemas.microsoft.com/office/drawing/2014/main" id="{51ABDD58-0B98-40D3-8540-6BD3C22D2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8">
              <a:extLst>
                <a:ext uri="{FF2B5EF4-FFF2-40B4-BE49-F238E27FC236}">
                  <a16:creationId xmlns:a16="http://schemas.microsoft.com/office/drawing/2014/main" id="{C1221CB9-937E-4D51-A315-FCDE0A771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9">
              <a:extLst>
                <a:ext uri="{FF2B5EF4-FFF2-40B4-BE49-F238E27FC236}">
                  <a16:creationId xmlns:a16="http://schemas.microsoft.com/office/drawing/2014/main" id="{84AE7C0B-B7D8-4F7A-A31B-6704BC4A49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16AF0C9F-08B9-458B-B540-A8E3913DF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6FD06311-3180-43A6-86B8-4D1F153FE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D019F20-1AF7-85EA-4181-CD156F4A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23" y="1722427"/>
            <a:ext cx="3742675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                       Key performance 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98C2AD-06F5-6241-5573-D485D34F6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23" y="4050833"/>
            <a:ext cx="3742675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Aggregation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6AB5C-A79D-225D-0CBC-4169FBB5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698" y="1273120"/>
            <a:ext cx="2101348" cy="16126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2C3CE6-90FC-BF11-3526-DC9D114E5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759" y="1317712"/>
            <a:ext cx="2101348" cy="15234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C668C9-05C2-F62C-06F2-F6793430B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698" y="3048000"/>
            <a:ext cx="2101348" cy="14134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FED685-A797-FA95-4080-825AB3E2EE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510" y="3048000"/>
            <a:ext cx="2101348" cy="13964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DA48AF-4D68-7EE8-F2DA-F27858165B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2241" y="4573669"/>
            <a:ext cx="4411866" cy="174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815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B273CB-1813-1517-C364-E8908CFA7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EA39187-0197-4C1D-BE4A-06B353C7B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0FD730-D6BC-440A-89CF-7AA0C22C2F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1382DE6-64CB-4577-89E8-47941290A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3ABD17EF-A676-4770-A8C8-E83BA02300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Rectangle 25">
              <a:extLst>
                <a:ext uri="{FF2B5EF4-FFF2-40B4-BE49-F238E27FC236}">
                  <a16:creationId xmlns:a16="http://schemas.microsoft.com/office/drawing/2014/main" id="{380D4582-A9DE-4A6E-8537-EFC4F860C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66B8CF3-0959-4E8D-8F3A-AF62F21D9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Rectangle 27">
              <a:extLst>
                <a:ext uri="{FF2B5EF4-FFF2-40B4-BE49-F238E27FC236}">
                  <a16:creationId xmlns:a16="http://schemas.microsoft.com/office/drawing/2014/main" id="{97D4D559-2783-4E84-BB73-7F51D0235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8">
              <a:extLst>
                <a:ext uri="{FF2B5EF4-FFF2-40B4-BE49-F238E27FC236}">
                  <a16:creationId xmlns:a16="http://schemas.microsoft.com/office/drawing/2014/main" id="{8834FE36-E841-40B5-9465-1CFC99ED5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Rectangle 29">
              <a:extLst>
                <a:ext uri="{FF2B5EF4-FFF2-40B4-BE49-F238E27FC236}">
                  <a16:creationId xmlns:a16="http://schemas.microsoft.com/office/drawing/2014/main" id="{1A4197A1-AE79-4DC1-9E3A-845B40BA8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326F6688-CBD0-42EE-9B90-25100FE89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F23F9BB-FC2E-48BA-8E63-A4436C28D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6B8000-A4F7-F373-A9C1-97AEE38E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385066"/>
            <a:ext cx="10923638" cy="131764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      Cancellation and Returned Overview</a:t>
            </a:r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6B20EE6-3118-ADCE-7088-0CB584E14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702709"/>
            <a:ext cx="10923638" cy="52110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71A406-3CB7-4E4D-B434-24E6AA4F3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17723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9DDBD3-6DC7-0C76-C886-707EDF06B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6096000" cy="41857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C2DB927-938B-DA75-3C87-633597271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8468"/>
            <a:ext cx="6035021" cy="418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377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F136-23ED-64EB-F8DB-B2A00CD72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DF40D4-BBA0-0B5A-A751-8FB2A501C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C3DD614-96EF-EB23-7E9E-51C8F15BD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D9F1A2-E5D5-A0F3-B00E-F8655B16B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2844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   Sales Overview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98A0B010-45F0-012D-5F2E-4F9EC8F5D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C0271ECB-11B2-CCD7-BD98-F171F641F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97763"/>
            <a:ext cx="3749061" cy="2703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5688F91-EED6-E614-7A86-1A69A0793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C1B64-2480-FEE8-FB9D-21B7BD036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5520" y="3322319"/>
            <a:ext cx="3326793" cy="34137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F57DE2-F256-23DA-26DA-F8CE4BEFB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7088" y="3322318"/>
            <a:ext cx="3791479" cy="34137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02D12BF-E688-64B4-14A2-B2D143E6D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8194" y="-8"/>
            <a:ext cx="3210373" cy="326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4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090D9-42C1-1CE2-93CB-854C9507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70D761-A74E-26EE-DB25-BBBA56C07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BEF2E5-2E92-02ED-A795-4EAC77D1B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2627" y="-4"/>
            <a:ext cx="8139373" cy="6858000"/>
          </a:xfrm>
          <a:custGeom>
            <a:avLst/>
            <a:gdLst>
              <a:gd name="connsiteX0" fmla="*/ 5181344 w 8139373"/>
              <a:gd name="connsiteY0" fmla="*/ 0 h 6858000"/>
              <a:gd name="connsiteX1" fmla="*/ 8139373 w 8139373"/>
              <a:gd name="connsiteY1" fmla="*/ 0 h 6858000"/>
              <a:gd name="connsiteX2" fmla="*/ 8139373 w 8139373"/>
              <a:gd name="connsiteY2" fmla="*/ 6858000 h 6858000"/>
              <a:gd name="connsiteX3" fmla="*/ 0 w 8139373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39373" h="6858000">
                <a:moveTo>
                  <a:pt x="5181344" y="0"/>
                </a:moveTo>
                <a:lnTo>
                  <a:pt x="8139373" y="0"/>
                </a:lnTo>
                <a:lnTo>
                  <a:pt x="813937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CD95D9-3ACA-BC84-2944-6F4D75E4F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176489"/>
            <a:ext cx="3749061" cy="2844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Category and Channel Sales Overview</a:t>
            </a:r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9233B00-7EBB-78AA-DB50-622E609CB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435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0">
            <a:extLst>
              <a:ext uri="{FF2B5EF4-FFF2-40B4-BE49-F238E27FC236}">
                <a16:creationId xmlns:a16="http://schemas.microsoft.com/office/drawing/2014/main" id="{2564899D-14DC-F19D-2295-5E5A56339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097763"/>
            <a:ext cx="3749061" cy="2703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.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71A33DD-B61E-D496-BF55-3B0680506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6867" y="6"/>
            <a:ext cx="4831627" cy="4520011"/>
          </a:xfrm>
          <a:custGeom>
            <a:avLst/>
            <a:gdLst>
              <a:gd name="connsiteX0" fmla="*/ 0 w 4831627"/>
              <a:gd name="connsiteY0" fmla="*/ 0 h 4520011"/>
              <a:gd name="connsiteX1" fmla="*/ 4831627 w 4831627"/>
              <a:gd name="connsiteY1" fmla="*/ 0 h 4520011"/>
              <a:gd name="connsiteX2" fmla="*/ 1416677 w 4831627"/>
              <a:gd name="connsiteY2" fmla="*/ 4520011 h 452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1627" h="4520011">
                <a:moveTo>
                  <a:pt x="0" y="0"/>
                </a:moveTo>
                <a:lnTo>
                  <a:pt x="4831627" y="0"/>
                </a:lnTo>
                <a:lnTo>
                  <a:pt x="1416677" y="452001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703048-2438-8D9A-3E0D-10E2B813C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9896" y="-8"/>
            <a:ext cx="3616034" cy="3223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01B338-4BB9-287B-7282-F0B384DC22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659" y="3413758"/>
            <a:ext cx="3820058" cy="339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274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4973</TotalTime>
  <Words>545</Words>
  <Application>Microsoft Office PowerPoint</Application>
  <PresentationFormat>Widescreen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Segoe UI</vt:lpstr>
      <vt:lpstr>Segoe UI Light</vt:lpstr>
      <vt:lpstr>Segoe UI Semibold</vt:lpstr>
      <vt:lpstr>Trebuchet MS</vt:lpstr>
      <vt:lpstr>Wingdings 3</vt:lpstr>
      <vt:lpstr>Custom Design</vt:lpstr>
      <vt:lpstr>Facet</vt:lpstr>
      <vt:lpstr>E-Commerce Project </vt:lpstr>
      <vt:lpstr>FINANCIAL ANALYSIS</vt:lpstr>
      <vt:lpstr>CUSTOMER INSIGHTS</vt:lpstr>
      <vt:lpstr>            PRODUCT MANAGEMENT</vt:lpstr>
      <vt:lpstr>              Customer and Logistics</vt:lpstr>
      <vt:lpstr>                       Key performance </vt:lpstr>
      <vt:lpstr>      Cancellation and Returned Overview</vt:lpstr>
      <vt:lpstr>   Sales Overview</vt:lpstr>
      <vt:lpstr>Category and Channel Sales Overview</vt:lpstr>
      <vt:lpstr>Page 1</vt:lpstr>
      <vt:lpstr>                                 Conclusion</vt:lpstr>
      <vt:lpstr>                      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prashant srivastava</cp:lastModifiedBy>
  <cp:revision>18</cp:revision>
  <dcterms:created xsi:type="dcterms:W3CDTF">2016-09-04T11:54:55Z</dcterms:created>
  <dcterms:modified xsi:type="dcterms:W3CDTF">2025-07-07T08:25:47Z</dcterms:modified>
</cp:coreProperties>
</file>