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75" r:id="rId2"/>
    <p:sldId id="260" r:id="rId3"/>
    <p:sldId id="267" r:id="rId4"/>
    <p:sldId id="277" r:id="rId5"/>
    <p:sldId id="278" r:id="rId6"/>
    <p:sldId id="279" r:id="rId7"/>
    <p:sldId id="280" r:id="rId8"/>
    <p:sldId id="281" r:id="rId9"/>
    <p:sldId id="282" r:id="rId10"/>
    <p:sldId id="268" r:id="rId11"/>
    <p:sldId id="269" r:id="rId12"/>
    <p:sldId id="270" r:id="rId13"/>
    <p:sldId id="271" r:id="rId14"/>
    <p:sldId id="272" r:id="rId15"/>
    <p:sldId id="285" r:id="rId16"/>
    <p:sldId id="284"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15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A348C9-3DA2-427F-88F7-DBA053ADEC4E}"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5A9DE-4BA6-45BE-BCAA-E29816D6CF10}" type="slidenum">
              <a:rPr lang="en-US" smtClean="0"/>
              <a:t>‹#›</a:t>
            </a:fld>
            <a:endParaRPr lang="en-US"/>
          </a:p>
        </p:txBody>
      </p:sp>
    </p:spTree>
    <p:extLst>
      <p:ext uri="{BB962C8B-B14F-4D97-AF65-F5344CB8AC3E}">
        <p14:creationId xmlns:p14="http://schemas.microsoft.com/office/powerpoint/2010/main" val="923667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A348C9-3DA2-427F-88F7-DBA053ADEC4E}"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5A9DE-4BA6-45BE-BCAA-E29816D6CF10}" type="slidenum">
              <a:rPr lang="en-US" smtClean="0"/>
              <a:t>‹#›</a:t>
            </a:fld>
            <a:endParaRPr lang="en-US"/>
          </a:p>
        </p:txBody>
      </p:sp>
    </p:spTree>
    <p:extLst>
      <p:ext uri="{BB962C8B-B14F-4D97-AF65-F5344CB8AC3E}">
        <p14:creationId xmlns:p14="http://schemas.microsoft.com/office/powerpoint/2010/main" val="2582845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A348C9-3DA2-427F-88F7-DBA053ADEC4E}"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5A9DE-4BA6-45BE-BCAA-E29816D6CF10}" type="slidenum">
              <a:rPr lang="en-US" smtClean="0"/>
              <a:t>‹#›</a:t>
            </a:fld>
            <a:endParaRPr lang="en-US"/>
          </a:p>
        </p:txBody>
      </p:sp>
    </p:spTree>
    <p:extLst>
      <p:ext uri="{BB962C8B-B14F-4D97-AF65-F5344CB8AC3E}">
        <p14:creationId xmlns:p14="http://schemas.microsoft.com/office/powerpoint/2010/main" val="1467431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A348C9-3DA2-427F-88F7-DBA053ADEC4E}"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5A9DE-4BA6-45BE-BCAA-E29816D6CF10}" type="slidenum">
              <a:rPr lang="en-US" smtClean="0"/>
              <a:t>‹#›</a:t>
            </a:fld>
            <a:endParaRPr lang="en-US"/>
          </a:p>
        </p:txBody>
      </p:sp>
    </p:spTree>
    <p:extLst>
      <p:ext uri="{BB962C8B-B14F-4D97-AF65-F5344CB8AC3E}">
        <p14:creationId xmlns:p14="http://schemas.microsoft.com/office/powerpoint/2010/main" val="2186716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A348C9-3DA2-427F-88F7-DBA053ADEC4E}"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5A9DE-4BA6-45BE-BCAA-E29816D6CF10}" type="slidenum">
              <a:rPr lang="en-US" smtClean="0"/>
              <a:t>‹#›</a:t>
            </a:fld>
            <a:endParaRPr lang="en-US"/>
          </a:p>
        </p:txBody>
      </p:sp>
    </p:spTree>
    <p:extLst>
      <p:ext uri="{BB962C8B-B14F-4D97-AF65-F5344CB8AC3E}">
        <p14:creationId xmlns:p14="http://schemas.microsoft.com/office/powerpoint/2010/main" val="2908461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A348C9-3DA2-427F-88F7-DBA053ADEC4E}"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5A9DE-4BA6-45BE-BCAA-E29816D6CF10}" type="slidenum">
              <a:rPr lang="en-US" smtClean="0"/>
              <a:t>‹#›</a:t>
            </a:fld>
            <a:endParaRPr lang="en-US"/>
          </a:p>
        </p:txBody>
      </p:sp>
    </p:spTree>
    <p:extLst>
      <p:ext uri="{BB962C8B-B14F-4D97-AF65-F5344CB8AC3E}">
        <p14:creationId xmlns:p14="http://schemas.microsoft.com/office/powerpoint/2010/main" val="4246336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A348C9-3DA2-427F-88F7-DBA053ADEC4E}" type="datetimeFigureOut">
              <a:rPr lang="en-US" smtClean="0"/>
              <a:t>10/26/2021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05A9DE-4BA6-45BE-BCAA-E29816D6CF10}" type="slidenum">
              <a:rPr lang="en-US" smtClean="0"/>
              <a:t>‹#›</a:t>
            </a:fld>
            <a:endParaRPr lang="en-US"/>
          </a:p>
        </p:txBody>
      </p:sp>
    </p:spTree>
    <p:extLst>
      <p:ext uri="{BB962C8B-B14F-4D97-AF65-F5344CB8AC3E}">
        <p14:creationId xmlns:p14="http://schemas.microsoft.com/office/powerpoint/2010/main" val="1182047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A348C9-3DA2-427F-88F7-DBA053ADEC4E}" type="datetimeFigureOut">
              <a:rPr lang="en-US" smtClean="0"/>
              <a:t>10/26/2021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05A9DE-4BA6-45BE-BCAA-E29816D6CF10}" type="slidenum">
              <a:rPr lang="en-US" smtClean="0"/>
              <a:t>‹#›</a:t>
            </a:fld>
            <a:endParaRPr lang="en-US"/>
          </a:p>
        </p:txBody>
      </p:sp>
    </p:spTree>
    <p:extLst>
      <p:ext uri="{BB962C8B-B14F-4D97-AF65-F5344CB8AC3E}">
        <p14:creationId xmlns:p14="http://schemas.microsoft.com/office/powerpoint/2010/main" val="2017407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A348C9-3DA2-427F-88F7-DBA053ADEC4E}" type="datetimeFigureOut">
              <a:rPr lang="en-US" smtClean="0"/>
              <a:t>10/26/2021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05A9DE-4BA6-45BE-BCAA-E29816D6CF10}" type="slidenum">
              <a:rPr lang="en-US" smtClean="0"/>
              <a:t>‹#›</a:t>
            </a:fld>
            <a:endParaRPr lang="en-US"/>
          </a:p>
        </p:txBody>
      </p:sp>
    </p:spTree>
    <p:extLst>
      <p:ext uri="{BB962C8B-B14F-4D97-AF65-F5344CB8AC3E}">
        <p14:creationId xmlns:p14="http://schemas.microsoft.com/office/powerpoint/2010/main" val="248634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A348C9-3DA2-427F-88F7-DBA053ADEC4E}"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5A9DE-4BA6-45BE-BCAA-E29816D6CF10}" type="slidenum">
              <a:rPr lang="en-US" smtClean="0"/>
              <a:t>‹#›</a:t>
            </a:fld>
            <a:endParaRPr lang="en-US"/>
          </a:p>
        </p:txBody>
      </p:sp>
    </p:spTree>
    <p:extLst>
      <p:ext uri="{BB962C8B-B14F-4D97-AF65-F5344CB8AC3E}">
        <p14:creationId xmlns:p14="http://schemas.microsoft.com/office/powerpoint/2010/main" val="155994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A348C9-3DA2-427F-88F7-DBA053ADEC4E}"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5A9DE-4BA6-45BE-BCAA-E29816D6CF10}" type="slidenum">
              <a:rPr lang="en-US" smtClean="0"/>
              <a:t>‹#›</a:t>
            </a:fld>
            <a:endParaRPr lang="en-US"/>
          </a:p>
        </p:txBody>
      </p:sp>
    </p:spTree>
    <p:extLst>
      <p:ext uri="{BB962C8B-B14F-4D97-AF65-F5344CB8AC3E}">
        <p14:creationId xmlns:p14="http://schemas.microsoft.com/office/powerpoint/2010/main" val="4143673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A348C9-3DA2-427F-88F7-DBA053ADEC4E}" type="datetimeFigureOut">
              <a:rPr lang="en-US" smtClean="0"/>
              <a:t>10/26/2021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05A9DE-4BA6-45BE-BCAA-E29816D6CF10}" type="slidenum">
              <a:rPr lang="en-US" smtClean="0"/>
              <a:t>‹#›</a:t>
            </a:fld>
            <a:endParaRPr lang="en-US"/>
          </a:p>
        </p:txBody>
      </p:sp>
    </p:spTree>
    <p:extLst>
      <p:ext uri="{BB962C8B-B14F-4D97-AF65-F5344CB8AC3E}">
        <p14:creationId xmlns:p14="http://schemas.microsoft.com/office/powerpoint/2010/main" val="117095194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1"/>
          <p:cNvSpPr txBox="1">
            <a:spLocks/>
          </p:cNvSpPr>
          <p:nvPr/>
        </p:nvSpPr>
        <p:spPr>
          <a:xfrm>
            <a:off x="3361646" y="3394711"/>
            <a:ext cx="5939108" cy="6204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800" b="1"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mj-ea"/>
                <a:cs typeface="+mj-cs"/>
              </a:rPr>
              <a:t>Student Data Record</a:t>
            </a:r>
          </a:p>
        </p:txBody>
      </p:sp>
      <p:sp>
        <p:nvSpPr>
          <p:cNvPr id="8" name="Title 1"/>
          <p:cNvSpPr txBox="1">
            <a:spLocks/>
          </p:cNvSpPr>
          <p:nvPr/>
        </p:nvSpPr>
        <p:spPr>
          <a:xfrm>
            <a:off x="69480" y="5551715"/>
            <a:ext cx="3810189" cy="116259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Times New Roman" panose="02020603050405020304" pitchFamily="18" charset="0"/>
                <a:ea typeface="+mj-ea"/>
                <a:cs typeface="Times New Roman" panose="02020603050405020304" pitchFamily="18" charset="0"/>
              </a:rPr>
              <a:t>      Made By :-</a:t>
            </a:r>
          </a:p>
          <a:p>
            <a:pPr marL="342900" marR="0" lvl="0" indent="-342900" algn="l" defTabSz="914400" rtl="0" eaLnBrk="1" fontAlgn="auto" latinLnBrk="0" hangingPunct="1">
              <a:lnSpc>
                <a:spcPct val="90000"/>
              </a:lnSpc>
              <a:spcBef>
                <a:spcPct val="0"/>
              </a:spcBef>
              <a:spcAft>
                <a:spcPts val="0"/>
              </a:spcAft>
              <a:buClrTx/>
              <a:buSzTx/>
              <a:buFont typeface="+mj-lt"/>
              <a:buAutoNum type="arabicParenR"/>
              <a:tabLst/>
              <a:defRPr/>
            </a:pPr>
            <a:r>
              <a:rPr kumimoji="0" lang="en-US" sz="1800" i="0" u="none" strike="noStrike" kern="1200" cap="none" spc="0" normalizeH="0" baseline="0" noProof="0" dirty="0" smtClean="0">
                <a:ln>
                  <a:noFill/>
                </a:ln>
                <a:solidFill>
                  <a:prstClr val="black"/>
                </a:solidFill>
                <a:effectLst/>
                <a:uLnTx/>
                <a:uFillTx/>
                <a:latin typeface="Times New Roman" panose="02020603050405020304" pitchFamily="18" charset="0"/>
                <a:ea typeface="+mj-ea"/>
                <a:cs typeface="Times New Roman" panose="02020603050405020304" pitchFamily="18" charset="0"/>
              </a:rPr>
              <a:t>Prashant </a:t>
            </a:r>
            <a:r>
              <a:rPr kumimoji="0" lang="en-US" sz="1800" i="0" u="none" strike="noStrike" kern="1200" cap="none" spc="0" normalizeH="0" baseline="0" noProof="0" dirty="0" err="1" smtClean="0">
                <a:ln>
                  <a:noFill/>
                </a:ln>
                <a:solidFill>
                  <a:prstClr val="black"/>
                </a:solidFill>
                <a:effectLst/>
                <a:uLnTx/>
                <a:uFillTx/>
                <a:latin typeface="Times New Roman" panose="02020603050405020304" pitchFamily="18" charset="0"/>
                <a:ea typeface="+mj-ea"/>
                <a:cs typeface="Times New Roman" panose="02020603050405020304" pitchFamily="18" charset="0"/>
              </a:rPr>
              <a:t>Patil</a:t>
            </a:r>
            <a:r>
              <a:rPr kumimoji="0" lang="en-US" sz="1800" i="0" u="none" strike="noStrike" kern="1200" cap="none" spc="0" normalizeH="0" baseline="0" noProof="0" dirty="0" smtClean="0">
                <a:ln>
                  <a:noFill/>
                </a:ln>
                <a:solidFill>
                  <a:prstClr val="black"/>
                </a:solidFill>
                <a:effectLst/>
                <a:uLnTx/>
                <a:uFillTx/>
                <a:latin typeface="Times New Roman" panose="02020603050405020304" pitchFamily="18" charset="0"/>
                <a:ea typeface="+mj-ea"/>
                <a:cs typeface="Times New Roman" panose="02020603050405020304" pitchFamily="18" charset="0"/>
              </a:rPr>
              <a:t>.</a:t>
            </a:r>
          </a:p>
          <a:p>
            <a:pPr marL="342900" marR="0" lvl="0" indent="-342900" algn="l" defTabSz="914400" rtl="0" eaLnBrk="1" fontAlgn="auto" latinLnBrk="0" hangingPunct="1">
              <a:lnSpc>
                <a:spcPct val="90000"/>
              </a:lnSpc>
              <a:spcBef>
                <a:spcPct val="0"/>
              </a:spcBef>
              <a:spcAft>
                <a:spcPts val="0"/>
              </a:spcAft>
              <a:buClrTx/>
              <a:buSzTx/>
              <a:buFont typeface="+mj-lt"/>
              <a:buAutoNum type="arabicParenR"/>
              <a:tabLst/>
              <a:defRPr/>
            </a:pPr>
            <a:r>
              <a:rPr kumimoji="0" lang="en-US" sz="1800" i="0" u="none" strike="noStrike" kern="1200" cap="none" spc="0" normalizeH="0" baseline="0" noProof="0" dirty="0" smtClean="0">
                <a:ln>
                  <a:noFill/>
                </a:ln>
                <a:solidFill>
                  <a:prstClr val="black"/>
                </a:solidFill>
                <a:effectLst/>
                <a:uLnTx/>
                <a:uFillTx/>
                <a:latin typeface="Times New Roman" panose="02020603050405020304" pitchFamily="18" charset="0"/>
                <a:ea typeface="+mj-ea"/>
                <a:cs typeface="Times New Roman" panose="02020603050405020304" pitchFamily="18" charset="0"/>
              </a:rPr>
              <a:t>Prashant </a:t>
            </a:r>
            <a:r>
              <a:rPr kumimoji="0" lang="en-US" sz="1800" i="0" u="none" strike="noStrike" kern="1200" cap="none" spc="0" normalizeH="0" baseline="0" noProof="0" dirty="0" err="1" smtClean="0">
                <a:ln>
                  <a:noFill/>
                </a:ln>
                <a:solidFill>
                  <a:prstClr val="black"/>
                </a:solidFill>
                <a:effectLst/>
                <a:uLnTx/>
                <a:uFillTx/>
                <a:latin typeface="Times New Roman" panose="02020603050405020304" pitchFamily="18" charset="0"/>
                <a:ea typeface="+mj-ea"/>
                <a:cs typeface="Times New Roman" panose="02020603050405020304" pitchFamily="18" charset="0"/>
              </a:rPr>
              <a:t>Chaurasiya</a:t>
            </a:r>
            <a:r>
              <a:rPr kumimoji="0" lang="en-US" sz="1800" i="0" u="none" strike="noStrike" kern="1200" cap="none" spc="0" normalizeH="0" baseline="0" noProof="0" dirty="0" smtClean="0">
                <a:ln>
                  <a:noFill/>
                </a:ln>
                <a:solidFill>
                  <a:prstClr val="black"/>
                </a:solidFill>
                <a:effectLst/>
                <a:uLnTx/>
                <a:uFillTx/>
                <a:latin typeface="Times New Roman" panose="02020603050405020304" pitchFamily="18" charset="0"/>
                <a:ea typeface="+mj-ea"/>
                <a:cs typeface="Times New Roman" panose="02020603050405020304" pitchFamily="18" charset="0"/>
              </a:rPr>
              <a:t>.</a:t>
            </a:r>
          </a:p>
          <a:p>
            <a:pPr marL="342900" marR="0" lvl="0" indent="-342900" algn="l" defTabSz="914400" rtl="0" eaLnBrk="1" fontAlgn="auto" latinLnBrk="0" hangingPunct="1">
              <a:lnSpc>
                <a:spcPct val="90000"/>
              </a:lnSpc>
              <a:spcBef>
                <a:spcPct val="0"/>
              </a:spcBef>
              <a:spcAft>
                <a:spcPts val="0"/>
              </a:spcAft>
              <a:buClrTx/>
              <a:buSzTx/>
              <a:buFont typeface="+mj-lt"/>
              <a:buAutoNum type="arabicParenR"/>
              <a:tabLst/>
              <a:defRPr/>
            </a:pPr>
            <a:r>
              <a:rPr kumimoji="0" lang="en-US" sz="1800" i="0" u="none" strike="noStrike" kern="1200" cap="none" spc="0" normalizeH="0" baseline="0" noProof="0" dirty="0" smtClean="0">
                <a:ln>
                  <a:noFill/>
                </a:ln>
                <a:solidFill>
                  <a:prstClr val="black"/>
                </a:solidFill>
                <a:effectLst/>
                <a:uLnTx/>
                <a:uFillTx/>
                <a:latin typeface="Times New Roman" panose="02020603050405020304" pitchFamily="18" charset="0"/>
                <a:ea typeface="+mj-ea"/>
                <a:cs typeface="Times New Roman" panose="02020603050405020304" pitchFamily="18" charset="0"/>
              </a:rPr>
              <a:t>Prashant Ranjan Singh.</a:t>
            </a:r>
            <a:endPar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pic>
        <p:nvPicPr>
          <p:cNvPr id="1030" name="Picture 6" descr="AccSoft 2.0"/>
          <p:cNvPicPr>
            <a:picLocks noChangeAspect="1" noChangeArrowheads="1"/>
          </p:cNvPicPr>
          <p:nvPr/>
        </p:nvPicPr>
        <p:blipFill rotWithShape="1">
          <a:blip r:embed="rId2">
            <a:extLst>
              <a:ext uri="{28A0092B-C50C-407E-A947-70E740481C1C}">
                <a14:useLocalDpi xmlns:a14="http://schemas.microsoft.com/office/drawing/2010/main" val="0"/>
              </a:ext>
            </a:extLst>
          </a:blip>
          <a:srcRect t="13360" b="15812"/>
          <a:stretch/>
        </p:blipFill>
        <p:spPr bwMode="auto">
          <a:xfrm>
            <a:off x="4766746" y="90277"/>
            <a:ext cx="2610421" cy="175029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9862458" y="5551715"/>
            <a:ext cx="2081348" cy="6074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Times New Roman" panose="02020603050405020304" pitchFamily="18" charset="0"/>
                <a:ea typeface="+mj-ea"/>
                <a:cs typeface="Times New Roman" panose="02020603050405020304" pitchFamily="18" charset="0"/>
              </a:rPr>
              <a:t>     Guided By :-</a:t>
            </a:r>
          </a:p>
          <a:p>
            <a:pPr marL="285750" marR="0" lvl="0" indent="-285750" algn="l" defTabSz="914400" rtl="0" eaLnBrk="1" fontAlgn="auto" latinLnBrk="0" hangingPunct="1">
              <a:lnSpc>
                <a:spcPct val="90000"/>
              </a:lnSpc>
              <a:spcBef>
                <a:spcPct val="0"/>
              </a:spcBef>
              <a:spcAft>
                <a:spcPts val="0"/>
              </a:spcAft>
              <a:buClrTx/>
              <a:buSzTx/>
              <a:buFont typeface="Wingdings" panose="05000000000000000000" pitchFamily="2" charset="2"/>
              <a:buChar char="Ø"/>
              <a:tabLst/>
              <a:defRPr/>
            </a:pPr>
            <a:r>
              <a:rPr kumimoji="0" lang="en-US" sz="1800" i="0" u="none" strike="noStrike" kern="1200" cap="none" spc="0" normalizeH="0" baseline="0" noProof="0" dirty="0" smtClean="0">
                <a:ln>
                  <a:noFill/>
                </a:ln>
                <a:solidFill>
                  <a:prstClr val="black"/>
                </a:solidFill>
                <a:effectLst/>
                <a:uLnTx/>
                <a:uFillTx/>
                <a:latin typeface="Times New Roman" panose="02020603050405020304" pitchFamily="18" charset="0"/>
                <a:ea typeface="+mj-ea"/>
                <a:cs typeface="Times New Roman" panose="02020603050405020304" pitchFamily="18" charset="0"/>
              </a:rPr>
              <a:t>Prof. </a:t>
            </a:r>
            <a:r>
              <a:rPr kumimoji="0" lang="en-US" sz="1800" i="0" u="none" strike="noStrike" kern="1200" cap="none" spc="0" normalizeH="0" baseline="0" noProof="0" dirty="0" err="1" smtClean="0">
                <a:ln>
                  <a:noFill/>
                </a:ln>
                <a:solidFill>
                  <a:prstClr val="black"/>
                </a:solidFill>
                <a:effectLst/>
                <a:uLnTx/>
                <a:uFillTx/>
                <a:latin typeface="Times New Roman" panose="02020603050405020304" pitchFamily="18" charset="0"/>
                <a:ea typeface="+mj-ea"/>
                <a:cs typeface="Times New Roman" panose="02020603050405020304" pitchFamily="18" charset="0"/>
              </a:rPr>
              <a:t>Arpit</a:t>
            </a:r>
            <a:r>
              <a:rPr kumimoji="0" lang="en-US" sz="1800" i="0" u="none" strike="noStrike" kern="1200" cap="none" spc="0" normalizeH="0" baseline="0" noProof="0" dirty="0" smtClean="0">
                <a:ln>
                  <a:noFill/>
                </a:ln>
                <a:solidFill>
                  <a:prstClr val="black"/>
                </a:solidFill>
                <a:effectLst/>
                <a:uLnTx/>
                <a:uFillTx/>
                <a:latin typeface="Times New Roman" panose="02020603050405020304" pitchFamily="18" charset="0"/>
                <a:ea typeface="+mj-ea"/>
                <a:cs typeface="Times New Roman" panose="02020603050405020304" pitchFamily="18" charset="0"/>
              </a:rPr>
              <a:t> </a:t>
            </a:r>
            <a:r>
              <a:rPr kumimoji="0" lang="en-US" sz="1800" i="0" u="none" strike="noStrike" kern="1200" cap="none" spc="0" normalizeH="0" baseline="0" noProof="0" dirty="0" err="1" smtClean="0">
                <a:ln>
                  <a:noFill/>
                </a:ln>
                <a:solidFill>
                  <a:prstClr val="black"/>
                </a:solidFill>
                <a:effectLst/>
                <a:uLnTx/>
                <a:uFillTx/>
                <a:latin typeface="Times New Roman" panose="02020603050405020304" pitchFamily="18" charset="0"/>
                <a:ea typeface="+mj-ea"/>
                <a:cs typeface="Times New Roman" panose="02020603050405020304" pitchFamily="18" charset="0"/>
              </a:rPr>
              <a:t>Deo</a:t>
            </a:r>
            <a:endParaRPr kumimoji="0" lang="en-US" sz="1800" i="0" u="none" strike="noStrike" kern="1200" cap="none" spc="0" normalizeH="0" baseline="0" noProof="0" dirty="0" smtClean="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
        <p:nvSpPr>
          <p:cNvPr id="12" name="Title 1"/>
          <p:cNvSpPr txBox="1">
            <a:spLocks/>
          </p:cNvSpPr>
          <p:nvPr/>
        </p:nvSpPr>
        <p:spPr>
          <a:xfrm>
            <a:off x="3774975" y="2230008"/>
            <a:ext cx="4593961" cy="7928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smtClean="0">
                <a:ln w="0"/>
                <a:solidFill>
                  <a:prstClr val="black"/>
                </a:solidFill>
                <a:effectLst>
                  <a:outerShdw blurRad="38100" dist="19050" dir="2700000" algn="tl" rotWithShape="0">
                    <a:prstClr val="black">
                      <a:alpha val="40000"/>
                    </a:prstClr>
                  </a:outerShdw>
                </a:effectLst>
                <a:uLnTx/>
                <a:uFillTx/>
                <a:latin typeface="Calibri" panose="020F0502020204030204"/>
                <a:ea typeface="+mj-ea"/>
                <a:cs typeface="+mj-cs"/>
              </a:rPr>
              <a:t>Object Oriented Language</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smtClean="0">
                <a:ln w="0"/>
                <a:solidFill>
                  <a:prstClr val="black"/>
                </a:solidFill>
                <a:effectLst>
                  <a:outerShdw blurRad="38100" dist="19050" dir="2700000" algn="tl" rotWithShape="0">
                    <a:prstClr val="black">
                      <a:alpha val="40000"/>
                    </a:prstClr>
                  </a:outerShdw>
                </a:effectLst>
                <a:uLnTx/>
                <a:uFillTx/>
                <a:latin typeface="Calibri" panose="020F0502020204030204"/>
                <a:ea typeface="+mj-ea"/>
                <a:cs typeface="+mj-cs"/>
              </a:rPr>
              <a:t>Subject Code- CS3CO23</a:t>
            </a:r>
            <a:endParaRPr kumimoji="0" lang="en-US" sz="3200" b="1"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mj-ea"/>
              <a:cs typeface="+mj-cs"/>
            </a:endParaRPr>
          </a:p>
        </p:txBody>
      </p:sp>
    </p:spTree>
    <p:extLst>
      <p:ext uri="{BB962C8B-B14F-4D97-AF65-F5344CB8AC3E}">
        <p14:creationId xmlns:p14="http://schemas.microsoft.com/office/powerpoint/2010/main" val="280108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610" t="10402" r="3898" b="12978"/>
          <a:stretch/>
        </p:blipFill>
        <p:spPr>
          <a:xfrm>
            <a:off x="10721275" y="0"/>
            <a:ext cx="1470725" cy="1136469"/>
          </a:xfrm>
          <a:prstGeom prst="rect">
            <a:avLst/>
          </a:prstGeom>
        </p:spPr>
      </p:pic>
      <p:sp>
        <p:nvSpPr>
          <p:cNvPr id="4" name="TextBox 3"/>
          <p:cNvSpPr txBox="1"/>
          <p:nvPr/>
        </p:nvSpPr>
        <p:spPr>
          <a:xfrm>
            <a:off x="339634" y="183513"/>
            <a:ext cx="8112035" cy="769441"/>
          </a:xfrm>
          <a:prstGeom prst="rect">
            <a:avLst/>
          </a:prstGeom>
          <a:noFill/>
        </p:spPr>
        <p:txBody>
          <a:bodyPr wrap="square" rtlCol="0">
            <a:spAutoFit/>
          </a:bodyPr>
          <a:lstStyle/>
          <a:p>
            <a:r>
              <a:rPr lang="en-US" sz="4400" dirty="0" smtClean="0">
                <a:latin typeface="Algerian" panose="04020705040A02060702" pitchFamily="82" charset="0"/>
              </a:rPr>
              <a:t>Functions of our program</a:t>
            </a:r>
            <a:endParaRPr lang="en-US" sz="4400" dirty="0">
              <a:latin typeface="Algerian" panose="04020705040A02060702" pitchFamily="82" charset="0"/>
            </a:endParaRPr>
          </a:p>
        </p:txBody>
      </p:sp>
      <p:sp>
        <p:nvSpPr>
          <p:cNvPr id="14" name="TextBox 13"/>
          <p:cNvSpPr txBox="1"/>
          <p:nvPr/>
        </p:nvSpPr>
        <p:spPr>
          <a:xfrm>
            <a:off x="339634" y="1267098"/>
            <a:ext cx="5786846" cy="507831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This program has Following function :-</a:t>
            </a:r>
          </a:p>
          <a:p>
            <a:endParaRPr lang="en-US" dirty="0" smtClean="0"/>
          </a:p>
          <a:p>
            <a:endParaRPr lang="en-US" dirty="0"/>
          </a:p>
          <a:p>
            <a:pPr marL="342900" indent="-342900">
              <a:buClr>
                <a:schemeClr val="accent2">
                  <a:lumMod val="75000"/>
                </a:schemeClr>
              </a:buClr>
              <a:buFont typeface="+mj-lt"/>
              <a:buAutoNum type="arabicPeriod"/>
            </a:pPr>
            <a:r>
              <a:rPr lang="en-US" sz="2400" dirty="0" smtClean="0">
                <a:latin typeface="Times New Roman" panose="02020603050405020304" pitchFamily="18" charset="0"/>
                <a:cs typeface="Times New Roman" panose="02020603050405020304" pitchFamily="18" charset="0"/>
              </a:rPr>
              <a:t>Create </a:t>
            </a:r>
            <a:r>
              <a:rPr lang="en-US" sz="2400" dirty="0">
                <a:latin typeface="Times New Roman" panose="02020603050405020304" pitchFamily="18" charset="0"/>
                <a:cs typeface="Times New Roman" panose="02020603050405020304" pitchFamily="18" charset="0"/>
              </a:rPr>
              <a:t>student report card </a:t>
            </a:r>
            <a:r>
              <a:rPr lang="en-US" sz="2400" dirty="0" smtClean="0">
                <a:latin typeface="Times New Roman" panose="02020603050405020304" pitchFamily="18" charset="0"/>
                <a:cs typeface="Times New Roman" panose="02020603050405020304" pitchFamily="18" charset="0"/>
              </a:rPr>
              <a:t>record.</a:t>
            </a:r>
          </a:p>
          <a:p>
            <a:pPr marL="342900" indent="-342900">
              <a:buClr>
                <a:schemeClr val="accent2">
                  <a:lumMod val="75000"/>
                </a:schemeClr>
              </a:buClr>
              <a:buFont typeface="+mj-lt"/>
              <a:buAutoNum type="arabicPeriod"/>
            </a:pPr>
            <a:endParaRPr lang="en-US" sz="2400" dirty="0">
              <a:latin typeface="Times New Roman" panose="02020603050405020304" pitchFamily="18" charset="0"/>
              <a:cs typeface="Times New Roman" panose="02020603050405020304" pitchFamily="18" charset="0"/>
            </a:endParaRPr>
          </a:p>
          <a:p>
            <a:pPr marL="342900" indent="-342900">
              <a:buClr>
                <a:schemeClr val="accent2">
                  <a:lumMod val="75000"/>
                </a:schemeClr>
              </a:buClr>
              <a:buFont typeface="+mj-lt"/>
              <a:buAutoNum type="arabicPeriod"/>
            </a:pPr>
            <a:r>
              <a:rPr lang="en-US" sz="2400" dirty="0">
                <a:latin typeface="Times New Roman" panose="02020603050405020304" pitchFamily="18" charset="0"/>
                <a:cs typeface="Times New Roman" panose="02020603050405020304" pitchFamily="18" charset="0"/>
              </a:rPr>
              <a:t>Read all students report card </a:t>
            </a:r>
            <a:r>
              <a:rPr lang="en-US" sz="2400" dirty="0" smtClean="0">
                <a:latin typeface="Times New Roman" panose="02020603050405020304" pitchFamily="18" charset="0"/>
                <a:cs typeface="Times New Roman" panose="02020603050405020304" pitchFamily="18" charset="0"/>
              </a:rPr>
              <a:t>record.</a:t>
            </a:r>
          </a:p>
          <a:p>
            <a:pPr marL="342900" indent="-342900">
              <a:buClr>
                <a:schemeClr val="accent2">
                  <a:lumMod val="75000"/>
                </a:schemeClr>
              </a:buClr>
              <a:buFont typeface="+mj-lt"/>
              <a:buAutoNum type="arabicPeriod"/>
            </a:pPr>
            <a:endParaRPr lang="en-US" sz="2400" dirty="0">
              <a:latin typeface="Times New Roman" panose="02020603050405020304" pitchFamily="18" charset="0"/>
              <a:cs typeface="Times New Roman" panose="02020603050405020304" pitchFamily="18" charset="0"/>
            </a:endParaRPr>
          </a:p>
          <a:p>
            <a:pPr marL="342900" indent="-342900">
              <a:buClr>
                <a:schemeClr val="accent2">
                  <a:lumMod val="75000"/>
                </a:schemeClr>
              </a:buClr>
              <a:buFont typeface="+mj-lt"/>
              <a:buAutoNum type="arabicPeriod"/>
            </a:pPr>
            <a:r>
              <a:rPr lang="en-US" sz="2400" dirty="0">
                <a:latin typeface="Times New Roman" panose="02020603050405020304" pitchFamily="18" charset="0"/>
                <a:cs typeface="Times New Roman" panose="02020603050405020304" pitchFamily="18" charset="0"/>
              </a:rPr>
              <a:t>Read specific student’s report card </a:t>
            </a:r>
            <a:r>
              <a:rPr lang="en-US" sz="2400" dirty="0" smtClean="0">
                <a:latin typeface="Times New Roman" panose="02020603050405020304" pitchFamily="18" charset="0"/>
                <a:cs typeface="Times New Roman" panose="02020603050405020304" pitchFamily="18" charset="0"/>
              </a:rPr>
              <a:t>record.</a:t>
            </a:r>
          </a:p>
          <a:p>
            <a:pPr marL="342900" indent="-342900">
              <a:buClr>
                <a:schemeClr val="accent2">
                  <a:lumMod val="75000"/>
                </a:schemeClr>
              </a:buClr>
              <a:buFont typeface="+mj-lt"/>
              <a:buAutoNum type="arabicPeriod"/>
            </a:pPr>
            <a:endParaRPr lang="en-US" sz="2400" dirty="0">
              <a:latin typeface="Times New Roman" panose="02020603050405020304" pitchFamily="18" charset="0"/>
              <a:cs typeface="Times New Roman" panose="02020603050405020304" pitchFamily="18" charset="0"/>
            </a:endParaRPr>
          </a:p>
          <a:p>
            <a:pPr marL="342900" indent="-342900">
              <a:buClr>
                <a:schemeClr val="accent2">
                  <a:lumMod val="75000"/>
                </a:schemeClr>
              </a:buClr>
              <a:buFont typeface="+mj-lt"/>
              <a:buAutoNum type="arabicPeriod"/>
            </a:pPr>
            <a:r>
              <a:rPr lang="en-US" sz="2400" dirty="0">
                <a:latin typeface="Times New Roman" panose="02020603050405020304" pitchFamily="18" charset="0"/>
                <a:cs typeface="Times New Roman" panose="02020603050405020304" pitchFamily="18" charset="0"/>
              </a:rPr>
              <a:t>Display all students’ grade </a:t>
            </a:r>
            <a:r>
              <a:rPr lang="en-US" sz="2400" dirty="0" smtClean="0">
                <a:latin typeface="Times New Roman" panose="02020603050405020304" pitchFamily="18" charset="0"/>
                <a:cs typeface="Times New Roman" panose="02020603050405020304" pitchFamily="18" charset="0"/>
              </a:rPr>
              <a:t>report.</a:t>
            </a:r>
          </a:p>
          <a:p>
            <a:pPr marL="342900" indent="-342900">
              <a:buClr>
                <a:schemeClr val="accent2">
                  <a:lumMod val="75000"/>
                </a:schemeClr>
              </a:buClr>
              <a:buFont typeface="+mj-lt"/>
              <a:buAutoNum type="arabicPeriod"/>
            </a:pPr>
            <a:endParaRPr lang="en-US" sz="2400" dirty="0">
              <a:latin typeface="Times New Roman" panose="02020603050405020304" pitchFamily="18" charset="0"/>
              <a:cs typeface="Times New Roman" panose="02020603050405020304" pitchFamily="18" charset="0"/>
            </a:endParaRPr>
          </a:p>
          <a:p>
            <a:pPr marL="342900" indent="-342900">
              <a:buClr>
                <a:schemeClr val="accent2">
                  <a:lumMod val="75000"/>
                </a:schemeClr>
              </a:buClr>
              <a:buFont typeface="+mj-lt"/>
              <a:buAutoNum type="arabicPeriod"/>
            </a:pPr>
            <a:r>
              <a:rPr lang="en-US" sz="2400" dirty="0">
                <a:latin typeface="Times New Roman" panose="02020603050405020304" pitchFamily="18" charset="0"/>
                <a:cs typeface="Times New Roman" panose="02020603050405020304" pitchFamily="18" charset="0"/>
              </a:rPr>
              <a:t>Modify student’s report card </a:t>
            </a:r>
            <a:r>
              <a:rPr lang="en-US" sz="2400" dirty="0" smtClean="0">
                <a:latin typeface="Times New Roman" panose="02020603050405020304" pitchFamily="18" charset="0"/>
                <a:cs typeface="Times New Roman" panose="02020603050405020304" pitchFamily="18" charset="0"/>
              </a:rPr>
              <a:t>record.</a:t>
            </a:r>
          </a:p>
          <a:p>
            <a:pPr marL="342900" indent="-342900">
              <a:buClr>
                <a:schemeClr val="accent2">
                  <a:lumMod val="75000"/>
                </a:schemeClr>
              </a:buClr>
              <a:buFont typeface="+mj-lt"/>
              <a:buAutoNum type="arabicPeriod"/>
            </a:pPr>
            <a:endParaRPr lang="en-US" sz="2400" dirty="0">
              <a:latin typeface="Times New Roman" panose="02020603050405020304" pitchFamily="18" charset="0"/>
              <a:cs typeface="Times New Roman" panose="02020603050405020304" pitchFamily="18" charset="0"/>
            </a:endParaRPr>
          </a:p>
          <a:p>
            <a:pPr marL="342900" indent="-342900">
              <a:buClr>
                <a:schemeClr val="accent2">
                  <a:lumMod val="75000"/>
                </a:schemeClr>
              </a:buClr>
              <a:buFont typeface="+mj-lt"/>
              <a:buAutoNum type="arabicPeriod"/>
            </a:pPr>
            <a:r>
              <a:rPr lang="en-US" sz="2400" dirty="0">
                <a:latin typeface="Times New Roman" panose="02020603050405020304" pitchFamily="18" charset="0"/>
                <a:cs typeface="Times New Roman" panose="02020603050405020304" pitchFamily="18" charset="0"/>
              </a:rPr>
              <a:t>Delete student record</a:t>
            </a:r>
          </a:p>
        </p:txBody>
      </p:sp>
      <p:pic>
        <p:nvPicPr>
          <p:cNvPr id="3074" name="Picture 2" descr="Industrial robotic arm building FUNCTION word Stock Vector Image by  ©kchungtw #743880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4491" y="2210182"/>
            <a:ext cx="5091413" cy="31802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188135"/>
      </p:ext>
    </p:extLst>
  </p:cSld>
  <p:clrMapOvr>
    <a:masterClrMapping/>
  </p:clrMapOvr>
  <p:transition spd="med">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610" t="10402" r="3898" b="12978"/>
          <a:stretch/>
        </p:blipFill>
        <p:spPr>
          <a:xfrm>
            <a:off x="10721275" y="0"/>
            <a:ext cx="1470725" cy="1136469"/>
          </a:xfrm>
          <a:prstGeom prst="rect">
            <a:avLst/>
          </a:prstGeom>
        </p:spPr>
      </p:pic>
      <p:sp>
        <p:nvSpPr>
          <p:cNvPr id="3" name="TextBox 2"/>
          <p:cNvSpPr txBox="1"/>
          <p:nvPr/>
        </p:nvSpPr>
        <p:spPr>
          <a:xfrm>
            <a:off x="339634" y="183513"/>
            <a:ext cx="9509760" cy="769441"/>
          </a:xfrm>
          <a:prstGeom prst="rect">
            <a:avLst/>
          </a:prstGeom>
          <a:noFill/>
        </p:spPr>
        <p:txBody>
          <a:bodyPr wrap="square" rtlCol="0">
            <a:spAutoFit/>
          </a:bodyPr>
          <a:lstStyle/>
          <a:p>
            <a:r>
              <a:rPr lang="en-US" sz="4400" dirty="0" smtClean="0">
                <a:latin typeface="Algerian" panose="04020705040A02060702" pitchFamily="82" charset="0"/>
              </a:rPr>
              <a:t>1) Create </a:t>
            </a:r>
            <a:r>
              <a:rPr lang="en-US" sz="4400" dirty="0">
                <a:latin typeface="Algerian" panose="04020705040A02060702" pitchFamily="82" charset="0"/>
              </a:rPr>
              <a:t>student report </a:t>
            </a:r>
            <a:r>
              <a:rPr lang="en-US" sz="4400" dirty="0" smtClean="0">
                <a:latin typeface="Algerian" panose="04020705040A02060702" pitchFamily="82" charset="0"/>
              </a:rPr>
              <a:t>card.</a:t>
            </a:r>
            <a:endParaRPr lang="en-US" sz="4400" dirty="0">
              <a:latin typeface="Algerian" panose="04020705040A02060702" pitchFamily="82" charset="0"/>
            </a:endParaRPr>
          </a:p>
        </p:txBody>
      </p:sp>
      <p:sp>
        <p:nvSpPr>
          <p:cNvPr id="2" name="Rectangle 1"/>
          <p:cNvSpPr/>
          <p:nvPr/>
        </p:nvSpPr>
        <p:spPr>
          <a:xfrm>
            <a:off x="339634" y="1136469"/>
            <a:ext cx="8621486" cy="5616922"/>
          </a:xfrm>
          <a:prstGeom prst="rect">
            <a:avLst/>
          </a:prstGeom>
        </p:spPr>
        <p:txBody>
          <a:bodyPr wrap="square">
            <a:spAutoFit/>
          </a:bodyPr>
          <a:lstStyle/>
          <a:p>
            <a:pPr marL="342900" indent="-342900">
              <a:buClr>
                <a:schemeClr val="accent2">
                  <a:lumMod val="75000"/>
                </a:schemeClr>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feature creates a new student record containing his marks.</a:t>
            </a:r>
          </a:p>
          <a:p>
            <a:pPr marL="457200" indent="-457200">
              <a:buClr>
                <a:schemeClr val="accent2">
                  <a:lumMod val="75000"/>
                </a:schemeClr>
              </a:buCl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buClr>
                <a:schemeClr val="accent2">
                  <a:lumMod val="75000"/>
                </a:schemeClr>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this the information to be provided which </a:t>
            </a:r>
            <a:r>
              <a:rPr lang="en-US" sz="2400" dirty="0" smtClean="0">
                <a:latin typeface="Times New Roman" panose="02020603050405020304" pitchFamily="18" charset="0"/>
                <a:cs typeface="Times New Roman" panose="02020603050405020304" pitchFamily="18" charset="0"/>
              </a:rPr>
              <a:t>are :- </a:t>
            </a:r>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914400" lvl="1" indent="-457200">
              <a:buClr>
                <a:schemeClr val="accent2">
                  <a:lumMod val="75000"/>
                </a:schemeClr>
              </a:buClr>
              <a:buFont typeface="+mj-lt"/>
              <a:buAutoNum type="arabicParenR"/>
            </a:pPr>
            <a:r>
              <a:rPr lang="en-US" sz="2400" dirty="0" smtClean="0">
                <a:latin typeface="Times New Roman" panose="02020603050405020304" pitchFamily="18" charset="0"/>
                <a:cs typeface="Times New Roman" panose="02020603050405020304" pitchFamily="18" charset="0"/>
              </a:rPr>
              <a:t>Roll Number of new student.</a:t>
            </a:r>
          </a:p>
          <a:p>
            <a:pPr marL="914400" lvl="1" indent="-457200">
              <a:buClr>
                <a:schemeClr val="accent2">
                  <a:lumMod val="75000"/>
                </a:schemeClr>
              </a:buClr>
              <a:buFont typeface="+mj-lt"/>
              <a:buAutoNum type="arabicParenR"/>
            </a:pPr>
            <a:endParaRPr lang="en-US" sz="1400" dirty="0">
              <a:latin typeface="Times New Roman" panose="02020603050405020304" pitchFamily="18" charset="0"/>
              <a:cs typeface="Times New Roman" panose="02020603050405020304" pitchFamily="18" charset="0"/>
            </a:endParaRPr>
          </a:p>
          <a:p>
            <a:pPr marL="914400" lvl="1" indent="-457200">
              <a:buClr>
                <a:schemeClr val="accent2">
                  <a:lumMod val="75000"/>
                </a:schemeClr>
              </a:buClr>
              <a:buFont typeface="+mj-lt"/>
              <a:buAutoNum type="arabicParenR"/>
            </a:pPr>
            <a:r>
              <a:rPr lang="en-US" sz="2400" dirty="0" smtClean="0">
                <a:latin typeface="Times New Roman" panose="02020603050405020304" pitchFamily="18" charset="0"/>
                <a:cs typeface="Times New Roman" panose="02020603050405020304" pitchFamily="18" charset="0"/>
              </a:rPr>
              <a:t>Name of the new student. </a:t>
            </a:r>
          </a:p>
          <a:p>
            <a:pPr marL="914400" lvl="1" indent="-457200">
              <a:buClr>
                <a:schemeClr val="accent2">
                  <a:lumMod val="75000"/>
                </a:schemeClr>
              </a:buClr>
              <a:buFont typeface="+mj-lt"/>
              <a:buAutoNum type="arabicParenR"/>
            </a:pPr>
            <a:endParaRPr lang="en-US" sz="1400" dirty="0">
              <a:latin typeface="Times New Roman" panose="02020603050405020304" pitchFamily="18" charset="0"/>
              <a:cs typeface="Times New Roman" panose="02020603050405020304" pitchFamily="18" charset="0"/>
            </a:endParaRPr>
          </a:p>
          <a:p>
            <a:pPr marL="914400" lvl="1" indent="-457200">
              <a:buClr>
                <a:schemeClr val="accent2">
                  <a:lumMod val="75000"/>
                </a:schemeClr>
              </a:buClr>
              <a:buFont typeface="+mj-lt"/>
              <a:buAutoNum type="arabicParenR"/>
            </a:pPr>
            <a:r>
              <a:rPr lang="en-US" sz="2400" dirty="0">
                <a:latin typeface="Times New Roman" panose="02020603050405020304" pitchFamily="18" charset="0"/>
                <a:cs typeface="Times New Roman" panose="02020603050405020304" pitchFamily="18" charset="0"/>
              </a:rPr>
              <a:t>M</a:t>
            </a:r>
            <a:r>
              <a:rPr lang="en-US" sz="2400" dirty="0" smtClean="0">
                <a:latin typeface="Times New Roman" panose="02020603050405020304" pitchFamily="18" charset="0"/>
                <a:cs typeface="Times New Roman" panose="02020603050405020304" pitchFamily="18" charset="0"/>
              </a:rPr>
              <a:t>arks </a:t>
            </a:r>
            <a:r>
              <a:rPr lang="en-US" sz="2400" dirty="0">
                <a:latin typeface="Times New Roman" panose="02020603050405020304" pitchFamily="18" charset="0"/>
                <a:cs typeface="Times New Roman" panose="02020603050405020304" pitchFamily="18" charset="0"/>
              </a:rPr>
              <a:t>obtained </a:t>
            </a:r>
            <a:r>
              <a:rPr lang="en-US" sz="2400" dirty="0" smtClean="0">
                <a:latin typeface="Times New Roman" panose="02020603050405020304" pitchFamily="18" charset="0"/>
                <a:cs typeface="Times New Roman" panose="02020603050405020304" pitchFamily="18" charset="0"/>
              </a:rPr>
              <a:t>in all 5 subject :-</a:t>
            </a:r>
          </a:p>
          <a:p>
            <a:pPr marL="914400" lvl="1" indent="-457200">
              <a:buFont typeface="+mj-lt"/>
              <a:buAutoNum type="arabicParenR"/>
            </a:pPr>
            <a:endParaRPr lang="en-US" sz="700" dirty="0" smtClean="0">
              <a:latin typeface="Times New Roman" panose="02020603050405020304" pitchFamily="18" charset="0"/>
              <a:cs typeface="Times New Roman" panose="02020603050405020304" pitchFamily="18" charset="0"/>
            </a:endParaRPr>
          </a:p>
          <a:p>
            <a:pPr marL="1257300" lvl="2" indent="-342900">
              <a:buClr>
                <a:schemeClr val="accent2">
                  <a:lumMod val="75000"/>
                </a:schemeClr>
              </a:buCl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Physics</a:t>
            </a:r>
          </a:p>
          <a:p>
            <a:pPr lvl="2"/>
            <a:endParaRPr lang="en-US" sz="700" dirty="0">
              <a:latin typeface="Times New Roman" panose="02020603050405020304" pitchFamily="18" charset="0"/>
              <a:cs typeface="Times New Roman" panose="02020603050405020304" pitchFamily="18" charset="0"/>
            </a:endParaRPr>
          </a:p>
          <a:p>
            <a:pPr marL="1257300" lvl="2" indent="-342900">
              <a:buClr>
                <a:schemeClr val="accent2">
                  <a:lumMod val="75000"/>
                </a:schemeClr>
              </a:buCl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Chemistry</a:t>
            </a:r>
          </a:p>
          <a:p>
            <a:pPr marL="1257300" lvl="2" indent="-342900">
              <a:buFont typeface="Wingdings" panose="05000000000000000000" pitchFamily="2" charset="2"/>
              <a:buChar char="v"/>
            </a:pPr>
            <a:endParaRPr lang="en-US" sz="700" dirty="0" smtClean="0">
              <a:latin typeface="Times New Roman" panose="02020603050405020304" pitchFamily="18" charset="0"/>
              <a:cs typeface="Times New Roman" panose="02020603050405020304" pitchFamily="18" charset="0"/>
            </a:endParaRPr>
          </a:p>
          <a:p>
            <a:pPr marL="1257300" lvl="2" indent="-342900">
              <a:buClr>
                <a:schemeClr val="accent2">
                  <a:lumMod val="75000"/>
                </a:schemeClr>
              </a:buCl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Math's</a:t>
            </a:r>
          </a:p>
          <a:p>
            <a:pPr marL="1257300" lvl="2" indent="-342900">
              <a:buFont typeface="Wingdings" panose="05000000000000000000" pitchFamily="2" charset="2"/>
              <a:buChar char="v"/>
            </a:pPr>
            <a:endParaRPr lang="en-US" sz="700" dirty="0" smtClean="0">
              <a:latin typeface="Times New Roman" panose="02020603050405020304" pitchFamily="18" charset="0"/>
              <a:cs typeface="Times New Roman" panose="02020603050405020304" pitchFamily="18" charset="0"/>
            </a:endParaRPr>
          </a:p>
          <a:p>
            <a:pPr marL="1257300" lvl="2" indent="-342900">
              <a:buClr>
                <a:schemeClr val="accent2">
                  <a:lumMod val="75000"/>
                </a:schemeClr>
              </a:buCl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English </a:t>
            </a:r>
            <a:endParaRPr lang="en-US" sz="2400"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v"/>
            </a:pPr>
            <a:endParaRPr lang="en-US" sz="700" dirty="0" smtClean="0">
              <a:latin typeface="Times New Roman" panose="02020603050405020304" pitchFamily="18" charset="0"/>
              <a:cs typeface="Times New Roman" panose="02020603050405020304" pitchFamily="18" charset="0"/>
            </a:endParaRPr>
          </a:p>
          <a:p>
            <a:pPr marL="1257300" lvl="2" indent="-342900">
              <a:buClr>
                <a:schemeClr val="accent2">
                  <a:lumMod val="75000"/>
                </a:schemeClr>
              </a:buCl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Computer </a:t>
            </a:r>
            <a:r>
              <a:rPr lang="en-US" sz="2400" dirty="0">
                <a:latin typeface="Times New Roman" panose="02020603050405020304" pitchFamily="18" charset="0"/>
                <a:cs typeface="Times New Roman" panose="02020603050405020304" pitchFamily="18" charset="0"/>
              </a:rPr>
              <a:t>Science.</a:t>
            </a:r>
          </a:p>
        </p:txBody>
      </p:sp>
      <p:pic>
        <p:nvPicPr>
          <p:cNvPr id="4098" name="Picture 2" descr="Data Workflow: Creating and Updating Data Structur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3892" y="2415986"/>
            <a:ext cx="3762745" cy="3762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962057"/>
      </p:ext>
    </p:extLst>
  </p:cSld>
  <p:clrMapOvr>
    <a:masterClrMapping/>
  </p:clrMapOvr>
  <p:transition spd="med">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610" t="10402" r="3898" b="12978"/>
          <a:stretch/>
        </p:blipFill>
        <p:spPr>
          <a:xfrm>
            <a:off x="10721275" y="0"/>
            <a:ext cx="1470725" cy="1136469"/>
          </a:xfrm>
          <a:prstGeom prst="rect">
            <a:avLst/>
          </a:prstGeom>
        </p:spPr>
      </p:pic>
      <p:sp>
        <p:nvSpPr>
          <p:cNvPr id="3" name="TextBox 2"/>
          <p:cNvSpPr txBox="1"/>
          <p:nvPr/>
        </p:nvSpPr>
        <p:spPr>
          <a:xfrm>
            <a:off x="339634" y="183513"/>
            <a:ext cx="10381641" cy="769441"/>
          </a:xfrm>
          <a:prstGeom prst="rect">
            <a:avLst/>
          </a:prstGeom>
          <a:noFill/>
        </p:spPr>
        <p:txBody>
          <a:bodyPr wrap="square" rtlCol="0">
            <a:spAutoFit/>
          </a:bodyPr>
          <a:lstStyle/>
          <a:p>
            <a:r>
              <a:rPr lang="en-US" sz="4400" dirty="0" smtClean="0">
                <a:latin typeface="Algerian" panose="04020705040A02060702" pitchFamily="82" charset="0"/>
              </a:rPr>
              <a:t>2) Read </a:t>
            </a:r>
            <a:r>
              <a:rPr lang="en-US" sz="4400" dirty="0">
                <a:latin typeface="Algerian" panose="04020705040A02060702" pitchFamily="82" charset="0"/>
              </a:rPr>
              <a:t>all students report </a:t>
            </a:r>
            <a:r>
              <a:rPr lang="en-US" sz="4400" dirty="0" smtClean="0">
                <a:latin typeface="Algerian" panose="04020705040A02060702" pitchFamily="82" charset="0"/>
              </a:rPr>
              <a:t>card.</a:t>
            </a:r>
            <a:endParaRPr lang="en-US" sz="4400" dirty="0">
              <a:latin typeface="Algerian" panose="04020705040A02060702" pitchFamily="82" charset="0"/>
            </a:endParaRPr>
          </a:p>
        </p:txBody>
      </p:sp>
      <p:sp>
        <p:nvSpPr>
          <p:cNvPr id="4" name="Rectangle 3"/>
          <p:cNvSpPr/>
          <p:nvPr/>
        </p:nvSpPr>
        <p:spPr>
          <a:xfrm>
            <a:off x="339634" y="1136469"/>
            <a:ext cx="8621486" cy="5370701"/>
          </a:xfrm>
          <a:prstGeom prst="rect">
            <a:avLst/>
          </a:prstGeom>
        </p:spPr>
        <p:txBody>
          <a:bodyPr wrap="square">
            <a:spAutoFit/>
          </a:bodyPr>
          <a:lstStyle/>
          <a:p>
            <a:pPr>
              <a:buClr>
                <a:schemeClr val="accent2">
                  <a:lumMod val="75000"/>
                </a:schemeClr>
              </a:buClr>
            </a:pPr>
            <a:endParaRPr lang="en-US" sz="2400" dirty="0" smtClean="0">
              <a:latin typeface="Times New Roman" panose="02020603050405020304" pitchFamily="18" charset="0"/>
              <a:cs typeface="Times New Roman" panose="02020603050405020304" pitchFamily="18" charset="0"/>
            </a:endParaRPr>
          </a:p>
          <a:p>
            <a:pPr marL="342900" indent="-342900">
              <a:buClr>
                <a:schemeClr val="accent2">
                  <a:lumMod val="75000"/>
                </a:schemeClr>
              </a:buCl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void </a:t>
            </a:r>
            <a:r>
              <a:rPr lang="en-US" sz="2400" dirty="0" err="1" smtClean="0">
                <a:latin typeface="Times New Roman" panose="02020603050405020304" pitchFamily="18" charset="0"/>
                <a:cs typeface="Times New Roman" panose="02020603050405020304" pitchFamily="18" charset="0"/>
              </a:rPr>
              <a:t>display_all</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function in this student report card </a:t>
            </a:r>
            <a:r>
              <a:rPr lang="en-US" sz="2400" dirty="0" smtClean="0">
                <a:latin typeface="Times New Roman" panose="02020603050405020304" pitchFamily="18" charset="0"/>
                <a:cs typeface="Times New Roman" panose="02020603050405020304" pitchFamily="18" charset="0"/>
              </a:rPr>
              <a:t>system  has been used for this feature. </a:t>
            </a:r>
          </a:p>
          <a:p>
            <a:pPr marL="342900" indent="-342900">
              <a:buClr>
                <a:schemeClr val="accent2">
                  <a:lumMod val="75000"/>
                </a:schemeClr>
              </a:buCl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342900" indent="-342900">
              <a:buClr>
                <a:schemeClr val="accent2">
                  <a:lumMod val="75000"/>
                </a:schemeClr>
              </a:buCl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feature </a:t>
            </a:r>
            <a:r>
              <a:rPr lang="en-US" sz="2400" dirty="0" smtClean="0">
                <a:latin typeface="Times New Roman" panose="02020603050405020304" pitchFamily="18" charset="0"/>
                <a:cs typeface="Times New Roman" panose="02020603050405020304" pitchFamily="18" charset="0"/>
              </a:rPr>
              <a:t>displays:-</a:t>
            </a:r>
          </a:p>
          <a:p>
            <a:pPr marL="914400" lvl="1" indent="-457200">
              <a:buClr>
                <a:schemeClr val="accent2">
                  <a:lumMod val="75000"/>
                </a:schemeClr>
              </a:buClr>
              <a:buFont typeface="+mj-lt"/>
              <a:buAutoNum type="alphaUcPeriod"/>
            </a:pPr>
            <a:r>
              <a:rPr lang="en-US" sz="2400" dirty="0">
                <a:latin typeface="Times New Roman" panose="02020603050405020304" pitchFamily="18" charset="0"/>
                <a:cs typeface="Times New Roman" panose="02020603050405020304" pitchFamily="18" charset="0"/>
              </a:rPr>
              <a:t>Roll Number of new student.</a:t>
            </a:r>
          </a:p>
          <a:p>
            <a:pPr marL="914400" lvl="1" indent="-457200">
              <a:buClr>
                <a:schemeClr val="accent2">
                  <a:lumMod val="75000"/>
                </a:schemeClr>
              </a:buClr>
              <a:buFont typeface="+mj-lt"/>
              <a:buAutoNum type="alphaUcPeriod"/>
            </a:pPr>
            <a:endParaRPr lang="en-US" sz="1400" dirty="0">
              <a:latin typeface="Times New Roman" panose="02020603050405020304" pitchFamily="18" charset="0"/>
              <a:cs typeface="Times New Roman" panose="02020603050405020304" pitchFamily="18" charset="0"/>
            </a:endParaRPr>
          </a:p>
          <a:p>
            <a:pPr marL="914400" lvl="1" indent="-457200">
              <a:buClr>
                <a:schemeClr val="accent2">
                  <a:lumMod val="75000"/>
                </a:schemeClr>
              </a:buClr>
              <a:buFont typeface="+mj-lt"/>
              <a:buAutoNum type="alphaUcPeriod"/>
            </a:pPr>
            <a:r>
              <a:rPr lang="en-US" sz="2400" dirty="0">
                <a:latin typeface="Times New Roman" panose="02020603050405020304" pitchFamily="18" charset="0"/>
                <a:cs typeface="Times New Roman" panose="02020603050405020304" pitchFamily="18" charset="0"/>
              </a:rPr>
              <a:t>Name of the new student. </a:t>
            </a:r>
            <a:endParaRPr lang="en-US" sz="2400" dirty="0" smtClean="0">
              <a:latin typeface="Times New Roman" panose="02020603050405020304" pitchFamily="18" charset="0"/>
              <a:cs typeface="Times New Roman" panose="02020603050405020304" pitchFamily="18" charset="0"/>
            </a:endParaRPr>
          </a:p>
          <a:p>
            <a:pPr marL="914400" lvl="1" indent="-457200">
              <a:buClr>
                <a:schemeClr val="accent2">
                  <a:lumMod val="75000"/>
                </a:schemeClr>
              </a:buClr>
              <a:buFont typeface="+mj-lt"/>
              <a:buAutoNum type="alphaUcPeriod"/>
            </a:pPr>
            <a:endParaRPr lang="en-US" sz="1400" dirty="0">
              <a:latin typeface="Times New Roman" panose="02020603050405020304" pitchFamily="18" charset="0"/>
              <a:cs typeface="Times New Roman" panose="02020603050405020304" pitchFamily="18" charset="0"/>
            </a:endParaRPr>
          </a:p>
          <a:p>
            <a:pPr marL="914400" lvl="1" indent="-457200">
              <a:buClr>
                <a:schemeClr val="accent2">
                  <a:lumMod val="75000"/>
                </a:schemeClr>
              </a:buClr>
              <a:buFont typeface="+mj-lt"/>
              <a:buAutoNum type="alphaUcPeriod"/>
            </a:pPr>
            <a:r>
              <a:rPr lang="en-US" sz="2400" dirty="0" smtClean="0">
                <a:latin typeface="Times New Roman" panose="02020603050405020304" pitchFamily="18" charset="0"/>
                <a:cs typeface="Times New Roman" panose="02020603050405020304" pitchFamily="18" charset="0"/>
              </a:rPr>
              <a:t>Grade.</a:t>
            </a:r>
            <a:endParaRPr lang="en-US" sz="2400" dirty="0">
              <a:latin typeface="Times New Roman" panose="02020603050405020304" pitchFamily="18" charset="0"/>
              <a:cs typeface="Times New Roman" panose="02020603050405020304" pitchFamily="18" charset="0"/>
            </a:endParaRPr>
          </a:p>
          <a:p>
            <a:pPr marL="914400" lvl="1" indent="-457200">
              <a:buClr>
                <a:schemeClr val="accent2">
                  <a:lumMod val="75000"/>
                </a:schemeClr>
              </a:buClr>
              <a:buFont typeface="+mj-lt"/>
              <a:buAutoNum type="alphaUcPeriod"/>
            </a:pPr>
            <a:endParaRPr lang="en-US" sz="1400" dirty="0">
              <a:latin typeface="Times New Roman" panose="02020603050405020304" pitchFamily="18" charset="0"/>
              <a:cs typeface="Times New Roman" panose="02020603050405020304" pitchFamily="18" charset="0"/>
            </a:endParaRPr>
          </a:p>
          <a:p>
            <a:pPr marL="914400" lvl="1" indent="-457200">
              <a:buClr>
                <a:schemeClr val="accent2">
                  <a:lumMod val="75000"/>
                </a:schemeClr>
              </a:buClr>
              <a:buFont typeface="+mj-lt"/>
              <a:buAutoNum type="alphaUcPeriod"/>
            </a:pPr>
            <a:r>
              <a:rPr lang="en-US" sz="2400" dirty="0">
                <a:latin typeface="Times New Roman" panose="02020603050405020304" pitchFamily="18" charset="0"/>
                <a:cs typeface="Times New Roman" panose="02020603050405020304" pitchFamily="18" charset="0"/>
              </a:rPr>
              <a:t>Marks obtained in all 5 subject :-</a:t>
            </a:r>
          </a:p>
          <a:p>
            <a:pPr marL="914400" lvl="1" indent="-457200">
              <a:buFont typeface="+mj-lt"/>
              <a:buAutoNum type="alphaUcPeriod"/>
            </a:pPr>
            <a:endParaRPr lang="en-US" sz="700" dirty="0">
              <a:latin typeface="Times New Roman" panose="02020603050405020304" pitchFamily="18" charset="0"/>
              <a:cs typeface="Times New Roman" panose="02020603050405020304" pitchFamily="18" charset="0"/>
            </a:endParaRPr>
          </a:p>
          <a:p>
            <a:pPr lvl="2">
              <a:buClr>
                <a:schemeClr val="accent2">
                  <a:lumMod val="75000"/>
                </a:schemeClr>
              </a:buClr>
            </a:pP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1)</a:t>
            </a:r>
            <a:r>
              <a:rPr lang="en-US" sz="2400" dirty="0" smtClean="0">
                <a:latin typeface="Times New Roman" panose="02020603050405020304" pitchFamily="18" charset="0"/>
                <a:cs typeface="Times New Roman" panose="02020603050405020304" pitchFamily="18" charset="0"/>
              </a:rPr>
              <a:t> Physics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 Chemistry</a:t>
            </a:r>
            <a:endParaRPr lang="en-US" sz="2400"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v"/>
            </a:pPr>
            <a:endParaRPr lang="en-US" sz="700" dirty="0" smtClean="0">
              <a:latin typeface="Times New Roman" panose="02020603050405020304" pitchFamily="18" charset="0"/>
              <a:cs typeface="Times New Roman" panose="02020603050405020304" pitchFamily="18" charset="0"/>
            </a:endParaRPr>
          </a:p>
          <a:p>
            <a:pPr lvl="2">
              <a:buClr>
                <a:schemeClr val="accent2">
                  <a:lumMod val="75000"/>
                </a:schemeClr>
              </a:buClr>
            </a:pP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3) </a:t>
            </a:r>
            <a:r>
              <a:rPr lang="en-US" sz="2400" dirty="0" smtClean="0">
                <a:latin typeface="Times New Roman" panose="02020603050405020304" pitchFamily="18" charset="0"/>
                <a:cs typeface="Times New Roman" panose="02020603050405020304" pitchFamily="18" charset="0"/>
              </a:rPr>
              <a:t>Math's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4) </a:t>
            </a:r>
            <a:r>
              <a:rPr lang="en-US" sz="2400" dirty="0" smtClean="0">
                <a:latin typeface="Times New Roman" panose="02020603050405020304" pitchFamily="18" charset="0"/>
                <a:cs typeface="Times New Roman" panose="02020603050405020304" pitchFamily="18" charset="0"/>
              </a:rPr>
              <a:t>English </a:t>
            </a:r>
            <a:endParaRPr lang="en-US" sz="2400"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v"/>
            </a:pPr>
            <a:endParaRPr lang="en-US" sz="700" dirty="0">
              <a:latin typeface="Times New Roman" panose="02020603050405020304" pitchFamily="18" charset="0"/>
              <a:cs typeface="Times New Roman" panose="02020603050405020304" pitchFamily="18" charset="0"/>
            </a:endParaRPr>
          </a:p>
          <a:p>
            <a:pPr lvl="2">
              <a:buClr>
                <a:schemeClr val="accent2">
                  <a:lumMod val="75000"/>
                </a:schemeClr>
              </a:buClr>
            </a:pPr>
            <a:r>
              <a:rPr lang="en-US" sz="2400" dirty="0" smtClean="0">
                <a:latin typeface="Times New Roman" panose="02020603050405020304" pitchFamily="18" charset="0"/>
                <a:cs typeface="Times New Roman" panose="02020603050405020304" pitchFamily="18" charset="0"/>
              </a:rPr>
              <a:t>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5) </a:t>
            </a:r>
            <a:r>
              <a:rPr lang="en-US" sz="2400" dirty="0" smtClean="0">
                <a:latin typeface="Times New Roman" panose="02020603050405020304" pitchFamily="18" charset="0"/>
                <a:cs typeface="Times New Roman" panose="02020603050405020304" pitchFamily="18" charset="0"/>
              </a:rPr>
              <a:t>Computer </a:t>
            </a:r>
            <a:r>
              <a:rPr lang="en-US" sz="2400" dirty="0">
                <a:latin typeface="Times New Roman" panose="02020603050405020304" pitchFamily="18" charset="0"/>
                <a:cs typeface="Times New Roman" panose="02020603050405020304" pitchFamily="18" charset="0"/>
              </a:rPr>
              <a:t>Science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5122" name="Picture 2" descr="Smead Poly Subject File Folder, 10 Pockets, Letter Size, Assorted Colors,  2/Pack (89204) : Amazon.in: Office Produc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0510" y="2131131"/>
            <a:ext cx="3381375"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632477"/>
      </p:ext>
    </p:extLst>
  </p:cSld>
  <p:clrMapOvr>
    <a:masterClrMapping/>
  </p:clrMapOvr>
  <p:transition spd="med">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610" t="10402" r="3898" b="12978"/>
          <a:stretch/>
        </p:blipFill>
        <p:spPr>
          <a:xfrm>
            <a:off x="10721275" y="0"/>
            <a:ext cx="1470725" cy="1136469"/>
          </a:xfrm>
          <a:prstGeom prst="rect">
            <a:avLst/>
          </a:prstGeom>
        </p:spPr>
      </p:pic>
      <p:sp>
        <p:nvSpPr>
          <p:cNvPr id="3" name="TextBox 2"/>
          <p:cNvSpPr txBox="1"/>
          <p:nvPr/>
        </p:nvSpPr>
        <p:spPr>
          <a:xfrm>
            <a:off x="339635" y="183513"/>
            <a:ext cx="5212080" cy="1446550"/>
          </a:xfrm>
          <a:prstGeom prst="rect">
            <a:avLst/>
          </a:prstGeom>
          <a:noFill/>
        </p:spPr>
        <p:txBody>
          <a:bodyPr wrap="square" rtlCol="0">
            <a:spAutoFit/>
          </a:bodyPr>
          <a:lstStyle/>
          <a:p>
            <a:r>
              <a:rPr lang="en-US" sz="4400" dirty="0">
                <a:latin typeface="Algerian" panose="04020705040A02060702" pitchFamily="82" charset="0"/>
              </a:rPr>
              <a:t>3</a:t>
            </a:r>
            <a:r>
              <a:rPr lang="en-US" sz="4400" dirty="0" smtClean="0">
                <a:latin typeface="Algerian" panose="04020705040A02060702" pitchFamily="82" charset="0"/>
              </a:rPr>
              <a:t>) </a:t>
            </a:r>
            <a:r>
              <a:rPr lang="en-US" sz="4400" dirty="0">
                <a:latin typeface="Algerian" panose="04020705040A02060702" pitchFamily="82" charset="0"/>
              </a:rPr>
              <a:t>Read specific student’s </a:t>
            </a:r>
            <a:r>
              <a:rPr lang="en-US" sz="4400" dirty="0" smtClean="0">
                <a:latin typeface="Algerian" panose="04020705040A02060702" pitchFamily="82" charset="0"/>
              </a:rPr>
              <a:t>report</a:t>
            </a:r>
            <a:endParaRPr lang="en-US" sz="4400" dirty="0">
              <a:latin typeface="Algerian" panose="04020705040A02060702" pitchFamily="82" charset="0"/>
            </a:endParaRPr>
          </a:p>
        </p:txBody>
      </p:sp>
      <p:sp>
        <p:nvSpPr>
          <p:cNvPr id="2" name="Rectangle 1"/>
          <p:cNvSpPr/>
          <p:nvPr/>
        </p:nvSpPr>
        <p:spPr>
          <a:xfrm>
            <a:off x="326573" y="1999508"/>
            <a:ext cx="5225142" cy="156966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This feature is same as the one explained above, except it shows the progress report and relevant data related to a particular student.</a:t>
            </a:r>
          </a:p>
        </p:txBody>
      </p:sp>
      <p:sp>
        <p:nvSpPr>
          <p:cNvPr id="5" name="TextBox 4"/>
          <p:cNvSpPr txBox="1"/>
          <p:nvPr/>
        </p:nvSpPr>
        <p:spPr>
          <a:xfrm>
            <a:off x="6140054" y="184146"/>
            <a:ext cx="5212080" cy="1446550"/>
          </a:xfrm>
          <a:prstGeom prst="rect">
            <a:avLst/>
          </a:prstGeom>
          <a:noFill/>
        </p:spPr>
        <p:txBody>
          <a:bodyPr wrap="square" rtlCol="0">
            <a:spAutoFit/>
          </a:bodyPr>
          <a:lstStyle/>
          <a:p>
            <a:r>
              <a:rPr lang="en-US" sz="4400" dirty="0">
                <a:latin typeface="Algerian" panose="04020705040A02060702" pitchFamily="82" charset="0"/>
              </a:rPr>
              <a:t>4) Display all </a:t>
            </a:r>
            <a:r>
              <a:rPr lang="en-US" sz="4400" dirty="0" smtClean="0">
                <a:latin typeface="Algerian" panose="04020705040A02060702" pitchFamily="82" charset="0"/>
              </a:rPr>
              <a:t>students </a:t>
            </a:r>
            <a:r>
              <a:rPr lang="en-US" sz="4400" dirty="0">
                <a:latin typeface="Algerian" panose="04020705040A02060702" pitchFamily="82" charset="0"/>
              </a:rPr>
              <a:t>grade</a:t>
            </a:r>
          </a:p>
        </p:txBody>
      </p:sp>
      <p:sp>
        <p:nvSpPr>
          <p:cNvPr id="4" name="Rectangle 3"/>
          <p:cNvSpPr/>
          <p:nvPr/>
        </p:nvSpPr>
        <p:spPr>
          <a:xfrm>
            <a:off x="5987143" y="1814842"/>
            <a:ext cx="6096000" cy="1938992"/>
          </a:xfrm>
          <a:prstGeom prst="rect">
            <a:avLst/>
          </a:prstGeom>
        </p:spPr>
        <p:txBody>
          <a:bodyPr>
            <a:spAutoFit/>
          </a:bodyPr>
          <a:lstStyle/>
          <a:p>
            <a:r>
              <a:rPr lang="en-US" sz="2400" dirty="0">
                <a:latin typeface="Times New Roman" panose="02020603050405020304" pitchFamily="18" charset="0"/>
                <a:cs typeface="Times New Roman" panose="02020603050405020304" pitchFamily="18" charset="0"/>
              </a:rPr>
              <a:t>This feature enlists all the students’ record saved in file. The grade report is displayed in a tabular form with roll no. and name of the students, marks achieved in the five subjects, and the grade and percentage obtained by them</a:t>
            </a:r>
            <a:r>
              <a:rPr lang="en-US" dirty="0">
                <a:solidFill>
                  <a:srgbClr val="222222"/>
                </a:solidFill>
                <a:latin typeface="Verdana" panose="020B0604030504040204" pitchFamily="34" charset="0"/>
              </a:rPr>
              <a:t>.</a:t>
            </a:r>
            <a:endParaRPr lang="en-US" dirty="0"/>
          </a:p>
        </p:txBody>
      </p:sp>
      <p:pic>
        <p:nvPicPr>
          <p:cNvPr id="1026" name="Picture 2" descr="Choose The Right Person, Searching People Stock Photo, Picture And Royalty  Free Image. Image 3400685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9070" y="4153989"/>
            <a:ext cx="2793209" cy="21311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8" name="Picture 4" descr="Society members with a group of men and women Stock Vector Image by ©Mix3r  #7657879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22156" y="4153989"/>
            <a:ext cx="2625973" cy="21311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121332"/>
      </p:ext>
    </p:extLst>
  </p:cSld>
  <p:clrMapOvr>
    <a:masterClrMapping/>
  </p:clrMapOvr>
  <p:transition spd="med">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610" t="10402" r="3898" b="12978"/>
          <a:stretch/>
        </p:blipFill>
        <p:spPr>
          <a:xfrm>
            <a:off x="10721275" y="0"/>
            <a:ext cx="1470725" cy="1136469"/>
          </a:xfrm>
          <a:prstGeom prst="rect">
            <a:avLst/>
          </a:prstGeom>
        </p:spPr>
      </p:pic>
      <p:sp>
        <p:nvSpPr>
          <p:cNvPr id="4" name="TextBox 3"/>
          <p:cNvSpPr txBox="1"/>
          <p:nvPr/>
        </p:nvSpPr>
        <p:spPr>
          <a:xfrm>
            <a:off x="5721531" y="105769"/>
            <a:ext cx="5342708" cy="1384995"/>
          </a:xfrm>
          <a:prstGeom prst="rect">
            <a:avLst/>
          </a:prstGeom>
          <a:noFill/>
        </p:spPr>
        <p:txBody>
          <a:bodyPr wrap="square" rtlCol="0">
            <a:spAutoFit/>
          </a:bodyPr>
          <a:lstStyle/>
          <a:p>
            <a:pPr algn="ctr"/>
            <a:r>
              <a:rPr lang="en-US" sz="4200" dirty="0">
                <a:latin typeface="Algerian" panose="04020705040A02060702" pitchFamily="82" charset="0"/>
              </a:rPr>
              <a:t>6</a:t>
            </a:r>
            <a:r>
              <a:rPr lang="en-US" sz="4200" dirty="0" smtClean="0">
                <a:latin typeface="Algerian" panose="04020705040A02060702" pitchFamily="82" charset="0"/>
              </a:rPr>
              <a:t>) Modify student </a:t>
            </a:r>
          </a:p>
          <a:p>
            <a:pPr algn="ctr"/>
            <a:r>
              <a:rPr lang="en-US" sz="4200" dirty="0" smtClean="0">
                <a:latin typeface="Algerian" panose="04020705040A02060702" pitchFamily="82" charset="0"/>
              </a:rPr>
              <a:t>    report card</a:t>
            </a:r>
            <a:endParaRPr lang="en-US" sz="4200" dirty="0">
              <a:latin typeface="Algerian" panose="04020705040A02060702" pitchFamily="82" charset="0"/>
            </a:endParaRPr>
          </a:p>
        </p:txBody>
      </p:sp>
      <p:sp>
        <p:nvSpPr>
          <p:cNvPr id="5" name="Rectangle 4"/>
          <p:cNvSpPr/>
          <p:nvPr/>
        </p:nvSpPr>
        <p:spPr>
          <a:xfrm>
            <a:off x="6113929" y="1596533"/>
            <a:ext cx="5342708" cy="230832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his </a:t>
            </a:r>
            <a:r>
              <a:rPr lang="en-US" sz="2400" dirty="0">
                <a:latin typeface="Times New Roman" panose="02020603050405020304" pitchFamily="18" charset="0"/>
                <a:cs typeface="Times New Roman" panose="02020603050405020304" pitchFamily="18" charset="0"/>
              </a:rPr>
              <a:t>feature is used to edit the report card record of a particular student. Upon successful modification, the program displays the message “</a:t>
            </a:r>
            <a:r>
              <a:rPr lang="en-US" sz="2400" i="1" u="sng" dirty="0">
                <a:latin typeface="Times New Roman" panose="02020603050405020304" pitchFamily="18" charset="0"/>
                <a:cs typeface="Times New Roman" panose="02020603050405020304" pitchFamily="18" charset="0"/>
              </a:rPr>
              <a:t>Record Updated</a:t>
            </a:r>
            <a:r>
              <a:rPr lang="en-US" sz="2400" dirty="0">
                <a:latin typeface="Times New Roman" panose="02020603050405020304" pitchFamily="18" charset="0"/>
                <a:cs typeface="Times New Roman" panose="02020603050405020304" pitchFamily="18" charset="0"/>
              </a:rPr>
              <a:t>”. If no record of student is found in file, it displays the message “</a:t>
            </a:r>
            <a:r>
              <a:rPr lang="en-US" sz="2400" i="1" u="sng" dirty="0">
                <a:latin typeface="Times New Roman" panose="02020603050405020304" pitchFamily="18" charset="0"/>
                <a:cs typeface="Times New Roman" panose="02020603050405020304" pitchFamily="18" charset="0"/>
              </a:rPr>
              <a:t>Record not found</a:t>
            </a:r>
            <a:r>
              <a:rPr lang="en-US" sz="2400" dirty="0">
                <a:latin typeface="Times New Roman" panose="02020603050405020304" pitchFamily="18" charset="0"/>
                <a:cs typeface="Times New Roman" panose="02020603050405020304" pitchFamily="18" charset="0"/>
              </a:rPr>
              <a:t>”.</a:t>
            </a:r>
          </a:p>
        </p:txBody>
      </p:sp>
      <p:sp>
        <p:nvSpPr>
          <p:cNvPr id="7" name="TextBox 6"/>
          <p:cNvSpPr txBox="1"/>
          <p:nvPr/>
        </p:nvSpPr>
        <p:spPr>
          <a:xfrm>
            <a:off x="392396" y="105769"/>
            <a:ext cx="5133192" cy="1384995"/>
          </a:xfrm>
          <a:prstGeom prst="rect">
            <a:avLst/>
          </a:prstGeom>
          <a:noFill/>
        </p:spPr>
        <p:txBody>
          <a:bodyPr wrap="square" rtlCol="0">
            <a:spAutoFit/>
          </a:bodyPr>
          <a:lstStyle/>
          <a:p>
            <a:r>
              <a:rPr lang="en-US" sz="4200" dirty="0">
                <a:latin typeface="Algerian" panose="04020705040A02060702" pitchFamily="82" charset="0"/>
              </a:rPr>
              <a:t>5</a:t>
            </a:r>
            <a:r>
              <a:rPr lang="en-US" sz="4200" dirty="0" smtClean="0">
                <a:latin typeface="Algerian" panose="04020705040A02060702" pitchFamily="82" charset="0"/>
              </a:rPr>
              <a:t>)Delete student report card</a:t>
            </a:r>
            <a:endParaRPr lang="en-US" sz="4200" dirty="0">
              <a:latin typeface="Algerian" panose="04020705040A02060702" pitchFamily="82" charset="0"/>
            </a:endParaRPr>
          </a:p>
        </p:txBody>
      </p:sp>
      <p:sp>
        <p:nvSpPr>
          <p:cNvPr id="3" name="Rectangle 2"/>
          <p:cNvSpPr/>
          <p:nvPr/>
        </p:nvSpPr>
        <p:spPr>
          <a:xfrm>
            <a:off x="392396" y="1781199"/>
            <a:ext cx="4884998" cy="193899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This feature deletes the report card record of a particular </a:t>
            </a:r>
            <a:r>
              <a:rPr lang="en-US" sz="2400" dirty="0" smtClean="0">
                <a:latin typeface="Times New Roman" panose="02020603050405020304" pitchFamily="18" charset="0"/>
                <a:cs typeface="Times New Roman" panose="02020603050405020304" pitchFamily="18" charset="0"/>
              </a:rPr>
              <a:t>student, for this it will </a:t>
            </a:r>
            <a:r>
              <a:rPr lang="en-US" sz="2400" dirty="0">
                <a:latin typeface="Times New Roman" panose="02020603050405020304" pitchFamily="18" charset="0"/>
                <a:cs typeface="Times New Roman" panose="02020603050405020304" pitchFamily="18" charset="0"/>
              </a:rPr>
              <a:t>first of all asks for the name and roll </a:t>
            </a:r>
            <a:r>
              <a:rPr lang="en-US" sz="2400" dirty="0" smtClean="0">
                <a:latin typeface="Times New Roman" panose="02020603050405020304" pitchFamily="18" charset="0"/>
                <a:cs typeface="Times New Roman" panose="02020603050405020304" pitchFamily="18" charset="0"/>
              </a:rPr>
              <a:t>number </a:t>
            </a:r>
            <a:r>
              <a:rPr lang="en-US" sz="2400" dirty="0">
                <a:latin typeface="Times New Roman" panose="02020603050405020304" pitchFamily="18" charset="0"/>
                <a:cs typeface="Times New Roman" panose="02020603050405020304" pitchFamily="18" charset="0"/>
              </a:rPr>
              <a:t>of the student whose record </a:t>
            </a:r>
            <a:r>
              <a:rPr lang="en-US" sz="2400" dirty="0" smtClean="0">
                <a:latin typeface="Times New Roman" panose="02020603050405020304" pitchFamily="18" charset="0"/>
                <a:cs typeface="Times New Roman" panose="02020603050405020304" pitchFamily="18" charset="0"/>
              </a:rPr>
              <a:t>you want to </a:t>
            </a:r>
            <a:r>
              <a:rPr lang="en-US" sz="2400" dirty="0">
                <a:latin typeface="Times New Roman" panose="02020603050405020304" pitchFamily="18" charset="0"/>
                <a:cs typeface="Times New Roman" panose="02020603050405020304" pitchFamily="18" charset="0"/>
              </a:rPr>
              <a:t>deleted.</a:t>
            </a:r>
          </a:p>
        </p:txBody>
      </p:sp>
      <p:pic>
        <p:nvPicPr>
          <p:cNvPr id="2050" name="Picture 2" descr="Free Remove User Icon, Symbol. PNG, SVG Downlo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0204" y="4153989"/>
            <a:ext cx="2129244" cy="21292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Registro Penal Icono De Vector Aislado Que Puede Modificar O Editar  Fácilmente Stock de ilustración - Ilustración de delincuente, corrija:  16419544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85909" y="4187508"/>
            <a:ext cx="1750422" cy="20957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151820"/>
      </p:ext>
    </p:extLst>
  </p:cSld>
  <p:clrMapOvr>
    <a:masterClrMapping/>
  </p:clrMapOvr>
  <p:transition spd="med">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6610" t="10402" r="3898" b="12978"/>
          <a:stretch/>
        </p:blipFill>
        <p:spPr>
          <a:xfrm>
            <a:off x="10721275" y="0"/>
            <a:ext cx="1470725" cy="1136469"/>
          </a:xfrm>
          <a:prstGeom prst="rect">
            <a:avLst/>
          </a:prstGeom>
        </p:spPr>
      </p:pic>
      <p:sp>
        <p:nvSpPr>
          <p:cNvPr id="3" name="TextBox 2"/>
          <p:cNvSpPr txBox="1"/>
          <p:nvPr/>
        </p:nvSpPr>
        <p:spPr>
          <a:xfrm>
            <a:off x="392395" y="105769"/>
            <a:ext cx="10110141" cy="738664"/>
          </a:xfrm>
          <a:prstGeom prst="rect">
            <a:avLst/>
          </a:prstGeom>
          <a:noFill/>
        </p:spPr>
        <p:txBody>
          <a:bodyPr wrap="square" rtlCol="0">
            <a:spAutoFit/>
          </a:bodyPr>
          <a:lstStyle/>
          <a:p>
            <a:r>
              <a:rPr lang="en-US" sz="4200" dirty="0">
                <a:latin typeface="Algerian" panose="04020705040A02060702" pitchFamily="82" charset="0"/>
              </a:rPr>
              <a:t>Block Diagram</a:t>
            </a:r>
          </a:p>
        </p:txBody>
      </p:sp>
      <p:sp>
        <p:nvSpPr>
          <p:cNvPr id="2" name="Rectangle 1"/>
          <p:cNvSpPr/>
          <p:nvPr/>
        </p:nvSpPr>
        <p:spPr>
          <a:xfrm>
            <a:off x="4781259" y="1031966"/>
            <a:ext cx="1332411" cy="483326"/>
          </a:xfrm>
          <a:prstGeom prst="rect">
            <a:avLst/>
          </a:prstGeom>
          <a:solidFill>
            <a:srgbClr val="3E15EB"/>
          </a:solidFill>
          <a:ln>
            <a:solidFill>
              <a:schemeClr val="tx1">
                <a:lumMod val="95000"/>
                <a:lumOff val="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Int</a:t>
            </a:r>
            <a:r>
              <a:rPr lang="en-US" dirty="0"/>
              <a:t> main()</a:t>
            </a:r>
          </a:p>
        </p:txBody>
      </p:sp>
      <p:sp>
        <p:nvSpPr>
          <p:cNvPr id="5" name="Rectangle 4"/>
          <p:cNvSpPr/>
          <p:nvPr/>
        </p:nvSpPr>
        <p:spPr>
          <a:xfrm>
            <a:off x="4781258" y="1761608"/>
            <a:ext cx="1332411" cy="483326"/>
          </a:xfrm>
          <a:prstGeom prst="rect">
            <a:avLst/>
          </a:prstGeom>
          <a:solidFill>
            <a:srgbClr val="3E15EB"/>
          </a:solidFill>
          <a:ln>
            <a:solidFill>
              <a:schemeClr val="tx1">
                <a:lumMod val="95000"/>
                <a:lumOff val="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Intro</a:t>
            </a:r>
          </a:p>
        </p:txBody>
      </p:sp>
      <p:sp>
        <p:nvSpPr>
          <p:cNvPr id="7" name="Rectangle 6"/>
          <p:cNvSpPr/>
          <p:nvPr/>
        </p:nvSpPr>
        <p:spPr>
          <a:xfrm>
            <a:off x="4781257" y="2491250"/>
            <a:ext cx="1332411" cy="483326"/>
          </a:xfrm>
          <a:prstGeom prst="rect">
            <a:avLst/>
          </a:prstGeom>
          <a:solidFill>
            <a:srgbClr val="3E15EB"/>
          </a:solidFill>
          <a:ln>
            <a:solidFill>
              <a:schemeClr val="tx1">
                <a:lumMod val="95000"/>
                <a:lumOff val="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Main Menu</a:t>
            </a:r>
          </a:p>
        </p:txBody>
      </p:sp>
      <p:cxnSp>
        <p:nvCxnSpPr>
          <p:cNvPr id="8" name="Straight Arrow Connector 7"/>
          <p:cNvCxnSpPr>
            <a:stCxn id="2" idx="2"/>
            <a:endCxn id="5" idx="0"/>
          </p:cNvCxnSpPr>
          <p:nvPr/>
        </p:nvCxnSpPr>
        <p:spPr>
          <a:xfrm flipH="1">
            <a:off x="5447464" y="1515292"/>
            <a:ext cx="1" cy="2463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flipH="1">
            <a:off x="5447461" y="2244934"/>
            <a:ext cx="1" cy="2463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flipH="1">
            <a:off x="5447461" y="2974576"/>
            <a:ext cx="1" cy="2463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836018" y="3220892"/>
            <a:ext cx="10555300"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H="1">
            <a:off x="836018" y="3220893"/>
            <a:ext cx="1" cy="2463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flipH="1">
            <a:off x="11391317" y="3238610"/>
            <a:ext cx="1" cy="2463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flipH="1">
            <a:off x="5447460" y="3243264"/>
            <a:ext cx="1" cy="2463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4781254" y="3511951"/>
            <a:ext cx="1332411" cy="483326"/>
          </a:xfrm>
          <a:prstGeom prst="rect">
            <a:avLst/>
          </a:prstGeom>
          <a:solidFill>
            <a:srgbClr val="FF0000"/>
          </a:solidFill>
          <a:ln>
            <a:solidFill>
              <a:schemeClr val="tx1">
                <a:lumMod val="95000"/>
                <a:lumOff val="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Exit</a:t>
            </a:r>
          </a:p>
        </p:txBody>
      </p:sp>
      <p:sp>
        <p:nvSpPr>
          <p:cNvPr id="20" name="Rectangle 19"/>
          <p:cNvSpPr/>
          <p:nvPr/>
        </p:nvSpPr>
        <p:spPr>
          <a:xfrm>
            <a:off x="169812" y="3467209"/>
            <a:ext cx="1332411" cy="483326"/>
          </a:xfrm>
          <a:prstGeom prst="rect">
            <a:avLst/>
          </a:prstGeom>
          <a:solidFill>
            <a:schemeClr val="accent2">
              <a:lumMod val="75000"/>
            </a:schemeClr>
          </a:solidFill>
          <a:ln>
            <a:solidFill>
              <a:schemeClr val="tx1">
                <a:lumMod val="95000"/>
                <a:lumOff val="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Result Menu</a:t>
            </a:r>
          </a:p>
        </p:txBody>
      </p:sp>
      <p:sp>
        <p:nvSpPr>
          <p:cNvPr id="21" name="Rectangle 20"/>
          <p:cNvSpPr/>
          <p:nvPr/>
        </p:nvSpPr>
        <p:spPr>
          <a:xfrm>
            <a:off x="10725111" y="3467209"/>
            <a:ext cx="1332411" cy="483326"/>
          </a:xfrm>
          <a:prstGeom prst="rect">
            <a:avLst/>
          </a:prstGeom>
          <a:solidFill>
            <a:schemeClr val="accent2">
              <a:lumMod val="75000"/>
            </a:schemeClr>
          </a:solidFill>
          <a:ln>
            <a:solidFill>
              <a:schemeClr val="tx1">
                <a:lumMod val="95000"/>
                <a:lumOff val="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Entry / Edit</a:t>
            </a:r>
          </a:p>
        </p:txBody>
      </p:sp>
      <p:sp>
        <p:nvSpPr>
          <p:cNvPr id="22" name="Rectangle 21"/>
          <p:cNvSpPr/>
          <p:nvPr/>
        </p:nvSpPr>
        <p:spPr>
          <a:xfrm>
            <a:off x="169812" y="4533628"/>
            <a:ext cx="1332411" cy="483326"/>
          </a:xfrm>
          <a:prstGeom prst="rect">
            <a:avLst/>
          </a:prstGeom>
          <a:solidFill>
            <a:schemeClr val="accent6">
              <a:lumMod val="75000"/>
            </a:schemeClr>
          </a:solidFill>
          <a:ln>
            <a:solidFill>
              <a:schemeClr val="tx1">
                <a:lumMod val="95000"/>
                <a:lumOff val="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All student Result</a:t>
            </a:r>
          </a:p>
        </p:txBody>
      </p:sp>
      <p:sp>
        <p:nvSpPr>
          <p:cNvPr id="23" name="Rectangle 22"/>
          <p:cNvSpPr/>
          <p:nvPr/>
        </p:nvSpPr>
        <p:spPr>
          <a:xfrm>
            <a:off x="1665636" y="4533628"/>
            <a:ext cx="1332411" cy="483326"/>
          </a:xfrm>
          <a:prstGeom prst="rect">
            <a:avLst/>
          </a:prstGeom>
          <a:solidFill>
            <a:schemeClr val="accent6">
              <a:lumMod val="75000"/>
            </a:schemeClr>
          </a:solidFill>
          <a:ln>
            <a:solidFill>
              <a:schemeClr val="tx1">
                <a:lumMod val="95000"/>
                <a:lumOff val="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Search student result</a:t>
            </a:r>
          </a:p>
        </p:txBody>
      </p:sp>
      <p:sp>
        <p:nvSpPr>
          <p:cNvPr id="24" name="Rectangle 23"/>
          <p:cNvSpPr/>
          <p:nvPr/>
        </p:nvSpPr>
        <p:spPr>
          <a:xfrm>
            <a:off x="3161460" y="4533628"/>
            <a:ext cx="1332411" cy="483326"/>
          </a:xfrm>
          <a:prstGeom prst="rect">
            <a:avLst/>
          </a:prstGeom>
          <a:solidFill>
            <a:schemeClr val="accent6">
              <a:lumMod val="75000"/>
            </a:schemeClr>
          </a:solidFill>
          <a:ln>
            <a:solidFill>
              <a:schemeClr val="tx1">
                <a:lumMod val="95000"/>
                <a:lumOff val="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Display all student result</a:t>
            </a:r>
          </a:p>
        </p:txBody>
      </p:sp>
      <p:sp>
        <p:nvSpPr>
          <p:cNvPr id="25" name="Rectangle 24"/>
          <p:cNvSpPr/>
          <p:nvPr/>
        </p:nvSpPr>
        <p:spPr>
          <a:xfrm>
            <a:off x="4657284" y="4533628"/>
            <a:ext cx="1332411" cy="483326"/>
          </a:xfrm>
          <a:prstGeom prst="rect">
            <a:avLst/>
          </a:prstGeom>
          <a:solidFill>
            <a:schemeClr val="accent6">
              <a:lumMod val="75000"/>
            </a:schemeClr>
          </a:solidFill>
          <a:ln>
            <a:solidFill>
              <a:schemeClr val="tx1">
                <a:lumMod val="95000"/>
                <a:lumOff val="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Back to main menu</a:t>
            </a:r>
          </a:p>
        </p:txBody>
      </p:sp>
      <p:sp>
        <p:nvSpPr>
          <p:cNvPr id="26" name="Rectangle 25"/>
          <p:cNvSpPr/>
          <p:nvPr/>
        </p:nvSpPr>
        <p:spPr>
          <a:xfrm>
            <a:off x="6153108" y="4533628"/>
            <a:ext cx="1332411" cy="483326"/>
          </a:xfrm>
          <a:prstGeom prst="rect">
            <a:avLst/>
          </a:prstGeom>
          <a:solidFill>
            <a:schemeClr val="accent5">
              <a:lumMod val="75000"/>
            </a:schemeClr>
          </a:solidFill>
          <a:ln>
            <a:solidFill>
              <a:schemeClr val="tx1">
                <a:lumMod val="95000"/>
                <a:lumOff val="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500" dirty="0"/>
              <a:t>Create student record</a:t>
            </a:r>
          </a:p>
        </p:txBody>
      </p:sp>
      <p:sp>
        <p:nvSpPr>
          <p:cNvPr id="27" name="Rectangle 26"/>
          <p:cNvSpPr/>
          <p:nvPr/>
        </p:nvSpPr>
        <p:spPr>
          <a:xfrm>
            <a:off x="7648932" y="4533628"/>
            <a:ext cx="1332411" cy="483326"/>
          </a:xfrm>
          <a:prstGeom prst="rect">
            <a:avLst/>
          </a:prstGeom>
          <a:solidFill>
            <a:schemeClr val="accent5">
              <a:lumMod val="75000"/>
            </a:schemeClr>
          </a:solidFill>
          <a:ln>
            <a:solidFill>
              <a:schemeClr val="tx1">
                <a:lumMod val="95000"/>
                <a:lumOff val="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500" dirty="0"/>
              <a:t>Modify student record</a:t>
            </a:r>
          </a:p>
        </p:txBody>
      </p:sp>
      <p:sp>
        <p:nvSpPr>
          <p:cNvPr id="28" name="Rectangle 27"/>
          <p:cNvSpPr/>
          <p:nvPr/>
        </p:nvSpPr>
        <p:spPr>
          <a:xfrm>
            <a:off x="9144756" y="4533628"/>
            <a:ext cx="1332411" cy="483326"/>
          </a:xfrm>
          <a:prstGeom prst="rect">
            <a:avLst/>
          </a:prstGeom>
          <a:solidFill>
            <a:schemeClr val="accent5">
              <a:lumMod val="75000"/>
            </a:schemeClr>
          </a:solidFill>
          <a:ln>
            <a:solidFill>
              <a:schemeClr val="tx1">
                <a:lumMod val="95000"/>
                <a:lumOff val="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Delete </a:t>
            </a:r>
          </a:p>
          <a:p>
            <a:pPr algn="ctr"/>
            <a:r>
              <a:rPr lang="en-US" sz="1600" dirty="0"/>
              <a:t>record </a:t>
            </a:r>
          </a:p>
        </p:txBody>
      </p:sp>
      <p:sp>
        <p:nvSpPr>
          <p:cNvPr id="29" name="Rectangle 28"/>
          <p:cNvSpPr/>
          <p:nvPr/>
        </p:nvSpPr>
        <p:spPr>
          <a:xfrm>
            <a:off x="10640580" y="4533628"/>
            <a:ext cx="1332411" cy="483326"/>
          </a:xfrm>
          <a:prstGeom prst="rect">
            <a:avLst/>
          </a:prstGeom>
          <a:solidFill>
            <a:schemeClr val="accent5">
              <a:lumMod val="75000"/>
            </a:schemeClr>
          </a:solidFill>
          <a:ln>
            <a:solidFill>
              <a:schemeClr val="tx1">
                <a:lumMod val="95000"/>
                <a:lumOff val="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Back to main menu</a:t>
            </a:r>
          </a:p>
        </p:txBody>
      </p:sp>
      <p:cxnSp>
        <p:nvCxnSpPr>
          <p:cNvPr id="31" name="Straight Connector 30"/>
          <p:cNvCxnSpPr>
            <a:stCxn id="20" idx="2"/>
          </p:cNvCxnSpPr>
          <p:nvPr/>
        </p:nvCxnSpPr>
        <p:spPr>
          <a:xfrm flipH="1">
            <a:off x="836017" y="3950535"/>
            <a:ext cx="1" cy="242642"/>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a:off x="836017" y="4193177"/>
            <a:ext cx="4480560" cy="0"/>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Arrow Connector 33"/>
          <p:cNvCxnSpPr>
            <a:endCxn id="22" idx="0"/>
          </p:cNvCxnSpPr>
          <p:nvPr/>
        </p:nvCxnSpPr>
        <p:spPr>
          <a:xfrm>
            <a:off x="836018" y="4195055"/>
            <a:ext cx="0" cy="338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a:off x="2331841" y="4178985"/>
            <a:ext cx="0" cy="338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a:off x="3816900" y="4195055"/>
            <a:ext cx="0" cy="338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a:off x="5316577" y="4195055"/>
            <a:ext cx="0" cy="338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a:off x="6904476" y="4193177"/>
            <a:ext cx="4480560" cy="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flipH="1">
            <a:off x="11385035" y="3960251"/>
            <a:ext cx="1" cy="242642"/>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11380676" y="4193177"/>
            <a:ext cx="0" cy="338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a:off x="6899498" y="4174629"/>
            <a:ext cx="0" cy="338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p:nvPr/>
        </p:nvCxnSpPr>
        <p:spPr>
          <a:xfrm>
            <a:off x="8384557" y="4190699"/>
            <a:ext cx="0" cy="338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9884234" y="4190699"/>
            <a:ext cx="0" cy="338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6" name="Rectangle 45"/>
          <p:cNvSpPr/>
          <p:nvPr/>
        </p:nvSpPr>
        <p:spPr>
          <a:xfrm>
            <a:off x="169811" y="5929604"/>
            <a:ext cx="1332411" cy="483326"/>
          </a:xfrm>
          <a:prstGeom prst="rect">
            <a:avLst/>
          </a:prstGeom>
          <a:solidFill>
            <a:schemeClr val="accent3">
              <a:lumMod val="75000"/>
            </a:schemeClr>
          </a:solidFill>
          <a:ln>
            <a:solidFill>
              <a:schemeClr val="tx1">
                <a:lumMod val="95000"/>
                <a:lumOff val="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All Student Result (tabular)</a:t>
            </a:r>
          </a:p>
        </p:txBody>
      </p:sp>
      <p:sp>
        <p:nvSpPr>
          <p:cNvPr id="47" name="Rectangle 46"/>
          <p:cNvSpPr/>
          <p:nvPr/>
        </p:nvSpPr>
        <p:spPr>
          <a:xfrm>
            <a:off x="3906234" y="5936006"/>
            <a:ext cx="1332411" cy="483326"/>
          </a:xfrm>
          <a:prstGeom prst="rect">
            <a:avLst/>
          </a:prstGeom>
          <a:solidFill>
            <a:schemeClr val="accent3">
              <a:lumMod val="75000"/>
            </a:schemeClr>
          </a:solidFill>
          <a:ln>
            <a:solidFill>
              <a:schemeClr val="tx1">
                <a:lumMod val="95000"/>
                <a:lumOff val="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Display Data</a:t>
            </a:r>
          </a:p>
        </p:txBody>
      </p:sp>
      <p:sp>
        <p:nvSpPr>
          <p:cNvPr id="49" name="Rectangle 48"/>
          <p:cNvSpPr/>
          <p:nvPr/>
        </p:nvSpPr>
        <p:spPr>
          <a:xfrm>
            <a:off x="10372100" y="5916092"/>
            <a:ext cx="1332411" cy="483326"/>
          </a:xfrm>
          <a:prstGeom prst="rect">
            <a:avLst/>
          </a:prstGeom>
          <a:solidFill>
            <a:schemeClr val="accent3">
              <a:lumMod val="75000"/>
            </a:schemeClr>
          </a:solidFill>
          <a:ln>
            <a:solidFill>
              <a:schemeClr val="tx1">
                <a:lumMod val="95000"/>
                <a:lumOff val="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Display Data</a:t>
            </a:r>
          </a:p>
        </p:txBody>
      </p:sp>
      <p:sp>
        <p:nvSpPr>
          <p:cNvPr id="53" name="Rectangle 52">
            <a:extLst>
              <a:ext uri="{FF2B5EF4-FFF2-40B4-BE49-F238E27FC236}">
                <a16:creationId xmlns:a16="http://schemas.microsoft.com/office/drawing/2014/main" id="{4137A74A-FF57-4CD2-9111-C6334B88D54D}"/>
              </a:ext>
            </a:extLst>
          </p:cNvPr>
          <p:cNvSpPr/>
          <p:nvPr/>
        </p:nvSpPr>
        <p:spPr>
          <a:xfrm>
            <a:off x="1907617" y="5929604"/>
            <a:ext cx="1332411" cy="483326"/>
          </a:xfrm>
          <a:prstGeom prst="rect">
            <a:avLst/>
          </a:prstGeom>
          <a:solidFill>
            <a:schemeClr val="accent3">
              <a:lumMod val="75000"/>
            </a:schemeClr>
          </a:solidFill>
          <a:ln>
            <a:solidFill>
              <a:schemeClr val="tx1">
                <a:lumMod val="95000"/>
                <a:lumOff val="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Return Roll number</a:t>
            </a:r>
          </a:p>
        </p:txBody>
      </p:sp>
      <p:sp>
        <p:nvSpPr>
          <p:cNvPr id="59" name="Rectangle 58">
            <a:extLst>
              <a:ext uri="{FF2B5EF4-FFF2-40B4-BE49-F238E27FC236}">
                <a16:creationId xmlns:a16="http://schemas.microsoft.com/office/drawing/2014/main" id="{6C4319EF-906B-4FF9-869A-4237AEC6FED6}"/>
              </a:ext>
            </a:extLst>
          </p:cNvPr>
          <p:cNvSpPr/>
          <p:nvPr/>
        </p:nvSpPr>
        <p:spPr>
          <a:xfrm>
            <a:off x="8461466" y="5936006"/>
            <a:ext cx="1332411" cy="483326"/>
          </a:xfrm>
          <a:prstGeom prst="rect">
            <a:avLst/>
          </a:prstGeom>
          <a:solidFill>
            <a:schemeClr val="accent3">
              <a:lumMod val="75000"/>
            </a:schemeClr>
          </a:solidFill>
          <a:ln>
            <a:solidFill>
              <a:schemeClr val="tx1">
                <a:lumMod val="95000"/>
                <a:lumOff val="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Input Data</a:t>
            </a:r>
          </a:p>
        </p:txBody>
      </p:sp>
      <p:sp>
        <p:nvSpPr>
          <p:cNvPr id="82" name="Rectangle 81">
            <a:extLst>
              <a:ext uri="{FF2B5EF4-FFF2-40B4-BE49-F238E27FC236}">
                <a16:creationId xmlns:a16="http://schemas.microsoft.com/office/drawing/2014/main" id="{19B10CCA-357D-496F-A6AD-ECCB453AF5C6}"/>
              </a:ext>
            </a:extLst>
          </p:cNvPr>
          <p:cNvSpPr/>
          <p:nvPr/>
        </p:nvSpPr>
        <p:spPr>
          <a:xfrm>
            <a:off x="6567917" y="5941888"/>
            <a:ext cx="1332411" cy="483326"/>
          </a:xfrm>
          <a:prstGeom prst="rect">
            <a:avLst/>
          </a:prstGeom>
          <a:solidFill>
            <a:schemeClr val="accent3">
              <a:lumMod val="75000"/>
            </a:schemeClr>
          </a:solidFill>
          <a:ln>
            <a:solidFill>
              <a:schemeClr val="tx1">
                <a:lumMod val="95000"/>
                <a:lumOff val="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Return Roll number</a:t>
            </a:r>
          </a:p>
        </p:txBody>
      </p:sp>
      <p:cxnSp>
        <p:nvCxnSpPr>
          <p:cNvPr id="94" name="Straight Arrow Connector 93">
            <a:extLst>
              <a:ext uri="{FF2B5EF4-FFF2-40B4-BE49-F238E27FC236}">
                <a16:creationId xmlns:a16="http://schemas.microsoft.com/office/drawing/2014/main" id="{D9E1B846-5C2D-4F60-9103-2205A0639D54}"/>
              </a:ext>
            </a:extLst>
          </p:cNvPr>
          <p:cNvCxnSpPr>
            <a:stCxn id="22" idx="2"/>
            <a:endCxn id="46" idx="0"/>
          </p:cNvCxnSpPr>
          <p:nvPr/>
        </p:nvCxnSpPr>
        <p:spPr>
          <a:xfrm flipH="1">
            <a:off x="836017" y="5016954"/>
            <a:ext cx="1" cy="9126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7" name="Straight Arrow Connector 96">
            <a:extLst>
              <a:ext uri="{FF2B5EF4-FFF2-40B4-BE49-F238E27FC236}">
                <a16:creationId xmlns:a16="http://schemas.microsoft.com/office/drawing/2014/main" id="{2E34A111-9D48-4D75-9FE2-2922E70CC871}"/>
              </a:ext>
            </a:extLst>
          </p:cNvPr>
          <p:cNvCxnSpPr>
            <a:cxnSpLocks/>
            <a:endCxn id="53" idx="0"/>
          </p:cNvCxnSpPr>
          <p:nvPr/>
        </p:nvCxnSpPr>
        <p:spPr>
          <a:xfrm>
            <a:off x="2325342" y="5017605"/>
            <a:ext cx="248481" cy="9119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8" name="Straight Arrow Connector 97">
            <a:extLst>
              <a:ext uri="{FF2B5EF4-FFF2-40B4-BE49-F238E27FC236}">
                <a16:creationId xmlns:a16="http://schemas.microsoft.com/office/drawing/2014/main" id="{870A5E0E-DD58-4894-B01E-8FAD16BCF332}"/>
              </a:ext>
            </a:extLst>
          </p:cNvPr>
          <p:cNvCxnSpPr>
            <a:cxnSpLocks/>
            <a:endCxn id="47" idx="0"/>
          </p:cNvCxnSpPr>
          <p:nvPr/>
        </p:nvCxnSpPr>
        <p:spPr>
          <a:xfrm>
            <a:off x="3814664" y="5010104"/>
            <a:ext cx="757776" cy="9259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9" name="Straight Arrow Connector 98">
            <a:extLst>
              <a:ext uri="{FF2B5EF4-FFF2-40B4-BE49-F238E27FC236}">
                <a16:creationId xmlns:a16="http://schemas.microsoft.com/office/drawing/2014/main" id="{ADDA183D-1182-4B4A-9964-E1472BC8407C}"/>
              </a:ext>
            </a:extLst>
          </p:cNvPr>
          <p:cNvCxnSpPr>
            <a:cxnSpLocks/>
            <a:stCxn id="26" idx="2"/>
            <a:endCxn id="82" idx="0"/>
          </p:cNvCxnSpPr>
          <p:nvPr/>
        </p:nvCxnSpPr>
        <p:spPr>
          <a:xfrm>
            <a:off x="6819314" y="5016954"/>
            <a:ext cx="414809" cy="9249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 name="Straight Arrow Connector 102">
            <a:extLst>
              <a:ext uri="{FF2B5EF4-FFF2-40B4-BE49-F238E27FC236}">
                <a16:creationId xmlns:a16="http://schemas.microsoft.com/office/drawing/2014/main" id="{252ABC11-A434-4083-BE8B-6A0ED13DDF34}"/>
              </a:ext>
            </a:extLst>
          </p:cNvPr>
          <p:cNvCxnSpPr>
            <a:cxnSpLocks/>
            <a:stCxn id="27" idx="2"/>
            <a:endCxn id="82" idx="0"/>
          </p:cNvCxnSpPr>
          <p:nvPr/>
        </p:nvCxnSpPr>
        <p:spPr>
          <a:xfrm flipH="1">
            <a:off x="7234123" y="5016954"/>
            <a:ext cx="1081015" cy="9249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6" name="Straight Arrow Connector 105">
            <a:extLst>
              <a:ext uri="{FF2B5EF4-FFF2-40B4-BE49-F238E27FC236}">
                <a16:creationId xmlns:a16="http://schemas.microsoft.com/office/drawing/2014/main" id="{F1E5CB25-B2DC-4232-83D4-920CABE944F7}"/>
              </a:ext>
            </a:extLst>
          </p:cNvPr>
          <p:cNvCxnSpPr>
            <a:cxnSpLocks/>
            <a:stCxn id="27" idx="2"/>
            <a:endCxn id="59" idx="0"/>
          </p:cNvCxnSpPr>
          <p:nvPr/>
        </p:nvCxnSpPr>
        <p:spPr>
          <a:xfrm>
            <a:off x="8315138" y="5016954"/>
            <a:ext cx="812534" cy="9190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9" name="Straight Arrow Connector 108">
            <a:extLst>
              <a:ext uri="{FF2B5EF4-FFF2-40B4-BE49-F238E27FC236}">
                <a16:creationId xmlns:a16="http://schemas.microsoft.com/office/drawing/2014/main" id="{8793CA6E-CE3C-437B-BDA5-096C8ECCC6A9}"/>
              </a:ext>
            </a:extLst>
          </p:cNvPr>
          <p:cNvCxnSpPr>
            <a:cxnSpLocks/>
            <a:stCxn id="53" idx="3"/>
            <a:endCxn id="47" idx="1"/>
          </p:cNvCxnSpPr>
          <p:nvPr/>
        </p:nvCxnSpPr>
        <p:spPr>
          <a:xfrm>
            <a:off x="3240028" y="6171267"/>
            <a:ext cx="666206" cy="6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5" name="Straight Arrow Connector 114">
            <a:extLst>
              <a:ext uri="{FF2B5EF4-FFF2-40B4-BE49-F238E27FC236}">
                <a16:creationId xmlns:a16="http://schemas.microsoft.com/office/drawing/2014/main" id="{0D713543-3262-4860-BE16-26A9B325A0CA}"/>
              </a:ext>
            </a:extLst>
          </p:cNvPr>
          <p:cNvCxnSpPr>
            <a:cxnSpLocks/>
            <a:stCxn id="28" idx="2"/>
            <a:endCxn id="82" idx="0"/>
          </p:cNvCxnSpPr>
          <p:nvPr/>
        </p:nvCxnSpPr>
        <p:spPr>
          <a:xfrm flipH="1">
            <a:off x="7234123" y="5016954"/>
            <a:ext cx="2576839" cy="9249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0" name="Straight Arrow Connector 129">
            <a:extLst>
              <a:ext uri="{FF2B5EF4-FFF2-40B4-BE49-F238E27FC236}">
                <a16:creationId xmlns:a16="http://schemas.microsoft.com/office/drawing/2014/main" id="{7B97AE47-3E0A-4A5B-A95A-E0DB818422B0}"/>
              </a:ext>
            </a:extLst>
          </p:cNvPr>
          <p:cNvCxnSpPr>
            <a:cxnSpLocks/>
            <a:stCxn id="26" idx="2"/>
            <a:endCxn id="59" idx="0"/>
          </p:cNvCxnSpPr>
          <p:nvPr/>
        </p:nvCxnSpPr>
        <p:spPr>
          <a:xfrm>
            <a:off x="6819314" y="5016954"/>
            <a:ext cx="2308358" cy="9190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9" name="Straight Arrow Connector 138">
            <a:extLst>
              <a:ext uri="{FF2B5EF4-FFF2-40B4-BE49-F238E27FC236}">
                <a16:creationId xmlns:a16="http://schemas.microsoft.com/office/drawing/2014/main" id="{4897DD35-FE65-4FEA-8C6C-10D667F0AC14}"/>
              </a:ext>
            </a:extLst>
          </p:cNvPr>
          <p:cNvCxnSpPr>
            <a:cxnSpLocks/>
            <a:stCxn id="82" idx="3"/>
            <a:endCxn id="59" idx="1"/>
          </p:cNvCxnSpPr>
          <p:nvPr/>
        </p:nvCxnSpPr>
        <p:spPr>
          <a:xfrm flipV="1">
            <a:off x="7900328" y="6177669"/>
            <a:ext cx="561138" cy="58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9" name="Straight Arrow Connector 148">
            <a:extLst>
              <a:ext uri="{FF2B5EF4-FFF2-40B4-BE49-F238E27FC236}">
                <a16:creationId xmlns:a16="http://schemas.microsoft.com/office/drawing/2014/main" id="{BE399DFF-32EC-478E-8155-DED4B3B3048D}"/>
              </a:ext>
            </a:extLst>
          </p:cNvPr>
          <p:cNvCxnSpPr>
            <a:cxnSpLocks/>
            <a:stCxn id="27" idx="2"/>
            <a:endCxn id="49" idx="0"/>
          </p:cNvCxnSpPr>
          <p:nvPr/>
        </p:nvCxnSpPr>
        <p:spPr>
          <a:xfrm>
            <a:off x="8315138" y="5016954"/>
            <a:ext cx="2723168" cy="8991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05887328"/>
      </p:ext>
    </p:extLst>
  </p:cSld>
  <p:clrMapOvr>
    <a:masterClrMapping/>
  </p:clrMapOvr>
  <p:transition spd="med">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610" t="10402" r="3898" b="12978"/>
          <a:stretch/>
        </p:blipFill>
        <p:spPr>
          <a:xfrm>
            <a:off x="10721275" y="0"/>
            <a:ext cx="1470725" cy="1136469"/>
          </a:xfrm>
          <a:prstGeom prst="rect">
            <a:avLst/>
          </a:prstGeom>
        </p:spPr>
      </p:pic>
      <p:sp>
        <p:nvSpPr>
          <p:cNvPr id="2" name="Rectangle 1"/>
          <p:cNvSpPr/>
          <p:nvPr/>
        </p:nvSpPr>
        <p:spPr>
          <a:xfrm>
            <a:off x="206790" y="198902"/>
            <a:ext cx="3344185" cy="738664"/>
          </a:xfrm>
          <a:prstGeom prst="rect">
            <a:avLst/>
          </a:prstGeom>
        </p:spPr>
        <p:txBody>
          <a:bodyPr wrap="none">
            <a:spAutoFit/>
          </a:bodyPr>
          <a:lstStyle/>
          <a:p>
            <a:r>
              <a:rPr lang="en-US" sz="4200" dirty="0">
                <a:latin typeface="Algerian" panose="04020705040A02060702" pitchFamily="82" charset="0"/>
              </a:rPr>
              <a:t>Limitations</a:t>
            </a:r>
          </a:p>
        </p:txBody>
      </p:sp>
      <p:sp>
        <p:nvSpPr>
          <p:cNvPr id="8" name="Rectangle 7"/>
          <p:cNvSpPr/>
          <p:nvPr/>
        </p:nvSpPr>
        <p:spPr>
          <a:xfrm>
            <a:off x="206790" y="1280160"/>
            <a:ext cx="7186787" cy="5262979"/>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Few Limitations are :- </a:t>
            </a:r>
          </a:p>
          <a:p>
            <a:endParaRPr lang="en-US" dirty="0">
              <a:latin typeface="Times New Roman" panose="02020603050405020304" pitchFamily="18" charset="0"/>
              <a:cs typeface="Times New Roman" panose="02020603050405020304" pitchFamily="18" charset="0"/>
            </a:endParaRPr>
          </a:p>
          <a:p>
            <a:pPr marL="514350" indent="-514350">
              <a:buClr>
                <a:schemeClr val="accent2">
                  <a:lumMod val="75000"/>
                </a:schemeClr>
              </a:buClr>
              <a:buFont typeface="+mj-lt"/>
              <a:buAutoNum type="arabicParenR"/>
            </a:pPr>
            <a:r>
              <a:rPr lang="en-US" sz="2800" dirty="0" smtClean="0">
                <a:latin typeface="Times New Roman" panose="02020603050405020304" pitchFamily="18" charset="0"/>
                <a:cs typeface="Times New Roman" panose="02020603050405020304" pitchFamily="18" charset="0"/>
              </a:rPr>
              <a:t>Project </a:t>
            </a:r>
            <a:r>
              <a:rPr lang="en-US" sz="2800" dirty="0">
                <a:latin typeface="Times New Roman" panose="02020603050405020304" pitchFamily="18" charset="0"/>
                <a:cs typeface="Times New Roman" panose="02020603050405020304" pitchFamily="18" charset="0"/>
              </a:rPr>
              <a:t>does not involve the use of </a:t>
            </a:r>
            <a:r>
              <a:rPr lang="en-US" sz="2800" dirty="0" smtClean="0">
                <a:latin typeface="Times New Roman" panose="02020603050405020304" pitchFamily="18" charset="0"/>
                <a:cs typeface="Times New Roman" panose="02020603050405020304" pitchFamily="18" charset="0"/>
              </a:rPr>
              <a:t>GUI.</a:t>
            </a:r>
          </a:p>
          <a:p>
            <a:pPr marL="514350" indent="-514350">
              <a:buClr>
                <a:schemeClr val="accent2">
                  <a:lumMod val="75000"/>
                </a:schemeClr>
              </a:buClr>
              <a:buFont typeface="+mj-lt"/>
              <a:buAutoNum type="arabicParenR"/>
            </a:pPr>
            <a:endParaRPr lang="en-US" sz="2800" dirty="0">
              <a:latin typeface="Times New Roman" panose="02020603050405020304" pitchFamily="18" charset="0"/>
              <a:cs typeface="Times New Roman" panose="02020603050405020304" pitchFamily="18" charset="0"/>
            </a:endParaRPr>
          </a:p>
          <a:p>
            <a:pPr marL="514350" indent="-514350">
              <a:buClr>
                <a:schemeClr val="accent2">
                  <a:lumMod val="75000"/>
                </a:schemeClr>
              </a:buClr>
              <a:buFont typeface="+mj-lt"/>
              <a:buAutoNum type="arabicParenR"/>
            </a:pPr>
            <a:r>
              <a:rPr lang="en-US" sz="2800" dirty="0" smtClean="0">
                <a:latin typeface="Times New Roman" panose="02020603050405020304" pitchFamily="18" charset="0"/>
                <a:cs typeface="Times New Roman" panose="02020603050405020304" pitchFamily="18" charset="0"/>
              </a:rPr>
              <a:t>Project  </a:t>
            </a:r>
            <a:r>
              <a:rPr lang="en-US" sz="2800" dirty="0">
                <a:latin typeface="Times New Roman" panose="02020603050405020304" pitchFamily="18" charset="0"/>
                <a:cs typeface="Times New Roman" panose="02020603050405020304" pitchFamily="18" charset="0"/>
              </a:rPr>
              <a:t>can work error free on </a:t>
            </a:r>
            <a:r>
              <a:rPr lang="en-US" sz="2800" dirty="0" smtClean="0">
                <a:latin typeface="Times New Roman" panose="02020603050405020304" pitchFamily="18" charset="0"/>
                <a:cs typeface="Times New Roman" panose="02020603050405020304" pitchFamily="18" charset="0"/>
              </a:rPr>
              <a:t>Linux, </a:t>
            </a:r>
            <a:r>
              <a:rPr lang="en-US" sz="2800" dirty="0">
                <a:latin typeface="Times New Roman" panose="02020603050405020304" pitchFamily="18" charset="0"/>
                <a:cs typeface="Times New Roman" panose="02020603050405020304" pitchFamily="18" charset="0"/>
              </a:rPr>
              <a:t>but not as like that of </a:t>
            </a:r>
            <a:r>
              <a:rPr lang="en-US" sz="2800" dirty="0" smtClean="0">
                <a:latin typeface="Times New Roman" panose="02020603050405020304" pitchFamily="18" charset="0"/>
                <a:cs typeface="Times New Roman" panose="02020603050405020304" pitchFamily="18" charset="0"/>
              </a:rPr>
              <a:t>windows.</a:t>
            </a:r>
          </a:p>
          <a:p>
            <a:pPr marL="514350" indent="-514350">
              <a:buClr>
                <a:schemeClr val="accent2">
                  <a:lumMod val="75000"/>
                </a:schemeClr>
              </a:buClr>
              <a:buFont typeface="+mj-lt"/>
              <a:buAutoNum type="arabicParenR"/>
            </a:pPr>
            <a:endParaRPr lang="en-US" sz="2800" dirty="0">
              <a:latin typeface="Times New Roman" panose="02020603050405020304" pitchFamily="18" charset="0"/>
              <a:cs typeface="Times New Roman" panose="02020603050405020304" pitchFamily="18" charset="0"/>
            </a:endParaRPr>
          </a:p>
          <a:p>
            <a:pPr marL="514350" indent="-514350">
              <a:buClr>
                <a:schemeClr val="accent2">
                  <a:lumMod val="75000"/>
                </a:schemeClr>
              </a:buClr>
              <a:buFont typeface="+mj-lt"/>
              <a:buAutoNum type="arabicParenR"/>
            </a:pPr>
            <a:r>
              <a:rPr lang="en-US" sz="2800" dirty="0" smtClean="0">
                <a:latin typeface="Times New Roman" panose="02020603050405020304" pitchFamily="18" charset="0"/>
                <a:cs typeface="Times New Roman" panose="02020603050405020304" pitchFamily="18" charset="0"/>
              </a:rPr>
              <a:t>Project </a:t>
            </a:r>
            <a:r>
              <a:rPr lang="en-US" sz="2800" dirty="0">
                <a:latin typeface="Times New Roman" panose="02020603050405020304" pitchFamily="18" charset="0"/>
                <a:cs typeface="Times New Roman" panose="02020603050405020304" pitchFamily="18" charset="0"/>
              </a:rPr>
              <a:t>could have some more features like :-</a:t>
            </a:r>
          </a:p>
          <a:p>
            <a:pPr marL="342900" indent="-34290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914400" lvl="1" indent="-457200">
              <a:buClr>
                <a:schemeClr val="accent2">
                  <a:lumMod val="75000"/>
                </a:schemeClr>
              </a:buCl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Sorting </a:t>
            </a:r>
            <a:r>
              <a:rPr lang="en-US" sz="2800" dirty="0">
                <a:latin typeface="Times New Roman" panose="02020603050405020304" pitchFamily="18" charset="0"/>
                <a:cs typeface="Times New Roman" panose="02020603050405020304" pitchFamily="18" charset="0"/>
              </a:rPr>
              <a:t>students </a:t>
            </a:r>
            <a:r>
              <a:rPr lang="en-US" sz="2800" dirty="0" smtClean="0">
                <a:latin typeface="Times New Roman" panose="02020603050405020304" pitchFamily="18" charset="0"/>
                <a:cs typeface="Times New Roman" panose="02020603050405020304" pitchFamily="18" charset="0"/>
              </a:rPr>
              <a:t>data.</a:t>
            </a:r>
            <a:endParaRPr lang="en-US" sz="2800" dirty="0">
              <a:latin typeface="Times New Roman" panose="02020603050405020304" pitchFamily="18" charset="0"/>
              <a:cs typeface="Times New Roman" panose="02020603050405020304" pitchFamily="18" charset="0"/>
            </a:endParaRPr>
          </a:p>
          <a:p>
            <a:pPr marL="914400" lvl="1" indent="-457200">
              <a:buClr>
                <a:schemeClr val="accent2">
                  <a:lumMod val="75000"/>
                </a:schemeClr>
              </a:buCl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Keep record of students </a:t>
            </a:r>
            <a:r>
              <a:rPr lang="en-US" sz="2800" dirty="0" smtClean="0">
                <a:latin typeface="Times New Roman" panose="02020603050405020304" pitchFamily="18" charset="0"/>
                <a:cs typeface="Times New Roman" panose="02020603050405020304" pitchFamily="18" charset="0"/>
              </a:rPr>
              <a:t>fees.</a:t>
            </a:r>
            <a:endParaRPr lang="en-US" sz="2800" dirty="0">
              <a:latin typeface="Times New Roman" panose="02020603050405020304" pitchFamily="18" charset="0"/>
              <a:cs typeface="Times New Roman" panose="02020603050405020304" pitchFamily="18" charset="0"/>
            </a:endParaRPr>
          </a:p>
          <a:p>
            <a:pPr marL="914400" lvl="1" indent="-457200">
              <a:buClr>
                <a:schemeClr val="accent2">
                  <a:lumMod val="75000"/>
                </a:schemeClr>
              </a:buCl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Keeping </a:t>
            </a:r>
            <a:r>
              <a:rPr lang="en-US" sz="2800" dirty="0" smtClean="0">
                <a:latin typeface="Times New Roman" panose="02020603050405020304" pitchFamily="18" charset="0"/>
                <a:cs typeface="Times New Roman" panose="02020603050405020304" pitchFamily="18" charset="0"/>
              </a:rPr>
              <a:t>record </a:t>
            </a:r>
            <a:r>
              <a:rPr lang="en-US" sz="2800" dirty="0">
                <a:latin typeface="Times New Roman" panose="02020603050405020304" pitchFamily="18" charset="0"/>
                <a:cs typeface="Times New Roman" panose="02020603050405020304" pitchFamily="18" charset="0"/>
              </a:rPr>
              <a:t>of student </a:t>
            </a:r>
            <a:r>
              <a:rPr lang="en-US" sz="2800" dirty="0" smtClean="0">
                <a:latin typeface="Times New Roman" panose="02020603050405020304" pitchFamily="18" charset="0"/>
                <a:cs typeface="Times New Roman" panose="02020603050405020304" pitchFamily="18" charset="0"/>
              </a:rPr>
              <a:t>attendance.</a:t>
            </a:r>
            <a:endParaRPr lang="en-US" sz="2800" dirty="0">
              <a:latin typeface="Times New Roman" panose="02020603050405020304" pitchFamily="18" charset="0"/>
              <a:cs typeface="Times New Roman" panose="02020603050405020304" pitchFamily="18" charset="0"/>
            </a:endParaRPr>
          </a:p>
        </p:txBody>
      </p:sp>
      <p:pic>
        <p:nvPicPr>
          <p:cNvPr id="3" name="Picture 2" descr="Business difficulty or struggle with career obstacle, limitation and trap  or challenge to overcome to success concept, businessman tied up with red  tape trying to run away with full effort. 2310476 Vecto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27123" y="2659791"/>
            <a:ext cx="3755573" cy="25037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471714"/>
      </p:ext>
    </p:extLst>
  </p:cSld>
  <p:clrMapOvr>
    <a:masterClrMapping/>
  </p:clrMapOvr>
  <p:transition spd="med">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18" name="Picture 2" descr="Thank You Word Made With Building Blocks On A Light Background Stock Photo  - Download Image Now - iStock"/>
          <p:cNvPicPr>
            <a:picLocks noChangeAspect="1" noChangeArrowheads="1"/>
          </p:cNvPicPr>
          <p:nvPr/>
        </p:nvPicPr>
        <p:blipFill rotWithShape="1">
          <a:blip r:embed="rId2">
            <a:extLst>
              <a:ext uri="{28A0092B-C50C-407E-A947-70E740481C1C}">
                <a14:useLocalDpi xmlns:a14="http://schemas.microsoft.com/office/drawing/2010/main" val="0"/>
              </a:ext>
            </a:extLst>
          </a:blip>
          <a:srcRect l="13828" t="55619" r="13101" b="31619"/>
          <a:stretch/>
        </p:blipFill>
        <p:spPr bwMode="auto">
          <a:xfrm>
            <a:off x="2403565" y="3344090"/>
            <a:ext cx="7524206" cy="875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136846"/>
      </p:ext>
    </p:extLst>
  </p:cSld>
  <p:clrMapOvr>
    <a:masterClrMapping/>
  </p:clrMapOvr>
  <mc:AlternateContent xmlns:mc="http://schemas.openxmlformats.org/markup-compatibility/2006" xmlns:p15="http://schemas.microsoft.com/office/powerpoint/2012/main">
    <mc:Choice Requires="p15">
      <p:transition spd="med">
        <p15:prstTrans prst="fallOver"/>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610" t="10402" r="3898" b="12978"/>
          <a:stretch/>
        </p:blipFill>
        <p:spPr>
          <a:xfrm>
            <a:off x="10721275" y="0"/>
            <a:ext cx="1470725" cy="1136469"/>
          </a:xfrm>
          <a:prstGeom prst="rect">
            <a:avLst/>
          </a:prstGeom>
        </p:spPr>
      </p:pic>
      <p:sp>
        <p:nvSpPr>
          <p:cNvPr id="2" name="TextBox 1"/>
          <p:cNvSpPr txBox="1"/>
          <p:nvPr/>
        </p:nvSpPr>
        <p:spPr>
          <a:xfrm>
            <a:off x="339634" y="183513"/>
            <a:ext cx="8856617" cy="769441"/>
          </a:xfrm>
          <a:prstGeom prst="rect">
            <a:avLst/>
          </a:prstGeom>
          <a:noFill/>
        </p:spPr>
        <p:txBody>
          <a:bodyPr wrap="square" rtlCol="0">
            <a:spAutoFit/>
          </a:bodyPr>
          <a:lstStyle/>
          <a:p>
            <a:r>
              <a:rPr lang="en-US" sz="4400" dirty="0" smtClean="0">
                <a:latin typeface="Algerian" panose="04020705040A02060702" pitchFamily="82" charset="0"/>
              </a:rPr>
              <a:t>Purpose</a:t>
            </a:r>
            <a:r>
              <a:rPr lang="en-US" sz="4400" dirty="0" smtClean="0">
                <a:latin typeface="Algerian" panose="04020705040A02060702" pitchFamily="82" charset="0"/>
              </a:rPr>
              <a:t> </a:t>
            </a:r>
            <a:r>
              <a:rPr lang="en-US" sz="4400" dirty="0" smtClean="0">
                <a:latin typeface="Algerian" panose="04020705040A02060702" pitchFamily="82" charset="0"/>
              </a:rPr>
              <a:t>of the project:</a:t>
            </a:r>
            <a:endParaRPr lang="en-US" sz="4400" dirty="0">
              <a:latin typeface="Algerian" panose="04020705040A02060702" pitchFamily="82" charset="0"/>
            </a:endParaRPr>
          </a:p>
        </p:txBody>
      </p:sp>
      <p:sp>
        <p:nvSpPr>
          <p:cNvPr id="3" name="TextBox 2"/>
          <p:cNvSpPr txBox="1"/>
          <p:nvPr/>
        </p:nvSpPr>
        <p:spPr>
          <a:xfrm>
            <a:off x="339634" y="1397726"/>
            <a:ext cx="6348549" cy="4708981"/>
          </a:xfrm>
          <a:prstGeom prst="rect">
            <a:avLst/>
          </a:prstGeom>
          <a:noFill/>
        </p:spPr>
        <p:txBody>
          <a:bodyPr wrap="square" rtlCol="0">
            <a:spAutoFit/>
          </a:bodyPr>
          <a:lstStyle/>
          <a:p>
            <a:pPr marL="342900" indent="-342900">
              <a:buClr>
                <a:schemeClr val="accent2">
                  <a:lumMod val="75000"/>
                </a:schemeClr>
              </a:buClr>
              <a:buFont typeface="Wingdings" panose="05000000000000000000" pitchFamily="2" charset="2"/>
              <a:buChar char="§"/>
            </a:pPr>
            <a:r>
              <a:rPr lang="en-US" sz="2500" dirty="0" smtClean="0">
                <a:latin typeface="Times New Roman" panose="02020603050405020304" pitchFamily="18" charset="0"/>
                <a:cs typeface="Times New Roman" panose="02020603050405020304" pitchFamily="18" charset="0"/>
              </a:rPr>
              <a:t>The main purpose is to build a student database system which is easy to access student record</a:t>
            </a:r>
          </a:p>
          <a:p>
            <a:pPr marL="342900" indent="-342900">
              <a:buClr>
                <a:schemeClr val="accent2">
                  <a:lumMod val="75000"/>
                </a:schemeClr>
              </a:buClr>
              <a:buFont typeface="Wingdings" panose="05000000000000000000" pitchFamily="2" charset="2"/>
              <a:buChar char="§"/>
            </a:pPr>
            <a:endParaRPr lang="en-US" sz="2500" dirty="0">
              <a:latin typeface="Times New Roman" panose="02020603050405020304" pitchFamily="18" charset="0"/>
              <a:cs typeface="Times New Roman" panose="02020603050405020304" pitchFamily="18" charset="0"/>
            </a:endParaRPr>
          </a:p>
          <a:p>
            <a:pPr marL="342900" indent="-342900">
              <a:buClr>
                <a:schemeClr val="accent2">
                  <a:lumMod val="75000"/>
                </a:schemeClr>
              </a:buClr>
              <a:buFont typeface="Wingdings" panose="05000000000000000000" pitchFamily="2" charset="2"/>
              <a:buChar char="§"/>
            </a:pPr>
            <a:r>
              <a:rPr lang="en-US" sz="2500" dirty="0" smtClean="0">
                <a:latin typeface="Times New Roman" panose="02020603050405020304" pitchFamily="18" charset="0"/>
                <a:cs typeface="Times New Roman" panose="02020603050405020304" pitchFamily="18" charset="0"/>
              </a:rPr>
              <a:t>Its purposed to reduce time spend on administrative task.</a:t>
            </a:r>
          </a:p>
          <a:p>
            <a:pPr>
              <a:buClr>
                <a:schemeClr val="accent2">
                  <a:lumMod val="75000"/>
                </a:schemeClr>
              </a:buClr>
            </a:pPr>
            <a:endParaRPr lang="en-US" sz="2500" dirty="0">
              <a:latin typeface="Times New Roman" panose="02020603050405020304" pitchFamily="18" charset="0"/>
              <a:cs typeface="Times New Roman" panose="02020603050405020304" pitchFamily="18" charset="0"/>
            </a:endParaRPr>
          </a:p>
          <a:p>
            <a:pPr marL="342900" indent="-342900">
              <a:buClr>
                <a:schemeClr val="accent2">
                  <a:lumMod val="75000"/>
                </a:schemeClr>
              </a:buClr>
              <a:buFont typeface="Wingdings" panose="05000000000000000000" pitchFamily="2" charset="2"/>
              <a:buChar char="§"/>
            </a:pPr>
            <a:r>
              <a:rPr lang="en-US" sz="2500" dirty="0" smtClean="0">
                <a:latin typeface="Times New Roman" panose="02020603050405020304" pitchFamily="18" charset="0"/>
                <a:cs typeface="Times New Roman" panose="02020603050405020304" pitchFamily="18" charset="0"/>
              </a:rPr>
              <a:t>The project is also intended to provide better and meaningful services to the user.</a:t>
            </a:r>
          </a:p>
          <a:p>
            <a:pPr marL="342900" indent="-342900">
              <a:buClr>
                <a:schemeClr val="accent2">
                  <a:lumMod val="75000"/>
                </a:schemeClr>
              </a:buClr>
              <a:buFont typeface="Wingdings" panose="05000000000000000000" pitchFamily="2" charset="2"/>
              <a:buChar char="§"/>
            </a:pPr>
            <a:endParaRPr lang="en-US" sz="2500" dirty="0">
              <a:latin typeface="Times New Roman" panose="02020603050405020304" pitchFamily="18" charset="0"/>
              <a:cs typeface="Times New Roman" panose="02020603050405020304" pitchFamily="18" charset="0"/>
            </a:endParaRPr>
          </a:p>
          <a:p>
            <a:pPr marL="342900" indent="-342900">
              <a:buClr>
                <a:schemeClr val="accent2">
                  <a:lumMod val="75000"/>
                </a:schemeClr>
              </a:buClr>
              <a:buFont typeface="Wingdings" panose="05000000000000000000" pitchFamily="2" charset="2"/>
              <a:buChar char="§"/>
            </a:pPr>
            <a:r>
              <a:rPr lang="en-US" sz="2500" dirty="0" smtClean="0">
                <a:latin typeface="Times New Roman" panose="02020603050405020304" pitchFamily="18" charset="0"/>
                <a:cs typeface="Times New Roman" panose="02020603050405020304" pitchFamily="18" charset="0"/>
              </a:rPr>
              <a:t>It promotes efficiency by converting paper process to electronic form.</a:t>
            </a:r>
            <a:endParaRPr lang="en-US" sz="2500" dirty="0">
              <a:latin typeface="Times New Roman" panose="02020603050405020304" pitchFamily="18" charset="0"/>
              <a:cs typeface="Times New Roman" panose="02020603050405020304" pitchFamily="18" charset="0"/>
            </a:endParaRPr>
          </a:p>
        </p:txBody>
      </p:sp>
      <p:pic>
        <p:nvPicPr>
          <p:cNvPr id="1026" name="Picture 2" descr="Student Management Systems: Important for a school to have o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3761" y="2524848"/>
            <a:ext cx="4423954" cy="22119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1209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curtains"/>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610" t="10402" r="3898" b="12978"/>
          <a:stretch/>
        </p:blipFill>
        <p:spPr>
          <a:xfrm>
            <a:off x="10721275" y="0"/>
            <a:ext cx="1470725" cy="1136469"/>
          </a:xfrm>
          <a:prstGeom prst="rect">
            <a:avLst/>
          </a:prstGeom>
        </p:spPr>
      </p:pic>
      <p:sp>
        <p:nvSpPr>
          <p:cNvPr id="3" name="TextBox 2"/>
          <p:cNvSpPr txBox="1"/>
          <p:nvPr/>
        </p:nvSpPr>
        <p:spPr>
          <a:xfrm>
            <a:off x="339634" y="183513"/>
            <a:ext cx="3997235" cy="769441"/>
          </a:xfrm>
          <a:prstGeom prst="rect">
            <a:avLst/>
          </a:prstGeom>
          <a:noFill/>
        </p:spPr>
        <p:txBody>
          <a:bodyPr wrap="square" rtlCol="0">
            <a:spAutoFit/>
          </a:bodyPr>
          <a:lstStyle/>
          <a:p>
            <a:r>
              <a:rPr lang="en-US" sz="4400" dirty="0" smtClean="0">
                <a:latin typeface="Algerian" panose="04020705040A02060702" pitchFamily="82" charset="0"/>
              </a:rPr>
              <a:t>Header files</a:t>
            </a:r>
            <a:endParaRPr lang="en-US" sz="4400" dirty="0">
              <a:latin typeface="Algerian" panose="04020705040A02060702" pitchFamily="82" charset="0"/>
            </a:endParaRPr>
          </a:p>
        </p:txBody>
      </p:sp>
      <p:sp>
        <p:nvSpPr>
          <p:cNvPr id="5" name="TextBox 4"/>
          <p:cNvSpPr txBox="1"/>
          <p:nvPr/>
        </p:nvSpPr>
        <p:spPr>
          <a:xfrm>
            <a:off x="339634" y="1449977"/>
            <a:ext cx="7589520" cy="4647426"/>
          </a:xfrm>
          <a:prstGeom prst="rect">
            <a:avLst/>
          </a:prstGeom>
          <a:noFill/>
        </p:spPr>
        <p:txBody>
          <a:bodyPr wrap="square" rtlCol="0">
            <a:spAutoFit/>
          </a:bodyPr>
          <a:lstStyle/>
          <a:p>
            <a:pPr marL="342900" indent="-342900">
              <a:buClr>
                <a:schemeClr val="accent2">
                  <a:lumMod val="75000"/>
                </a:schemeClr>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Header files are text files included in a source file during compilation, By including a header file we can use its contents in our program</a:t>
            </a:r>
            <a:r>
              <a:rPr lang="en-US" sz="2400" dirty="0" smtClean="0">
                <a:latin typeface="Times New Roman" panose="02020603050405020304" pitchFamily="18" charset="0"/>
                <a:cs typeface="Times New Roman" panose="02020603050405020304" pitchFamily="18" charset="0"/>
              </a:rPr>
              <a:t>.</a:t>
            </a:r>
          </a:p>
          <a:p>
            <a:pPr marL="342900" indent="-342900">
              <a:buClr>
                <a:schemeClr val="accent2">
                  <a:lumMod val="75000"/>
                </a:schemeClr>
              </a:buClr>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342900" indent="-342900">
              <a:buClr>
                <a:schemeClr val="accent2">
                  <a:lumMod val="75000"/>
                </a:schemeClr>
              </a:buCl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buClr>
                <a:schemeClr val="accent2">
                  <a:lumMod val="75000"/>
                </a:schemeClr>
              </a:buCl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In this program we included 5 header file:-</a:t>
            </a:r>
          </a:p>
          <a:p>
            <a:pPr marL="342900" indent="-342900">
              <a:buClr>
                <a:schemeClr val="accent2">
                  <a:lumMod val="75000"/>
                </a:schemeClr>
              </a:buClr>
              <a:buFont typeface="Wingdings" panose="05000000000000000000" pitchFamily="2" charset="2"/>
              <a:buChar char="§"/>
            </a:pPr>
            <a:endParaRPr lang="en-US" sz="1400" dirty="0">
              <a:latin typeface="Times New Roman" panose="02020603050405020304" pitchFamily="18" charset="0"/>
              <a:cs typeface="Times New Roman" panose="02020603050405020304" pitchFamily="18" charset="0"/>
            </a:endParaRPr>
          </a:p>
          <a:p>
            <a:pPr marL="914400" lvl="1" indent="-457200">
              <a:buClr>
                <a:schemeClr val="accent2">
                  <a:lumMod val="75000"/>
                </a:schemeClr>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#include &lt;</a:t>
            </a:r>
            <a:r>
              <a:rPr lang="en-US" sz="2400" dirty="0" err="1">
                <a:latin typeface="Times New Roman" panose="02020603050405020304" pitchFamily="18" charset="0"/>
                <a:cs typeface="Times New Roman" panose="02020603050405020304" pitchFamily="18" charset="0"/>
              </a:rPr>
              <a:t>stdio.h</a:t>
            </a:r>
            <a:r>
              <a:rPr lang="en-US" sz="2400" dirty="0" smtClean="0">
                <a:latin typeface="Times New Roman" panose="02020603050405020304" pitchFamily="18" charset="0"/>
                <a:cs typeface="Times New Roman" panose="02020603050405020304" pitchFamily="18" charset="0"/>
              </a:rPr>
              <a:t>&gt;</a:t>
            </a:r>
            <a:endParaRPr lang="en-US" sz="2400" dirty="0" smtClean="0">
              <a:latin typeface="Times New Roman" panose="02020603050405020304" pitchFamily="18" charset="0"/>
              <a:cs typeface="Times New Roman" panose="02020603050405020304" pitchFamily="18" charset="0"/>
            </a:endParaRPr>
          </a:p>
          <a:p>
            <a:pPr marL="914400" lvl="1" indent="-457200">
              <a:buClr>
                <a:schemeClr val="accent2">
                  <a:lumMod val="75000"/>
                </a:schemeClr>
              </a:buClr>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marL="914400" lvl="1" indent="-457200">
              <a:buClr>
                <a:schemeClr val="accent2">
                  <a:lumMod val="75000"/>
                </a:schemeClr>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#include &lt;</a:t>
            </a:r>
            <a:r>
              <a:rPr lang="en-US" sz="2400" dirty="0" err="1">
                <a:latin typeface="Times New Roman" panose="02020603050405020304" pitchFamily="18" charset="0"/>
                <a:cs typeface="Times New Roman" panose="02020603050405020304" pitchFamily="18" charset="0"/>
              </a:rPr>
              <a:t>iostream</a:t>
            </a:r>
            <a:r>
              <a:rPr lang="en-US" sz="2400" dirty="0" smtClean="0">
                <a:latin typeface="Times New Roman" panose="02020603050405020304" pitchFamily="18" charset="0"/>
                <a:cs typeface="Times New Roman" panose="02020603050405020304" pitchFamily="18" charset="0"/>
              </a:rPr>
              <a:t>&gt;</a:t>
            </a:r>
          </a:p>
          <a:p>
            <a:pPr marL="914400" lvl="1" indent="-457200">
              <a:buClr>
                <a:schemeClr val="accent2">
                  <a:lumMod val="75000"/>
                </a:schemeClr>
              </a:buClr>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marL="914400" lvl="1" indent="-457200">
              <a:buClr>
                <a:schemeClr val="accent2">
                  <a:lumMod val="75000"/>
                </a:schemeClr>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#include &lt;</a:t>
            </a:r>
            <a:r>
              <a:rPr lang="en-US" sz="2400" dirty="0" err="1">
                <a:latin typeface="Times New Roman" panose="02020603050405020304" pitchFamily="18" charset="0"/>
                <a:cs typeface="Times New Roman" panose="02020603050405020304" pitchFamily="18" charset="0"/>
              </a:rPr>
              <a:t>fstream</a:t>
            </a:r>
            <a:r>
              <a:rPr lang="en-US" sz="2400" dirty="0" smtClean="0">
                <a:latin typeface="Times New Roman" panose="02020603050405020304" pitchFamily="18" charset="0"/>
                <a:cs typeface="Times New Roman" panose="02020603050405020304" pitchFamily="18" charset="0"/>
              </a:rPr>
              <a:t>&gt;</a:t>
            </a:r>
          </a:p>
          <a:p>
            <a:pPr marL="914400" lvl="1" indent="-457200">
              <a:buClr>
                <a:schemeClr val="accent2">
                  <a:lumMod val="75000"/>
                </a:schemeClr>
              </a:buClr>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marL="914400" lvl="1" indent="-457200">
              <a:buClr>
                <a:schemeClr val="accent2">
                  <a:lumMod val="75000"/>
                </a:schemeClr>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#include &lt;</a:t>
            </a:r>
            <a:r>
              <a:rPr lang="en-US" sz="2400" dirty="0" err="1">
                <a:latin typeface="Times New Roman" panose="02020603050405020304" pitchFamily="18" charset="0"/>
                <a:cs typeface="Times New Roman" panose="02020603050405020304" pitchFamily="18" charset="0"/>
              </a:rPr>
              <a:t>iomanip</a:t>
            </a:r>
            <a:r>
              <a:rPr lang="en-US" sz="2400" dirty="0" smtClean="0">
                <a:latin typeface="Times New Roman" panose="02020603050405020304" pitchFamily="18" charset="0"/>
                <a:cs typeface="Times New Roman" panose="02020603050405020304" pitchFamily="18" charset="0"/>
              </a:rPr>
              <a:t>&gt;</a:t>
            </a:r>
            <a:endParaRPr lang="en-US" sz="2400" dirty="0">
              <a:latin typeface="Times New Roman" panose="02020603050405020304" pitchFamily="18" charset="0"/>
              <a:cs typeface="Times New Roman" panose="02020603050405020304" pitchFamily="18" charset="0"/>
            </a:endParaRPr>
          </a:p>
        </p:txBody>
      </p:sp>
      <p:pic>
        <p:nvPicPr>
          <p:cNvPr id="2050" name="Picture 2" descr="Header Files in C++ - C++ Tutorial"/>
          <p:cNvPicPr>
            <a:picLocks noChangeAspect="1" noChangeArrowheads="1"/>
          </p:cNvPicPr>
          <p:nvPr/>
        </p:nvPicPr>
        <p:blipFill rotWithShape="1">
          <a:blip r:embed="rId4">
            <a:extLst>
              <a:ext uri="{28A0092B-C50C-407E-A947-70E740481C1C}">
                <a14:useLocalDpi xmlns:a14="http://schemas.microsoft.com/office/drawing/2010/main" val="0"/>
              </a:ext>
            </a:extLst>
          </a:blip>
          <a:srcRect l="4422" t="15570" r="3566" b="57084"/>
          <a:stretch/>
        </p:blipFill>
        <p:spPr bwMode="auto">
          <a:xfrm>
            <a:off x="8137058" y="2730138"/>
            <a:ext cx="3746812" cy="12394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229602" y="3969633"/>
            <a:ext cx="731519" cy="313508"/>
          </a:xfrm>
          <a:prstGeom prst="rect">
            <a:avLst/>
          </a:prstGeom>
          <a:noFill/>
        </p:spPr>
        <p:txBody>
          <a:bodyPr wrap="square" rtlCol="0">
            <a:spAutoFit/>
          </a:bodyPr>
          <a:lstStyle/>
          <a:p>
            <a:r>
              <a:rPr lang="en-US" sz="1400" dirty="0" err="1" smtClean="0">
                <a:latin typeface="Times New Roman" panose="02020603050405020304" pitchFamily="18" charset="0"/>
                <a:cs typeface="Times New Roman" panose="02020603050405020304" pitchFamily="18" charset="0"/>
              </a:rPr>
              <a:t>Stdio.h</a:t>
            </a:r>
            <a:endParaRPr lang="en-US" sz="1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9029649" y="3969633"/>
            <a:ext cx="1006941" cy="307777"/>
          </a:xfrm>
          <a:prstGeom prst="rect">
            <a:avLst/>
          </a:prstGeom>
          <a:noFill/>
        </p:spPr>
        <p:txBody>
          <a:bodyPr wrap="square" rtlCol="0">
            <a:spAutoFit/>
          </a:bodyPr>
          <a:lstStyle/>
          <a:p>
            <a:r>
              <a:rPr lang="en-US" sz="1400" dirty="0" err="1" smtClean="0">
                <a:latin typeface="Times New Roman" panose="02020603050405020304" pitchFamily="18" charset="0"/>
                <a:cs typeface="Times New Roman" panose="02020603050405020304" pitchFamily="18" charset="0"/>
              </a:rPr>
              <a:t>iostream.h</a:t>
            </a:r>
            <a:endParaRPr lang="en-US" sz="1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9997401" y="3968157"/>
            <a:ext cx="1006941" cy="307777"/>
          </a:xfrm>
          <a:prstGeom prst="rect">
            <a:avLst/>
          </a:prstGeom>
          <a:noFill/>
        </p:spPr>
        <p:txBody>
          <a:bodyPr wrap="square" rtlCol="0">
            <a:spAutoFit/>
          </a:bodyPr>
          <a:lstStyle/>
          <a:p>
            <a:r>
              <a:rPr lang="en-US" sz="1400" dirty="0" err="1" smtClean="0">
                <a:latin typeface="Times New Roman" panose="02020603050405020304" pitchFamily="18" charset="0"/>
                <a:cs typeface="Times New Roman" panose="02020603050405020304" pitchFamily="18" charset="0"/>
              </a:rPr>
              <a:t>fstream.h</a:t>
            </a:r>
            <a:endParaRPr lang="en-US" sz="1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0919926" y="3966681"/>
            <a:ext cx="1006941" cy="307777"/>
          </a:xfrm>
          <a:prstGeom prst="rect">
            <a:avLst/>
          </a:prstGeom>
          <a:noFill/>
        </p:spPr>
        <p:txBody>
          <a:bodyPr wrap="square" rtlCol="0">
            <a:spAutoFit/>
          </a:bodyPr>
          <a:lstStyle/>
          <a:p>
            <a:r>
              <a:rPr lang="en-US" sz="1400" dirty="0" err="1" smtClean="0">
                <a:latin typeface="Times New Roman" panose="02020603050405020304" pitchFamily="18" charset="0"/>
                <a:cs typeface="Times New Roman" panose="02020603050405020304" pitchFamily="18" charset="0"/>
              </a:rPr>
              <a:t>iomanip.h</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714098"/>
      </p:ext>
    </p:extLst>
  </p:cSld>
  <p:clrMapOvr>
    <a:masterClrMapping/>
  </p:clrMapOvr>
  <p:transition spd="med">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610" t="10402" r="3898" b="12978"/>
          <a:stretch/>
        </p:blipFill>
        <p:spPr>
          <a:xfrm>
            <a:off x="10721275" y="0"/>
            <a:ext cx="1470725" cy="1136469"/>
          </a:xfrm>
          <a:prstGeom prst="rect">
            <a:avLst/>
          </a:prstGeom>
        </p:spPr>
      </p:pic>
      <p:sp>
        <p:nvSpPr>
          <p:cNvPr id="3" name="TextBox 2"/>
          <p:cNvSpPr txBox="1"/>
          <p:nvPr/>
        </p:nvSpPr>
        <p:spPr>
          <a:xfrm>
            <a:off x="339634" y="183513"/>
            <a:ext cx="4715692"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smtClean="0">
                <a:solidFill>
                  <a:prstClr val="black"/>
                </a:solidFill>
                <a:latin typeface="Algerian" panose="04020705040A02060702" pitchFamily="82" charset="0"/>
              </a:rPr>
              <a:t>File handling</a:t>
            </a:r>
            <a:endParaRPr kumimoji="0" lang="en-US" sz="4400" b="0" i="0" u="none" strike="noStrike" kern="1200" cap="none" spc="0" normalizeH="0" baseline="0" noProof="0" dirty="0">
              <a:ln>
                <a:noFill/>
              </a:ln>
              <a:solidFill>
                <a:prstClr val="black"/>
              </a:solidFill>
              <a:effectLst/>
              <a:uLnTx/>
              <a:uFillTx/>
              <a:latin typeface="Algerian" panose="04020705040A02060702" pitchFamily="82" charset="0"/>
              <a:ea typeface="+mn-ea"/>
              <a:cs typeface="+mn-cs"/>
            </a:endParaRPr>
          </a:p>
        </p:txBody>
      </p:sp>
      <p:sp>
        <p:nvSpPr>
          <p:cNvPr id="2" name="Rectangle 1"/>
          <p:cNvSpPr/>
          <p:nvPr/>
        </p:nvSpPr>
        <p:spPr>
          <a:xfrm>
            <a:off x="339634" y="1240193"/>
            <a:ext cx="6612495" cy="5078313"/>
          </a:xfrm>
          <a:prstGeom prst="rect">
            <a:avLst/>
          </a:prstGeom>
        </p:spPr>
        <p:txBody>
          <a:bodyPr wrap="square">
            <a:spAutoFit/>
          </a:bodyPr>
          <a:lstStyle/>
          <a:p>
            <a:pPr algn="ctr"/>
            <a:r>
              <a:rPr lang="en-US" sz="2400" b="1" dirty="0" smtClean="0">
                <a:latin typeface="Times New Roman" panose="02020603050405020304" pitchFamily="18" charset="0"/>
                <a:cs typeface="Times New Roman" panose="02020603050405020304" pitchFamily="18" charset="0"/>
              </a:rPr>
              <a:t>What </a:t>
            </a:r>
            <a:r>
              <a:rPr lang="en-US" sz="2400" b="1" dirty="0">
                <a:latin typeface="Times New Roman" panose="02020603050405020304" pitchFamily="18" charset="0"/>
                <a:cs typeface="Times New Roman" panose="02020603050405020304" pitchFamily="18" charset="0"/>
              </a:rPr>
              <a:t>is file handling</a:t>
            </a:r>
            <a:r>
              <a:rPr lang="en-US" sz="2400" b="1" dirty="0" smtClean="0">
                <a:latin typeface="Times New Roman" panose="02020603050405020304" pitchFamily="18" charset="0"/>
                <a:cs typeface="Times New Roman" panose="02020603050405020304" pitchFamily="18" charset="0"/>
              </a:rPr>
              <a:t>?</a:t>
            </a:r>
          </a:p>
          <a:p>
            <a:endParaRPr lang="en-US" sz="2000" b="1" dirty="0">
              <a:latin typeface="Times New Roman" panose="02020603050405020304" pitchFamily="18" charset="0"/>
              <a:cs typeface="Times New Roman" panose="02020603050405020304" pitchFamily="18" charset="0"/>
            </a:endParaRPr>
          </a:p>
          <a:p>
            <a:pPr marL="457200" indent="-457200">
              <a:buClr>
                <a:schemeClr val="accent2">
                  <a:lumMod val="75000"/>
                </a:schemeClr>
              </a:buClr>
              <a:buFont typeface="+mj-lt"/>
              <a:buAutoNum type="alphaLcParenR"/>
            </a:pPr>
            <a:r>
              <a:rPr lang="en-US" sz="2000" dirty="0">
                <a:latin typeface="Times New Roman" panose="02020603050405020304" pitchFamily="18" charset="0"/>
                <a:cs typeface="Times New Roman" panose="02020603050405020304" pitchFamily="18" charset="0"/>
              </a:rPr>
              <a:t>File handling in C++ is a mechanism to store the output of a program in a file and help perform various operations on it. Files help store these data permanently on a storage device</a:t>
            </a:r>
            <a:r>
              <a:rPr lang="en-US" sz="2000" dirty="0" smtClean="0">
                <a:latin typeface="Times New Roman" panose="02020603050405020304" pitchFamily="18" charset="0"/>
                <a:cs typeface="Times New Roman" panose="02020603050405020304" pitchFamily="18" charset="0"/>
              </a:rPr>
              <a:t>.</a:t>
            </a:r>
          </a:p>
          <a:p>
            <a:pPr>
              <a:buClr>
                <a:schemeClr val="accent2">
                  <a:lumMod val="75000"/>
                </a:schemeClr>
              </a:buClr>
            </a:pPr>
            <a:endParaRPr lang="en-US" sz="2000" dirty="0">
              <a:latin typeface="Times New Roman" panose="02020603050405020304" pitchFamily="18" charset="0"/>
              <a:cs typeface="Times New Roman" panose="02020603050405020304" pitchFamily="18" charset="0"/>
            </a:endParaRPr>
          </a:p>
          <a:p>
            <a:pPr marL="457200" indent="-457200">
              <a:buClr>
                <a:schemeClr val="accent2">
                  <a:lumMod val="75000"/>
                </a:schemeClr>
              </a:buClr>
              <a:buFont typeface="+mj-lt"/>
              <a:buAutoNum type="alphaLcParenR"/>
            </a:pPr>
            <a:r>
              <a:rPr lang="en-US" sz="2000" dirty="0">
                <a:latin typeface="Times New Roman" panose="02020603050405020304" pitchFamily="18" charset="0"/>
                <a:cs typeface="Times New Roman" panose="02020603050405020304" pitchFamily="18" charset="0"/>
              </a:rPr>
              <a:t>File handling provides us various feature to work with </a:t>
            </a:r>
            <a:r>
              <a:rPr lang="en-US" sz="2000" dirty="0" smtClean="0">
                <a:latin typeface="Times New Roman" panose="02020603050405020304" pitchFamily="18" charset="0"/>
                <a:cs typeface="Times New Roman" panose="02020603050405020304" pitchFamily="18" charset="0"/>
              </a:rPr>
              <a:t>file </a:t>
            </a:r>
          </a:p>
          <a:p>
            <a:endParaRPr lang="en-US" sz="1200" dirty="0">
              <a:latin typeface="Times New Roman" panose="02020603050405020304" pitchFamily="18" charset="0"/>
              <a:cs typeface="Times New Roman" panose="02020603050405020304" pitchFamily="18" charset="0"/>
            </a:endParaRPr>
          </a:p>
          <a:p>
            <a:pPr marL="914400" lvl="1" indent="-457200">
              <a:buClr>
                <a:schemeClr val="accent2">
                  <a:lumMod val="75000"/>
                </a:schemeClr>
              </a:buClr>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Create a </a:t>
            </a:r>
            <a:r>
              <a:rPr lang="en-US" sz="2000" dirty="0" smtClean="0">
                <a:latin typeface="Times New Roman" panose="02020603050405020304" pitchFamily="18" charset="0"/>
                <a:cs typeface="Times New Roman" panose="02020603050405020304" pitchFamily="18" charset="0"/>
              </a:rPr>
              <a:t>file</a:t>
            </a:r>
          </a:p>
          <a:p>
            <a:pPr marL="914400" lvl="1" indent="-457200">
              <a:buClr>
                <a:schemeClr val="accent2">
                  <a:lumMod val="75000"/>
                </a:schemeClr>
              </a:buClr>
              <a:buFont typeface="Courier New" panose="02070309020205020404" pitchFamily="49" charset="0"/>
              <a:buChar char="o"/>
            </a:pPr>
            <a:endParaRPr lang="en-US" sz="1200" dirty="0">
              <a:latin typeface="Times New Roman" panose="02020603050405020304" pitchFamily="18" charset="0"/>
              <a:cs typeface="Times New Roman" panose="02020603050405020304" pitchFamily="18" charset="0"/>
            </a:endParaRPr>
          </a:p>
          <a:p>
            <a:pPr marL="914400" lvl="1" indent="-457200">
              <a:buClr>
                <a:schemeClr val="accent2">
                  <a:lumMod val="75000"/>
                </a:schemeClr>
              </a:buClr>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Open a </a:t>
            </a:r>
            <a:r>
              <a:rPr lang="en-US" sz="2000" dirty="0" smtClean="0">
                <a:latin typeface="Times New Roman" panose="02020603050405020304" pitchFamily="18" charset="0"/>
                <a:cs typeface="Times New Roman" panose="02020603050405020304" pitchFamily="18" charset="0"/>
              </a:rPr>
              <a:t>file</a:t>
            </a:r>
          </a:p>
          <a:p>
            <a:pPr marL="914400" lvl="1" indent="-457200">
              <a:buClr>
                <a:schemeClr val="accent2">
                  <a:lumMod val="75000"/>
                </a:schemeClr>
              </a:buClr>
              <a:buFont typeface="Courier New" panose="02070309020205020404" pitchFamily="49" charset="0"/>
              <a:buChar char="o"/>
            </a:pPr>
            <a:endParaRPr lang="en-US" sz="1200" dirty="0">
              <a:latin typeface="Times New Roman" panose="02020603050405020304" pitchFamily="18" charset="0"/>
              <a:cs typeface="Times New Roman" panose="02020603050405020304" pitchFamily="18" charset="0"/>
            </a:endParaRPr>
          </a:p>
          <a:p>
            <a:pPr marL="914400" lvl="1" indent="-457200">
              <a:buClr>
                <a:schemeClr val="accent2">
                  <a:lumMod val="75000"/>
                </a:schemeClr>
              </a:buClr>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Read from a </a:t>
            </a:r>
            <a:r>
              <a:rPr lang="en-US" sz="2000" dirty="0" smtClean="0">
                <a:latin typeface="Times New Roman" panose="02020603050405020304" pitchFamily="18" charset="0"/>
                <a:cs typeface="Times New Roman" panose="02020603050405020304" pitchFamily="18" charset="0"/>
              </a:rPr>
              <a:t>file</a:t>
            </a:r>
          </a:p>
          <a:p>
            <a:pPr marL="914400" lvl="1" indent="-457200">
              <a:buClr>
                <a:schemeClr val="accent2">
                  <a:lumMod val="75000"/>
                </a:schemeClr>
              </a:buClr>
              <a:buFont typeface="Courier New" panose="02070309020205020404" pitchFamily="49" charset="0"/>
              <a:buChar char="o"/>
            </a:pPr>
            <a:endParaRPr lang="en-US" sz="1200" dirty="0">
              <a:latin typeface="Times New Roman" panose="02020603050405020304" pitchFamily="18" charset="0"/>
              <a:cs typeface="Times New Roman" panose="02020603050405020304" pitchFamily="18" charset="0"/>
            </a:endParaRPr>
          </a:p>
          <a:p>
            <a:pPr marL="914400" lvl="1" indent="-457200">
              <a:buClr>
                <a:schemeClr val="accent2">
                  <a:lumMod val="75000"/>
                </a:schemeClr>
              </a:buClr>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Write to a </a:t>
            </a:r>
            <a:r>
              <a:rPr lang="en-US" sz="2000" dirty="0" smtClean="0">
                <a:latin typeface="Times New Roman" panose="02020603050405020304" pitchFamily="18" charset="0"/>
                <a:cs typeface="Times New Roman" panose="02020603050405020304" pitchFamily="18" charset="0"/>
              </a:rPr>
              <a:t>file</a:t>
            </a:r>
          </a:p>
          <a:p>
            <a:pPr marL="914400" lvl="1" indent="-457200">
              <a:buClr>
                <a:schemeClr val="accent2">
                  <a:lumMod val="75000"/>
                </a:schemeClr>
              </a:buClr>
              <a:buFont typeface="Courier New" panose="02070309020205020404" pitchFamily="49" charset="0"/>
              <a:buChar char="o"/>
            </a:pPr>
            <a:endParaRPr lang="en-US" sz="1200" dirty="0">
              <a:latin typeface="Times New Roman" panose="02020603050405020304" pitchFamily="18" charset="0"/>
              <a:cs typeface="Times New Roman" panose="02020603050405020304" pitchFamily="18" charset="0"/>
            </a:endParaRPr>
          </a:p>
          <a:p>
            <a:pPr marL="914400" lvl="1" indent="-457200">
              <a:buClr>
                <a:schemeClr val="accent2">
                  <a:lumMod val="75000"/>
                </a:schemeClr>
              </a:buClr>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Close a file</a:t>
            </a:r>
          </a:p>
        </p:txBody>
      </p:sp>
      <p:pic>
        <p:nvPicPr>
          <p:cNvPr id="3074" name="Picture 2" descr="How to Read and Write to a File in C++"/>
          <p:cNvPicPr>
            <a:picLocks noChangeAspect="1" noChangeArrowheads="1"/>
          </p:cNvPicPr>
          <p:nvPr/>
        </p:nvPicPr>
        <p:blipFill rotWithShape="1">
          <a:blip r:embed="rId4">
            <a:extLst>
              <a:ext uri="{28A0092B-C50C-407E-A947-70E740481C1C}">
                <a14:useLocalDpi xmlns:a14="http://schemas.microsoft.com/office/drawing/2010/main" val="0"/>
              </a:ext>
            </a:extLst>
          </a:blip>
          <a:srcRect l="3887" t="5312" r="3552" b="7354"/>
          <a:stretch/>
        </p:blipFill>
        <p:spPr bwMode="auto">
          <a:xfrm>
            <a:off x="7089112" y="2255948"/>
            <a:ext cx="4986348" cy="2985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192060"/>
      </p:ext>
    </p:extLst>
  </p:cSld>
  <p:clrMapOvr>
    <a:masterClrMapping/>
  </p:clrMapOvr>
  <p:transition spd="med">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610" t="10402" r="3898" b="12978"/>
          <a:stretch/>
        </p:blipFill>
        <p:spPr>
          <a:xfrm>
            <a:off x="10721275" y="0"/>
            <a:ext cx="1470725" cy="1136469"/>
          </a:xfrm>
          <a:prstGeom prst="rect">
            <a:avLst/>
          </a:prstGeom>
        </p:spPr>
      </p:pic>
      <p:sp>
        <p:nvSpPr>
          <p:cNvPr id="3" name="TextBox 2"/>
          <p:cNvSpPr txBox="1"/>
          <p:nvPr/>
        </p:nvSpPr>
        <p:spPr>
          <a:xfrm>
            <a:off x="339634" y="183513"/>
            <a:ext cx="4715692"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smtClean="0">
                <a:solidFill>
                  <a:prstClr val="black"/>
                </a:solidFill>
                <a:latin typeface="Algerian" panose="04020705040A02060702" pitchFamily="82" charset="0"/>
              </a:rPr>
              <a:t>File handling</a:t>
            </a:r>
            <a:endParaRPr kumimoji="0" lang="en-US" sz="4400" b="0" i="0" u="none" strike="noStrike" kern="1200" cap="none" spc="0" normalizeH="0" baseline="0" noProof="0" dirty="0">
              <a:ln>
                <a:noFill/>
              </a:ln>
              <a:solidFill>
                <a:prstClr val="black"/>
              </a:solidFill>
              <a:effectLst/>
              <a:uLnTx/>
              <a:uFillTx/>
              <a:latin typeface="Algerian" panose="04020705040A02060702" pitchFamily="82" charset="0"/>
              <a:ea typeface="+mn-ea"/>
              <a:cs typeface="+mn-cs"/>
            </a:endParaRPr>
          </a:p>
        </p:txBody>
      </p:sp>
      <p:sp>
        <p:nvSpPr>
          <p:cNvPr id="2" name="Rectangle 1"/>
          <p:cNvSpPr/>
          <p:nvPr/>
        </p:nvSpPr>
        <p:spPr>
          <a:xfrm>
            <a:off x="339634" y="1240193"/>
            <a:ext cx="6612495" cy="5078313"/>
          </a:xfrm>
          <a:prstGeom prst="rect">
            <a:avLst/>
          </a:prstGeom>
        </p:spPr>
        <p:txBody>
          <a:bodyPr wrap="square">
            <a:spAutoFit/>
          </a:bodyPr>
          <a:lstStyle/>
          <a:p>
            <a:pPr algn="ctr"/>
            <a:r>
              <a:rPr lang="en-US" sz="2400" b="1" dirty="0" err="1">
                <a:latin typeface="Times New Roman" panose="02020603050405020304" pitchFamily="18" charset="0"/>
                <a:cs typeface="Times New Roman" panose="02020603050405020304" pitchFamily="18" charset="0"/>
              </a:rPr>
              <a:t>F</a:t>
            </a:r>
            <a:r>
              <a:rPr lang="en-US" sz="2400" b="1" dirty="0" err="1" smtClean="0">
                <a:latin typeface="Times New Roman" panose="02020603050405020304" pitchFamily="18" charset="0"/>
                <a:cs typeface="Times New Roman" panose="02020603050405020304" pitchFamily="18" charset="0"/>
              </a:rPr>
              <a:t>stream</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library</a:t>
            </a:r>
          </a:p>
          <a:p>
            <a:endParaRPr lang="en-US" sz="2000" dirty="0">
              <a:latin typeface="Times New Roman" panose="02020603050405020304" pitchFamily="18" charset="0"/>
              <a:cs typeface="Times New Roman" panose="02020603050405020304" pitchFamily="18" charset="0"/>
            </a:endParaRPr>
          </a:p>
          <a:p>
            <a:pPr marL="457200" indent="-457200">
              <a:buClr>
                <a:schemeClr val="accent2">
                  <a:lumMod val="75000"/>
                </a:schemeClr>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C++, </a:t>
            </a:r>
            <a:r>
              <a:rPr lang="en-US" sz="2000" dirty="0" err="1" smtClean="0">
                <a:latin typeface="Times New Roman" panose="02020603050405020304" pitchFamily="18" charset="0"/>
                <a:cs typeface="Times New Roman" panose="02020603050405020304" pitchFamily="18" charset="0"/>
              </a:rPr>
              <a:t>Fstream</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library is used to handle files, and it is dealt with the help of three classes</a:t>
            </a:r>
            <a:r>
              <a:rPr lang="en-US" sz="20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457200" indent="-457200">
              <a:buClr>
                <a:schemeClr val="accent2">
                  <a:lumMod val="75000"/>
                </a:schemeClr>
              </a:buClr>
              <a:buFont typeface="+mj-lt"/>
              <a:buAutoNum type="arabicParenR"/>
            </a:pPr>
            <a:r>
              <a:rPr lang="en-US" sz="2000" i="1" u="sng" dirty="0" err="1" smtClean="0"/>
              <a:t>Ofstream</a:t>
            </a:r>
            <a:r>
              <a:rPr lang="en-US" sz="2000" dirty="0"/>
              <a:t>:</a:t>
            </a:r>
            <a:r>
              <a:rPr lang="en-US" sz="2000" dirty="0" smtClean="0"/>
              <a:t> </a:t>
            </a: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class helps create and write the data to the file obtained from the program’s output. It is also known as the input stream.</a:t>
            </a:r>
          </a:p>
          <a:p>
            <a:endParaRPr lang="en-US" sz="2000" b="1" dirty="0"/>
          </a:p>
          <a:p>
            <a:pPr marL="457200" indent="-457200">
              <a:buClr>
                <a:schemeClr val="accent2">
                  <a:lumMod val="75000"/>
                </a:schemeClr>
              </a:buClr>
              <a:buFont typeface="+mj-lt"/>
              <a:buAutoNum type="arabicParenR" startAt="2"/>
            </a:pPr>
            <a:r>
              <a:rPr lang="en-US" sz="2000" i="1" u="sng" dirty="0" err="1" smtClean="0"/>
              <a:t>Ifstream</a:t>
            </a:r>
            <a:r>
              <a:rPr lang="en-US" sz="2000" b="1" dirty="0" smtClean="0"/>
              <a:t>: </a:t>
            </a: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use this class to read data from files and also known as the input stream</a:t>
            </a:r>
            <a:r>
              <a:rPr lang="en-US" sz="2000" dirty="0" smtClean="0">
                <a:latin typeface="Times New Roman" panose="02020603050405020304" pitchFamily="18" charset="0"/>
                <a:cs typeface="Times New Roman" panose="02020603050405020304" pitchFamily="18" charset="0"/>
              </a:rPr>
              <a:t>.</a:t>
            </a:r>
          </a:p>
          <a:p>
            <a:pPr marL="457200" indent="-457200">
              <a:buFont typeface="+mj-lt"/>
              <a:buAutoNum type="arabicParenR" startAt="2"/>
            </a:pPr>
            <a:endParaRPr lang="en-US" sz="2000" dirty="0">
              <a:latin typeface="Times New Roman" panose="02020603050405020304" pitchFamily="18" charset="0"/>
              <a:cs typeface="Times New Roman" panose="02020603050405020304" pitchFamily="18" charset="0"/>
            </a:endParaRPr>
          </a:p>
          <a:p>
            <a:pPr marL="457200" indent="-457200">
              <a:buClr>
                <a:schemeClr val="accent2">
                  <a:lumMod val="75000"/>
                </a:schemeClr>
              </a:buClr>
              <a:buFont typeface="+mj-lt"/>
              <a:buAutoNum type="arabicParenR" startAt="3"/>
            </a:pPr>
            <a:r>
              <a:rPr lang="en-US" sz="2000" i="1" u="sng" dirty="0" err="1" smtClean="0"/>
              <a:t>Fstream</a:t>
            </a:r>
            <a:r>
              <a:rPr lang="en-US" sz="2000" b="1" dirty="0"/>
              <a:t>:</a:t>
            </a:r>
            <a:r>
              <a:rPr lang="en-US" sz="2000" b="1" dirty="0" smtClean="0"/>
              <a:t> </a:t>
            </a: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class is the combination of both </a:t>
            </a:r>
            <a:r>
              <a:rPr lang="en-US" sz="2000" dirty="0" err="1">
                <a:latin typeface="Times New Roman" panose="02020603050405020304" pitchFamily="18" charset="0"/>
                <a:cs typeface="Times New Roman" panose="02020603050405020304" pitchFamily="18" charset="0"/>
              </a:rPr>
              <a:t>ofstream</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ifstream</a:t>
            </a:r>
            <a:r>
              <a:rPr lang="en-US" sz="2000" dirty="0">
                <a:latin typeface="Times New Roman" panose="02020603050405020304" pitchFamily="18" charset="0"/>
                <a:cs typeface="Times New Roman" panose="02020603050405020304" pitchFamily="18" charset="0"/>
              </a:rPr>
              <a:t>. It provides the capability of creating, writing and reading a file.</a:t>
            </a:r>
          </a:p>
          <a:p>
            <a:pPr>
              <a:buClr>
                <a:schemeClr val="accent2">
                  <a:lumMod val="75000"/>
                </a:schemeClr>
              </a:buClr>
            </a:pPr>
            <a:endParaRPr lang="en-US" sz="2000" dirty="0">
              <a:latin typeface="Times New Roman" panose="02020603050405020304" pitchFamily="18" charset="0"/>
              <a:cs typeface="Times New Roman" panose="02020603050405020304" pitchFamily="18" charset="0"/>
            </a:endParaRPr>
          </a:p>
        </p:txBody>
      </p:sp>
      <p:pic>
        <p:nvPicPr>
          <p:cNvPr id="7" name="Picture 2" descr="C++ File Handling: How to Open, Write, Read, Close Files in C++"/>
          <p:cNvPicPr>
            <a:picLocks noChangeAspect="1" noChangeArrowheads="1"/>
          </p:cNvPicPr>
          <p:nvPr/>
        </p:nvPicPr>
        <p:blipFill rotWithShape="1">
          <a:blip r:embed="rId4">
            <a:extLst>
              <a:ext uri="{28A0092B-C50C-407E-A947-70E740481C1C}">
                <a14:useLocalDpi xmlns:a14="http://schemas.microsoft.com/office/drawing/2010/main" val="0"/>
              </a:ext>
            </a:extLst>
          </a:blip>
          <a:srcRect b="14116"/>
          <a:stretch/>
        </p:blipFill>
        <p:spPr bwMode="auto">
          <a:xfrm>
            <a:off x="7543800" y="2456130"/>
            <a:ext cx="4325283" cy="26464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313165"/>
      </p:ext>
    </p:extLst>
  </p:cSld>
  <p:clrMapOvr>
    <a:masterClrMapping/>
  </p:clrMapOvr>
  <p:transition spd="med">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610" t="10402" r="3898" b="12978"/>
          <a:stretch/>
        </p:blipFill>
        <p:spPr>
          <a:xfrm>
            <a:off x="10721275" y="0"/>
            <a:ext cx="1470725" cy="1136469"/>
          </a:xfrm>
          <a:prstGeom prst="rect">
            <a:avLst/>
          </a:prstGeom>
        </p:spPr>
      </p:pic>
      <p:sp>
        <p:nvSpPr>
          <p:cNvPr id="3" name="TextBox 2"/>
          <p:cNvSpPr txBox="1"/>
          <p:nvPr/>
        </p:nvSpPr>
        <p:spPr>
          <a:xfrm>
            <a:off x="339634" y="183513"/>
            <a:ext cx="4715692"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smtClean="0">
                <a:solidFill>
                  <a:prstClr val="black"/>
                </a:solidFill>
                <a:latin typeface="Algerian" panose="04020705040A02060702" pitchFamily="82" charset="0"/>
              </a:rPr>
              <a:t>File handling</a:t>
            </a:r>
            <a:endParaRPr kumimoji="0" lang="en-US" sz="4400" b="0" i="0" u="none" strike="noStrike" kern="1200" cap="none" spc="0" normalizeH="0" baseline="0" noProof="0" dirty="0">
              <a:ln>
                <a:noFill/>
              </a:ln>
              <a:solidFill>
                <a:prstClr val="black"/>
              </a:solidFill>
              <a:effectLst/>
              <a:uLnTx/>
              <a:uFillTx/>
              <a:latin typeface="Algerian" panose="04020705040A02060702" pitchFamily="82" charset="0"/>
              <a:ea typeface="+mn-ea"/>
              <a:cs typeface="+mn-cs"/>
            </a:endParaRPr>
          </a:p>
        </p:txBody>
      </p:sp>
      <p:sp>
        <p:nvSpPr>
          <p:cNvPr id="2" name="Rectangle 1"/>
          <p:cNvSpPr/>
          <p:nvPr/>
        </p:nvSpPr>
        <p:spPr>
          <a:xfrm>
            <a:off x="339634" y="1318570"/>
            <a:ext cx="6612495" cy="4647426"/>
          </a:xfrm>
          <a:prstGeom prst="rect">
            <a:avLst/>
          </a:prstGeom>
        </p:spPr>
        <p:txBody>
          <a:bodyPr wrap="square">
            <a:spAutoFit/>
          </a:bodyPr>
          <a:lstStyle/>
          <a:p>
            <a:pPr algn="ctr"/>
            <a:r>
              <a:rPr lang="en-US" sz="2400" b="1" dirty="0" smtClean="0">
                <a:latin typeface="Times New Roman" panose="02020603050405020304" pitchFamily="18" charset="0"/>
                <a:cs typeface="Times New Roman" panose="02020603050405020304" pitchFamily="18" charset="0"/>
              </a:rPr>
              <a:t>File </a:t>
            </a:r>
            <a:r>
              <a:rPr lang="en-US" sz="2400" b="1" dirty="0">
                <a:latin typeface="Times New Roman" panose="02020603050405020304" pitchFamily="18" charset="0"/>
                <a:cs typeface="Times New Roman" panose="02020603050405020304" pitchFamily="18" charset="0"/>
              </a:rPr>
              <a:t>Operations in C++</a:t>
            </a:r>
          </a:p>
          <a:p>
            <a:endParaRPr lang="en-US" sz="2800" dirty="0">
              <a:latin typeface="Times New Roman" panose="02020603050405020304" pitchFamily="18" charset="0"/>
              <a:cs typeface="Times New Roman" panose="02020603050405020304" pitchFamily="18" charset="0"/>
            </a:endParaRPr>
          </a:p>
          <a:p>
            <a:pPr marL="457200" indent="-457200">
              <a:buClr>
                <a:schemeClr val="accent2">
                  <a:lumMod val="75000"/>
                </a:schemeClr>
              </a:buCl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 this project we have use </a:t>
            </a:r>
            <a:r>
              <a:rPr lang="en-US" sz="2000" dirty="0">
                <a:latin typeface="Times New Roman" panose="02020603050405020304" pitchFamily="18" charset="0"/>
                <a:cs typeface="Times New Roman" panose="02020603050405020304" pitchFamily="18" charset="0"/>
              </a:rPr>
              <a:t>four different operations for file handling. They </a:t>
            </a:r>
            <a:r>
              <a:rPr lang="en-US" sz="2000" dirty="0" smtClean="0">
                <a:latin typeface="Times New Roman" panose="02020603050405020304" pitchFamily="18" charset="0"/>
                <a:cs typeface="Times New Roman" panose="02020603050405020304" pitchFamily="18" charset="0"/>
              </a:rPr>
              <a:t>are :-</a:t>
            </a:r>
            <a:endParaRPr lang="en-US" sz="2000" dirty="0">
              <a:latin typeface="Times New Roman" panose="02020603050405020304" pitchFamily="18" charset="0"/>
              <a:cs typeface="Times New Roman" panose="02020603050405020304" pitchFamily="18" charset="0"/>
            </a:endParaRPr>
          </a:p>
          <a:p>
            <a:pPr marL="457200" indent="-457200">
              <a:buClr>
                <a:schemeClr val="accent2">
                  <a:lumMod val="75000"/>
                </a:schemeClr>
              </a:buCl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buClr>
                <a:schemeClr val="accent2">
                  <a:lumMod val="75000"/>
                </a:schemeClr>
              </a:buClr>
              <a:buFont typeface="+mj-lt"/>
              <a:buAutoNum type="arabicParenR"/>
            </a:pPr>
            <a:r>
              <a:rPr lang="en-US" sz="2000" i="1" u="sng" dirty="0" smtClean="0"/>
              <a:t>open():</a:t>
            </a:r>
            <a:r>
              <a:rPr lang="en-US" sz="2000" dirty="0" smtClean="0">
                <a:latin typeface="Times New Roman" panose="02020603050405020304" pitchFamily="18" charset="0"/>
                <a:cs typeface="Times New Roman" panose="02020603050405020304" pitchFamily="18" charset="0"/>
              </a:rPr>
              <a:t> This is used to create a file in </a:t>
            </a:r>
            <a:r>
              <a:rPr lang="en-US" sz="2000" dirty="0" err="1" smtClean="0">
                <a:latin typeface="Times New Roman" panose="02020603050405020304" pitchFamily="18" charset="0"/>
                <a:cs typeface="Times New Roman" panose="02020603050405020304" pitchFamily="18" charset="0"/>
              </a:rPr>
              <a:t>cpp</a:t>
            </a:r>
            <a:r>
              <a:rPr lang="en-US" sz="2000" dirty="0" smtClean="0">
                <a:latin typeface="Times New Roman" panose="02020603050405020304" pitchFamily="18" charset="0"/>
                <a:cs typeface="Times New Roman" panose="02020603050405020304" pitchFamily="18" charset="0"/>
              </a:rPr>
              <a:t> program.</a:t>
            </a:r>
          </a:p>
          <a:p>
            <a:pPr>
              <a:buClr>
                <a:schemeClr val="accent2">
                  <a:lumMod val="75000"/>
                </a:schemeClr>
              </a:buClr>
            </a:pPr>
            <a:endParaRPr lang="en-US" sz="2000" b="1" dirty="0"/>
          </a:p>
          <a:p>
            <a:pPr marL="457200" indent="-457200">
              <a:buClr>
                <a:schemeClr val="accent2">
                  <a:lumMod val="75000"/>
                </a:schemeClr>
              </a:buClr>
              <a:buFont typeface="+mj-lt"/>
              <a:buAutoNum type="arabicParenR" startAt="2"/>
            </a:pPr>
            <a:r>
              <a:rPr lang="en-US" sz="2000" i="1" u="sng" dirty="0" smtClean="0"/>
              <a:t>read()</a:t>
            </a:r>
            <a:r>
              <a:rPr lang="en-US" sz="2000" b="1" dirty="0" smtClean="0"/>
              <a:t>: </a:t>
            </a:r>
            <a:r>
              <a:rPr lang="en-US" sz="2000" dirty="0" smtClean="0">
                <a:latin typeface="Times New Roman" panose="02020603050405020304" pitchFamily="18" charset="0"/>
                <a:cs typeface="Times New Roman" panose="02020603050405020304" pitchFamily="18" charset="0"/>
              </a:rPr>
              <a:t>This is used to read the data from the file in </a:t>
            </a:r>
            <a:r>
              <a:rPr lang="en-US" sz="2000" dirty="0" err="1" smtClean="0">
                <a:latin typeface="Times New Roman" panose="02020603050405020304" pitchFamily="18" charset="0"/>
                <a:cs typeface="Times New Roman" panose="02020603050405020304" pitchFamily="18" charset="0"/>
              </a:rPr>
              <a:t>cpp</a:t>
            </a:r>
            <a:r>
              <a:rPr lang="en-US" sz="2000" dirty="0" smtClean="0">
                <a:latin typeface="Times New Roman" panose="02020603050405020304" pitchFamily="18" charset="0"/>
                <a:cs typeface="Times New Roman" panose="02020603050405020304" pitchFamily="18" charset="0"/>
              </a:rPr>
              <a:t> program.</a:t>
            </a:r>
          </a:p>
          <a:p>
            <a:pPr marL="457200" indent="-457200">
              <a:buClr>
                <a:schemeClr val="accent2">
                  <a:lumMod val="75000"/>
                </a:schemeClr>
              </a:buClr>
              <a:buFont typeface="+mj-lt"/>
              <a:buAutoNum type="arabicParenR" startAt="2"/>
            </a:pPr>
            <a:endParaRPr lang="en-US" sz="2000" dirty="0">
              <a:latin typeface="Times New Roman" panose="02020603050405020304" pitchFamily="18" charset="0"/>
              <a:cs typeface="Times New Roman" panose="02020603050405020304" pitchFamily="18" charset="0"/>
            </a:endParaRPr>
          </a:p>
          <a:p>
            <a:pPr marL="457200" indent="-457200">
              <a:buClr>
                <a:schemeClr val="accent2">
                  <a:lumMod val="75000"/>
                </a:schemeClr>
              </a:buClr>
              <a:buFont typeface="+mj-lt"/>
              <a:buAutoNum type="arabicParenR" startAt="3"/>
            </a:pPr>
            <a:r>
              <a:rPr lang="en-US" sz="2000" i="1" u="sng" dirty="0"/>
              <a:t>w</a:t>
            </a:r>
            <a:r>
              <a:rPr lang="en-US" sz="2000" i="1" u="sng" dirty="0" smtClean="0"/>
              <a:t>rite()</a:t>
            </a:r>
            <a:r>
              <a:rPr lang="en-US" sz="2000" b="1" dirty="0" smtClean="0"/>
              <a:t>: </a:t>
            </a:r>
            <a:r>
              <a:rPr lang="en-US" sz="2000" dirty="0" smtClean="0">
                <a:latin typeface="Times New Roman" panose="02020603050405020304" pitchFamily="18" charset="0"/>
                <a:cs typeface="Times New Roman" panose="02020603050405020304" pitchFamily="18" charset="0"/>
              </a:rPr>
              <a:t>This is used to write new data to file in </a:t>
            </a:r>
            <a:r>
              <a:rPr lang="en-US" sz="2000" dirty="0" err="1" smtClean="0">
                <a:latin typeface="Times New Roman" panose="02020603050405020304" pitchFamily="18" charset="0"/>
                <a:cs typeface="Times New Roman" panose="02020603050405020304" pitchFamily="18" charset="0"/>
              </a:rPr>
              <a:t>cpp</a:t>
            </a:r>
            <a:r>
              <a:rPr lang="en-US" sz="2000" dirty="0" smtClean="0">
                <a:latin typeface="Times New Roman" panose="02020603050405020304" pitchFamily="18" charset="0"/>
                <a:cs typeface="Times New Roman" panose="02020603050405020304" pitchFamily="18" charset="0"/>
              </a:rPr>
              <a:t> program.</a:t>
            </a:r>
          </a:p>
          <a:p>
            <a:pPr marL="457200" indent="-457200">
              <a:buClr>
                <a:schemeClr val="accent2">
                  <a:lumMod val="75000"/>
                </a:schemeClr>
              </a:buClr>
              <a:buFont typeface="+mj-lt"/>
              <a:buAutoNum type="arabicParenR" startAt="3"/>
            </a:pPr>
            <a:endParaRPr lang="en-US" sz="2000" dirty="0">
              <a:latin typeface="Times New Roman" panose="02020603050405020304" pitchFamily="18" charset="0"/>
              <a:cs typeface="Times New Roman" panose="02020603050405020304" pitchFamily="18" charset="0"/>
            </a:endParaRPr>
          </a:p>
          <a:p>
            <a:pPr marL="457200" indent="-457200">
              <a:buClr>
                <a:schemeClr val="accent2">
                  <a:lumMod val="75000"/>
                </a:schemeClr>
              </a:buClr>
              <a:buFont typeface="+mj-lt"/>
              <a:buAutoNum type="arabicParenR" startAt="3"/>
            </a:pPr>
            <a:r>
              <a:rPr lang="en-US" sz="2000" i="1" u="sng" dirty="0"/>
              <a:t>close</a:t>
            </a:r>
            <a:r>
              <a:rPr lang="en-US" sz="2000" i="1" u="sng" dirty="0" smtClean="0"/>
              <a:t>():</a:t>
            </a:r>
            <a:r>
              <a:rPr lang="en-US" sz="2000" dirty="0">
                <a:latin typeface="Times New Roman" panose="02020603050405020304" pitchFamily="18" charset="0"/>
                <a:cs typeface="Times New Roman" panose="02020603050405020304" pitchFamily="18" charset="0"/>
              </a:rPr>
              <a:t> This is used to close the file in </a:t>
            </a:r>
            <a:r>
              <a:rPr lang="en-US" sz="2000" dirty="0" err="1">
                <a:latin typeface="Times New Roman" panose="02020603050405020304" pitchFamily="18" charset="0"/>
                <a:cs typeface="Times New Roman" panose="02020603050405020304" pitchFamily="18" charset="0"/>
              </a:rPr>
              <a:t>cpp</a:t>
            </a:r>
            <a:r>
              <a:rPr lang="en-US" sz="2000" dirty="0">
                <a:latin typeface="Times New Roman" panose="02020603050405020304" pitchFamily="18" charset="0"/>
                <a:cs typeface="Times New Roman" panose="02020603050405020304" pitchFamily="18" charset="0"/>
              </a:rPr>
              <a:t> program.</a:t>
            </a:r>
          </a:p>
        </p:txBody>
      </p:sp>
      <p:pic>
        <p:nvPicPr>
          <p:cNvPr id="5122" name="Picture 2" descr="TutorialScan.c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9405" y="2269368"/>
            <a:ext cx="4617635" cy="27458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427910"/>
      </p:ext>
    </p:extLst>
  </p:cSld>
  <p:clrMapOvr>
    <a:masterClrMapping/>
  </p:clrMapOvr>
  <p:transition spd="med">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610" t="10402" r="3898" b="12978"/>
          <a:stretch/>
        </p:blipFill>
        <p:spPr>
          <a:xfrm>
            <a:off x="10721275" y="0"/>
            <a:ext cx="1470725" cy="1136469"/>
          </a:xfrm>
          <a:prstGeom prst="rect">
            <a:avLst/>
          </a:prstGeom>
        </p:spPr>
      </p:pic>
      <p:sp>
        <p:nvSpPr>
          <p:cNvPr id="3" name="TextBox 2"/>
          <p:cNvSpPr txBox="1"/>
          <p:nvPr/>
        </p:nvSpPr>
        <p:spPr>
          <a:xfrm>
            <a:off x="339634" y="183513"/>
            <a:ext cx="4715692"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smtClean="0">
                <a:solidFill>
                  <a:prstClr val="black"/>
                </a:solidFill>
                <a:latin typeface="Algerian" panose="04020705040A02060702" pitchFamily="82" charset="0"/>
              </a:rPr>
              <a:t>File handling</a:t>
            </a:r>
            <a:endParaRPr kumimoji="0" lang="en-US" sz="4400" b="0" i="0" u="none" strike="noStrike" kern="1200" cap="none" spc="0" normalizeH="0" baseline="0" noProof="0" dirty="0">
              <a:ln>
                <a:noFill/>
              </a:ln>
              <a:solidFill>
                <a:prstClr val="black"/>
              </a:solidFill>
              <a:effectLst/>
              <a:uLnTx/>
              <a:uFillTx/>
              <a:latin typeface="Algerian" panose="04020705040A02060702" pitchFamily="82" charset="0"/>
              <a:ea typeface="+mn-ea"/>
              <a:cs typeface="+mn-cs"/>
            </a:endParaRPr>
          </a:p>
        </p:txBody>
      </p:sp>
      <p:sp>
        <p:nvSpPr>
          <p:cNvPr id="2" name="Rectangle 1"/>
          <p:cNvSpPr/>
          <p:nvPr/>
        </p:nvSpPr>
        <p:spPr>
          <a:xfrm>
            <a:off x="339634" y="1318570"/>
            <a:ext cx="11521440" cy="2123658"/>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Opening a file in </a:t>
            </a:r>
            <a:r>
              <a:rPr lang="en-US" sz="2400" b="1" dirty="0">
                <a:latin typeface="Times New Roman" panose="02020603050405020304" pitchFamily="18" charset="0"/>
                <a:cs typeface="Times New Roman" panose="02020603050405020304" pitchFamily="18" charset="0"/>
              </a:rPr>
              <a:t>C++</a:t>
            </a:r>
          </a:p>
          <a:p>
            <a:endParaRPr lang="en-US" sz="2800" dirty="0">
              <a:latin typeface="Times New Roman" panose="02020603050405020304" pitchFamily="18" charset="0"/>
              <a:cs typeface="Times New Roman" panose="02020603050405020304" pitchFamily="18" charset="0"/>
            </a:endParaRPr>
          </a:p>
          <a:p>
            <a:pPr marL="457200" indent="-457200">
              <a:buClr>
                <a:schemeClr val="accent2">
                  <a:lumMod val="75000"/>
                </a:schemeClr>
              </a:buCl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read or enter data to a file, we need to open it first. This can be performed with the help of ‘</a:t>
            </a:r>
            <a:r>
              <a:rPr lang="en-US" sz="2000" dirty="0" err="1">
                <a:latin typeface="Times New Roman" panose="02020603050405020304" pitchFamily="18" charset="0"/>
                <a:cs typeface="Times New Roman" panose="02020603050405020304" pitchFamily="18" charset="0"/>
              </a:rPr>
              <a:t>ifstream</a:t>
            </a:r>
            <a:r>
              <a:rPr lang="en-US" sz="2000" dirty="0">
                <a:latin typeface="Times New Roman" panose="02020603050405020304" pitchFamily="18" charset="0"/>
                <a:cs typeface="Times New Roman" panose="02020603050405020304" pitchFamily="18" charset="0"/>
              </a:rPr>
              <a:t>’ for reading and ‘</a:t>
            </a:r>
            <a:r>
              <a:rPr lang="en-US" sz="2000" dirty="0" err="1">
                <a:latin typeface="Times New Roman" panose="02020603050405020304" pitchFamily="18" charset="0"/>
                <a:cs typeface="Times New Roman" panose="02020603050405020304" pitchFamily="18" charset="0"/>
              </a:rPr>
              <a:t>fstream</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ofstream</a:t>
            </a:r>
            <a:r>
              <a:rPr lang="en-US" sz="2000" dirty="0">
                <a:latin typeface="Times New Roman" panose="02020603050405020304" pitchFamily="18" charset="0"/>
                <a:cs typeface="Times New Roman" panose="02020603050405020304" pitchFamily="18" charset="0"/>
              </a:rPr>
              <a:t>’ for writing or appending to the file. </a:t>
            </a:r>
            <a:endParaRPr lang="en-US" sz="2000" dirty="0" smtClean="0">
              <a:latin typeface="Times New Roman" panose="02020603050405020304" pitchFamily="18" charset="0"/>
              <a:cs typeface="Times New Roman" panose="02020603050405020304" pitchFamily="18" charset="0"/>
            </a:endParaRPr>
          </a:p>
          <a:p>
            <a:pPr marL="457200" indent="-457200">
              <a:buClr>
                <a:schemeClr val="accent2">
                  <a:lumMod val="75000"/>
                </a:schemeClr>
              </a:buCl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457200" indent="-457200">
              <a:buClr>
                <a:schemeClr val="accent2">
                  <a:lumMod val="75000"/>
                </a:schemeClr>
              </a:buCl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All </a:t>
            </a:r>
            <a:r>
              <a:rPr lang="en-US" sz="2000" dirty="0">
                <a:latin typeface="Times New Roman" panose="02020603050405020304" pitchFamily="18" charset="0"/>
                <a:cs typeface="Times New Roman" panose="02020603050405020304" pitchFamily="18" charset="0"/>
              </a:rPr>
              <a:t>these three classes have open() function pre-built in them</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318966245"/>
              </p:ext>
            </p:extLst>
          </p:nvPr>
        </p:nvGraphicFramePr>
        <p:xfrm>
          <a:off x="1304093" y="4668865"/>
          <a:ext cx="9080142" cy="1659184"/>
        </p:xfrm>
        <a:graphic>
          <a:graphicData uri="http://schemas.openxmlformats.org/drawingml/2006/table">
            <a:tbl>
              <a:tblPr>
                <a:effectLst>
                  <a:innerShdw blurRad="63500" dist="50800" dir="18900000">
                    <a:prstClr val="black">
                      <a:alpha val="50000"/>
                    </a:prstClr>
                  </a:innerShdw>
                </a:effectLst>
                <a:tableStyleId>{616DA210-FB5B-4158-B5E0-FEB733F419BA}</a:tableStyleId>
              </a:tblPr>
              <a:tblGrid>
                <a:gridCol w="4540071">
                  <a:extLst>
                    <a:ext uri="{9D8B030D-6E8A-4147-A177-3AD203B41FA5}">
                      <a16:colId xmlns:a16="http://schemas.microsoft.com/office/drawing/2014/main" val="20000"/>
                    </a:ext>
                  </a:extLst>
                </a:gridCol>
                <a:gridCol w="4540071">
                  <a:extLst>
                    <a:ext uri="{9D8B030D-6E8A-4147-A177-3AD203B41FA5}">
                      <a16:colId xmlns:a16="http://schemas.microsoft.com/office/drawing/2014/main" val="20001"/>
                    </a:ext>
                  </a:extLst>
                </a:gridCol>
              </a:tblGrid>
              <a:tr h="414796">
                <a:tc>
                  <a:txBody>
                    <a:bodyPr/>
                    <a:lstStyle/>
                    <a:p>
                      <a:pPr marL="0" algn="l" defTabSz="914400" rtl="0" eaLnBrk="1" latinLnBrk="0" hangingPunct="1"/>
                      <a:r>
                        <a:rPr lang="en-US" sz="2000" b="1" kern="1200" dirty="0">
                          <a:solidFill>
                            <a:schemeClr val="tx1"/>
                          </a:solidFill>
                          <a:latin typeface="Times New Roman" panose="02020603050405020304" pitchFamily="18" charset="0"/>
                          <a:ea typeface="+mn-ea"/>
                          <a:cs typeface="Times New Roman" panose="02020603050405020304" pitchFamily="18" charset="0"/>
                        </a:rPr>
                        <a:t>Mode</a:t>
                      </a:r>
                    </a:p>
                  </a:txBody>
                  <a:tcPr marL="76200" marR="7620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marL="0" algn="l" defTabSz="914400" rtl="0" eaLnBrk="1" latinLnBrk="0" hangingPunct="1"/>
                      <a:r>
                        <a:rPr lang="en-US" sz="2000" b="1" kern="1200" dirty="0">
                          <a:solidFill>
                            <a:schemeClr val="tx1"/>
                          </a:solidFill>
                          <a:latin typeface="Times New Roman" panose="02020603050405020304" pitchFamily="18" charset="0"/>
                          <a:ea typeface="+mn-ea"/>
                          <a:cs typeface="Times New Roman" panose="02020603050405020304" pitchFamily="18" charset="0"/>
                        </a:rPr>
                        <a:t>Description</a:t>
                      </a:r>
                    </a:p>
                  </a:txBody>
                  <a:tcPr marL="76200" marR="76200" marT="19050" marB="19050" anchor="ctr">
                    <a:lnL w="12700" cap="flat" cmpd="sng" algn="ctr">
                      <a:solidFill>
                        <a:schemeClr val="tx1"/>
                      </a:solidFill>
                      <a:prstDash val="solid"/>
                      <a:round/>
                      <a:headEnd type="none" w="med" len="med"/>
                      <a:tailEnd type="none" w="med" len="med"/>
                    </a:lnL>
                    <a:solidFill>
                      <a:schemeClr val="accent5">
                        <a:lumMod val="60000"/>
                        <a:lumOff val="40000"/>
                      </a:schemeClr>
                    </a:solidFill>
                  </a:tcPr>
                </a:tc>
                <a:extLst>
                  <a:ext uri="{0D108BD9-81ED-4DB2-BD59-A6C34878D82A}">
                    <a16:rowId xmlns:a16="http://schemas.microsoft.com/office/drawing/2014/main" val="10000"/>
                  </a:ext>
                </a:extLst>
              </a:tr>
              <a:tr h="414796">
                <a:tc>
                  <a:txBody>
                    <a:bodyPr/>
                    <a:lstStyle/>
                    <a:p>
                      <a:r>
                        <a:rPr lang="en-US" sz="2000" kern="1200" dirty="0" err="1">
                          <a:solidFill>
                            <a:schemeClr val="tx1"/>
                          </a:solidFill>
                          <a:latin typeface="Times New Roman" panose="02020603050405020304" pitchFamily="18" charset="0"/>
                          <a:ea typeface="+mn-ea"/>
                          <a:cs typeface="Times New Roman" panose="02020603050405020304" pitchFamily="18" charset="0"/>
                        </a:rPr>
                        <a:t>iso</a:t>
                      </a:r>
                      <a:r>
                        <a:rPr lang="en-US" sz="2000" kern="1200" dirty="0">
                          <a:solidFill>
                            <a:schemeClr val="tx1"/>
                          </a:solidFill>
                          <a:latin typeface="Times New Roman" panose="02020603050405020304" pitchFamily="18" charset="0"/>
                          <a:ea typeface="+mn-ea"/>
                          <a:cs typeface="Times New Roman" panose="02020603050405020304" pitchFamily="18" charset="0"/>
                        </a:rPr>
                        <a:t>::in</a:t>
                      </a:r>
                    </a:p>
                  </a:txBody>
                  <a:tcPr marL="76200" marR="7620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2000" kern="1200" dirty="0">
                          <a:solidFill>
                            <a:schemeClr val="tx1"/>
                          </a:solidFill>
                          <a:latin typeface="Times New Roman" panose="02020603050405020304" pitchFamily="18" charset="0"/>
                          <a:ea typeface="+mn-ea"/>
                          <a:cs typeface="Times New Roman" panose="02020603050405020304" pitchFamily="18" charset="0"/>
                        </a:rPr>
                        <a:t>File opened in reading mode</a:t>
                      </a:r>
                    </a:p>
                  </a:txBody>
                  <a:tcPr marL="76200" marR="76200" marT="19050" marB="19050" anchor="ctr">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1"/>
                  </a:ext>
                </a:extLst>
              </a:tr>
              <a:tr h="414796">
                <a:tc>
                  <a:txBody>
                    <a:bodyPr/>
                    <a:lstStyle/>
                    <a:p>
                      <a:pPr marL="0" algn="l" defTabSz="914400" rtl="0" eaLnBrk="1" latinLnBrk="0" hangingPunct="1"/>
                      <a:r>
                        <a:rPr lang="en-US" sz="2000" kern="1200" dirty="0" err="1">
                          <a:solidFill>
                            <a:schemeClr val="tx1"/>
                          </a:solidFill>
                          <a:latin typeface="Times New Roman" panose="02020603050405020304" pitchFamily="18" charset="0"/>
                          <a:ea typeface="+mn-ea"/>
                          <a:cs typeface="Times New Roman" panose="02020603050405020304" pitchFamily="18" charset="0"/>
                        </a:rPr>
                        <a:t>iso</a:t>
                      </a:r>
                      <a:r>
                        <a:rPr lang="en-US" sz="2000" kern="1200" dirty="0">
                          <a:solidFill>
                            <a:schemeClr val="tx1"/>
                          </a:solidFill>
                          <a:latin typeface="Times New Roman" panose="02020603050405020304" pitchFamily="18" charset="0"/>
                          <a:ea typeface="+mn-ea"/>
                          <a:cs typeface="Times New Roman" panose="02020603050405020304" pitchFamily="18" charset="0"/>
                        </a:rPr>
                        <a:t>::out</a:t>
                      </a:r>
                    </a:p>
                  </a:txBody>
                  <a:tcPr marL="76200" marR="7620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l" defTabSz="914400" rtl="0" eaLnBrk="1" latinLnBrk="0" hangingPunct="1"/>
                      <a:r>
                        <a:rPr lang="en-US" sz="2000" kern="1200" dirty="0">
                          <a:solidFill>
                            <a:schemeClr val="tx1"/>
                          </a:solidFill>
                          <a:latin typeface="Times New Roman" panose="02020603050405020304" pitchFamily="18" charset="0"/>
                          <a:ea typeface="+mn-ea"/>
                          <a:cs typeface="Times New Roman" panose="02020603050405020304" pitchFamily="18" charset="0"/>
                        </a:rPr>
                        <a:t>File opened in write mode</a:t>
                      </a:r>
                    </a:p>
                  </a:txBody>
                  <a:tcPr marL="76200" marR="76200" marT="19050" marB="19050" anchor="ctr">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2"/>
                  </a:ext>
                </a:extLst>
              </a:tr>
              <a:tr h="414796">
                <a:tc>
                  <a:txBody>
                    <a:bodyPr/>
                    <a:lstStyle/>
                    <a:p>
                      <a:pPr marL="0" algn="l" defTabSz="914400" rtl="0" eaLnBrk="1" latinLnBrk="0" hangingPunct="1"/>
                      <a:r>
                        <a:rPr lang="en-US" sz="2000" kern="1200" dirty="0" err="1">
                          <a:solidFill>
                            <a:schemeClr val="tx1"/>
                          </a:solidFill>
                          <a:latin typeface="Times New Roman" panose="02020603050405020304" pitchFamily="18" charset="0"/>
                          <a:ea typeface="+mn-ea"/>
                          <a:cs typeface="Times New Roman" panose="02020603050405020304" pitchFamily="18" charset="0"/>
                        </a:rPr>
                        <a:t>iso</a:t>
                      </a:r>
                      <a:r>
                        <a:rPr lang="en-US" sz="2000" kern="1200" dirty="0">
                          <a:solidFill>
                            <a:schemeClr val="tx1"/>
                          </a:solidFill>
                          <a:latin typeface="Times New Roman" panose="02020603050405020304" pitchFamily="18" charset="0"/>
                          <a:ea typeface="+mn-ea"/>
                          <a:cs typeface="Times New Roman" panose="02020603050405020304" pitchFamily="18" charset="0"/>
                        </a:rPr>
                        <a:t>::app</a:t>
                      </a:r>
                    </a:p>
                  </a:txBody>
                  <a:tcPr marL="76200" marR="7620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l" defTabSz="914400" rtl="0" eaLnBrk="1" latinLnBrk="0" hangingPunct="1"/>
                      <a:r>
                        <a:rPr lang="en-US" sz="2000" kern="1200" dirty="0">
                          <a:solidFill>
                            <a:schemeClr val="tx1"/>
                          </a:solidFill>
                          <a:latin typeface="Times New Roman" panose="02020603050405020304" pitchFamily="18" charset="0"/>
                          <a:ea typeface="+mn-ea"/>
                          <a:cs typeface="Times New Roman" panose="02020603050405020304" pitchFamily="18" charset="0"/>
                        </a:rPr>
                        <a:t>File opened in append mode</a:t>
                      </a:r>
                    </a:p>
                  </a:txBody>
                  <a:tcPr marL="76200" marR="76200" marT="19050" marB="19050" anchor="ctr">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3"/>
                  </a:ext>
                </a:extLst>
              </a:tr>
            </a:tbl>
          </a:graphicData>
        </a:graphic>
      </p:graphicFrame>
      <p:sp>
        <p:nvSpPr>
          <p:cNvPr id="4" name="Rectangle 3"/>
          <p:cNvSpPr/>
          <p:nvPr/>
        </p:nvSpPr>
        <p:spPr>
          <a:xfrm>
            <a:off x="3469956" y="3824714"/>
            <a:ext cx="4748416"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Syntax: </a:t>
            </a:r>
            <a:r>
              <a:rPr lang="en-US" sz="2400" b="1" dirty="0" err="1">
                <a:latin typeface="Times New Roman" panose="02020603050405020304" pitchFamily="18" charset="0"/>
                <a:cs typeface="Times New Roman" panose="02020603050405020304" pitchFamily="18" charset="0"/>
              </a:rPr>
              <a:t>file.open</a:t>
            </a:r>
            <a:r>
              <a:rPr lang="en-US" sz="2400" b="1" dirty="0">
                <a:latin typeface="Times New Roman" panose="02020603050405020304" pitchFamily="18" charset="0"/>
                <a:cs typeface="Times New Roman" panose="02020603050405020304" pitchFamily="18" charset="0"/>
              </a:rPr>
              <a:t>(file name, mode</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6515059"/>
      </p:ext>
    </p:extLst>
  </p:cSld>
  <p:clrMapOvr>
    <a:masterClrMapping/>
  </p:clrMapOvr>
  <p:transition spd="med">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610" t="10402" r="3898" b="12978"/>
          <a:stretch/>
        </p:blipFill>
        <p:spPr>
          <a:xfrm>
            <a:off x="10721275" y="0"/>
            <a:ext cx="1470725" cy="1136469"/>
          </a:xfrm>
          <a:prstGeom prst="rect">
            <a:avLst/>
          </a:prstGeom>
        </p:spPr>
      </p:pic>
      <p:sp>
        <p:nvSpPr>
          <p:cNvPr id="3" name="TextBox 2"/>
          <p:cNvSpPr txBox="1"/>
          <p:nvPr/>
        </p:nvSpPr>
        <p:spPr>
          <a:xfrm>
            <a:off x="339634" y="183513"/>
            <a:ext cx="4715692"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smtClean="0">
                <a:solidFill>
                  <a:prstClr val="black"/>
                </a:solidFill>
                <a:latin typeface="Algerian" panose="04020705040A02060702" pitchFamily="82" charset="0"/>
              </a:rPr>
              <a:t>File handling</a:t>
            </a:r>
            <a:endParaRPr kumimoji="0" lang="en-US" sz="4400" b="0" i="0" u="none" strike="noStrike" kern="1200" cap="none" spc="0" normalizeH="0" baseline="0" noProof="0" dirty="0">
              <a:ln>
                <a:noFill/>
              </a:ln>
              <a:solidFill>
                <a:prstClr val="black"/>
              </a:solidFill>
              <a:effectLst/>
              <a:uLnTx/>
              <a:uFillTx/>
              <a:latin typeface="Algerian" panose="04020705040A02060702" pitchFamily="82" charset="0"/>
              <a:ea typeface="+mn-ea"/>
              <a:cs typeface="+mn-cs"/>
            </a:endParaRPr>
          </a:p>
        </p:txBody>
      </p:sp>
      <p:sp>
        <p:nvSpPr>
          <p:cNvPr id="2" name="Rectangle 1"/>
          <p:cNvSpPr/>
          <p:nvPr/>
        </p:nvSpPr>
        <p:spPr>
          <a:xfrm>
            <a:off x="339634" y="1318570"/>
            <a:ext cx="4933063" cy="5909310"/>
          </a:xfrm>
          <a:prstGeom prst="rect">
            <a:avLst/>
          </a:prstGeom>
        </p:spPr>
        <p:txBody>
          <a:bodyPr wrap="square">
            <a:spAutoFit/>
          </a:bodyPr>
          <a:lstStyle/>
          <a:p>
            <a:r>
              <a:rPr lang="en-US" sz="2400" b="1" u="sng" dirty="0" smtClean="0">
                <a:latin typeface="Times New Roman" panose="02020603050405020304" pitchFamily="18" charset="0"/>
                <a:cs typeface="Times New Roman" panose="02020603050405020304" pitchFamily="18" charset="0"/>
              </a:rPr>
              <a:t>Reading </a:t>
            </a:r>
            <a:r>
              <a:rPr lang="en-US" sz="2400" b="1" u="sng" dirty="0">
                <a:latin typeface="Times New Roman" panose="02020603050405020304" pitchFamily="18" charset="0"/>
                <a:cs typeface="Times New Roman" panose="02020603050405020304" pitchFamily="18" charset="0"/>
              </a:rPr>
              <a:t>and writing class object</a:t>
            </a:r>
            <a:r>
              <a:rPr lang="en-US" sz="2400" b="1" dirty="0">
                <a:latin typeface="Times New Roman" panose="02020603050405020304" pitchFamily="18" charset="0"/>
                <a:cs typeface="Times New Roman" panose="02020603050405020304" pitchFamily="18" charset="0"/>
              </a:rPr>
              <a:t> </a:t>
            </a:r>
          </a:p>
          <a:p>
            <a:endParaRPr lang="en-US" sz="2800" dirty="0" smtClean="0">
              <a:latin typeface="Times New Roman" panose="02020603050405020304" pitchFamily="18" charset="0"/>
              <a:cs typeface="Times New Roman" panose="02020603050405020304" pitchFamily="18" charset="0"/>
            </a:endParaRPr>
          </a:p>
          <a:p>
            <a:pPr marL="342900" indent="-342900">
              <a:buClr>
                <a:schemeClr val="accent2">
                  <a:lumMod val="75000"/>
                </a:schemeClr>
              </a:buCl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Creating the object of </a:t>
            </a:r>
            <a:r>
              <a:rPr lang="en-US" sz="2000" b="1" dirty="0" err="1" smtClean="0">
                <a:latin typeface="Times New Roman" panose="02020603050405020304" pitchFamily="18" charset="0"/>
                <a:cs typeface="Times New Roman" panose="02020603050405020304" pitchFamily="18" charset="0"/>
              </a:rPr>
              <a:t>fstream</a:t>
            </a:r>
            <a:r>
              <a:rPr lang="en-US" sz="2000" b="1" dirty="0" smtClean="0">
                <a:latin typeface="Times New Roman" panose="02020603050405020304" pitchFamily="18" charset="0"/>
                <a:cs typeface="Times New Roman" panose="02020603050405020304" pitchFamily="18" charset="0"/>
              </a:rPr>
              <a:t> :-</a:t>
            </a:r>
          </a:p>
          <a:p>
            <a:pPr lvl="1"/>
            <a:r>
              <a:rPr lang="en-US" sz="2000" dirty="0" err="1">
                <a:latin typeface="Times New Roman" panose="02020603050405020304" pitchFamily="18" charset="0"/>
                <a:cs typeface="Times New Roman" panose="02020603050405020304" pitchFamily="18" charset="0"/>
              </a:rPr>
              <a:t>fstream.file</a:t>
            </a:r>
            <a:r>
              <a:rPr lang="en-US" sz="2000" dirty="0" smtClean="0">
                <a:latin typeface="Times New Roman" panose="02020603050405020304" pitchFamily="18" charset="0"/>
                <a:cs typeface="Times New Roman" panose="02020603050405020304" pitchFamily="18" charset="0"/>
              </a:rPr>
              <a:t>;</a:t>
            </a:r>
          </a:p>
          <a:p>
            <a:pPr lvl="1"/>
            <a:endParaRPr lang="en-US" sz="20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marL="342900" indent="-342900">
              <a:buClr>
                <a:schemeClr val="accent2">
                  <a:lumMod val="75000"/>
                </a:schemeClr>
              </a:buCl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Reading from the </a:t>
            </a:r>
            <a:r>
              <a:rPr lang="en-US" sz="2000" b="1" dirty="0" smtClean="0">
                <a:latin typeface="Times New Roman" panose="02020603050405020304" pitchFamily="18" charset="0"/>
                <a:cs typeface="Times New Roman" panose="02020603050405020304" pitchFamily="18" charset="0"/>
              </a:rPr>
              <a:t>file :-</a:t>
            </a:r>
          </a:p>
          <a:p>
            <a:pPr lvl="1"/>
            <a:r>
              <a:rPr lang="en-US" sz="2000" dirty="0" err="1">
                <a:latin typeface="Times New Roman" panose="02020603050405020304" pitchFamily="18" charset="0"/>
                <a:cs typeface="Times New Roman" panose="02020603050405020304" pitchFamily="18" charset="0"/>
              </a:rPr>
              <a:t>file.read</a:t>
            </a:r>
            <a:r>
              <a:rPr lang="en-US" sz="2000" dirty="0">
                <a:latin typeface="Times New Roman" panose="02020603050405020304" pitchFamily="18" charset="0"/>
                <a:cs typeface="Times New Roman" panose="02020603050405020304" pitchFamily="18" charset="0"/>
              </a:rPr>
              <a:t>((char *)&amp;</a:t>
            </a:r>
            <a:r>
              <a:rPr lang="en-US" sz="2000" dirty="0" err="1">
                <a:latin typeface="Times New Roman" panose="02020603050405020304" pitchFamily="18" charset="0"/>
                <a:cs typeface="Times New Roman" panose="02020603050405020304" pitchFamily="18" charset="0"/>
              </a:rPr>
              <a:t>obj</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sizeof</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obj</a:t>
            </a:r>
            <a:r>
              <a:rPr lang="en-US" sz="2000" dirty="0">
                <a:latin typeface="Times New Roman" panose="02020603050405020304" pitchFamily="18" charset="0"/>
                <a:cs typeface="Times New Roman" panose="02020603050405020304" pitchFamily="18" charset="0"/>
              </a:rPr>
              <a:t>));</a:t>
            </a:r>
          </a:p>
          <a:p>
            <a:endParaRPr lang="en-US" dirty="0"/>
          </a:p>
          <a:p>
            <a:r>
              <a:rPr lang="en-US" sz="2000" dirty="0">
                <a:latin typeface="Times New Roman" panose="02020603050405020304" pitchFamily="18" charset="0"/>
                <a:cs typeface="Times New Roman" panose="02020603050405020304" pitchFamily="18" charset="0"/>
              </a:rPr>
              <a:t>Here data present in class object </a:t>
            </a:r>
            <a:r>
              <a:rPr lang="en-US" sz="2000" dirty="0" err="1">
                <a:latin typeface="Times New Roman" panose="02020603050405020304" pitchFamily="18" charset="0"/>
                <a:cs typeface="Times New Roman" panose="02020603050405020304" pitchFamily="18" charset="0"/>
              </a:rPr>
              <a:t>obj</a:t>
            </a:r>
            <a:r>
              <a:rPr lang="en-US" sz="2000" dirty="0">
                <a:latin typeface="Times New Roman" panose="02020603050405020304" pitchFamily="18" charset="0"/>
                <a:cs typeface="Times New Roman" panose="02020603050405020304" pitchFamily="18" charset="0"/>
              </a:rPr>
              <a:t> is read from file datafile.txt by calling read function</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char*)&amp;</a:t>
            </a:r>
            <a:r>
              <a:rPr lang="en-US" sz="2000" dirty="0" err="1">
                <a:latin typeface="Times New Roman" panose="02020603050405020304" pitchFamily="18" charset="0"/>
                <a:cs typeface="Times New Roman" panose="02020603050405020304" pitchFamily="18" charset="0"/>
              </a:rPr>
              <a:t>obj</a:t>
            </a:r>
            <a:r>
              <a:rPr lang="en-US" sz="2000" dirty="0">
                <a:latin typeface="Times New Roman" panose="02020603050405020304" pitchFamily="18" charset="0"/>
                <a:cs typeface="Times New Roman" panose="02020603050405020304" pitchFamily="18" charset="0"/>
              </a:rPr>
              <a:t> is used to point at the start of an object and </a:t>
            </a:r>
            <a:r>
              <a:rPr lang="en-US" sz="2000" dirty="0" err="1">
                <a:latin typeface="Times New Roman" panose="02020603050405020304" pitchFamily="18" charset="0"/>
                <a:cs typeface="Times New Roman" panose="02020603050405020304" pitchFamily="18" charset="0"/>
              </a:rPr>
              <a:t>sizeof</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obj</a:t>
            </a:r>
            <a:r>
              <a:rPr lang="en-US" sz="2000" dirty="0">
                <a:latin typeface="Times New Roman" panose="02020603050405020304" pitchFamily="18" charset="0"/>
                <a:cs typeface="Times New Roman" panose="02020603050405020304" pitchFamily="18" charset="0"/>
              </a:rPr>
              <a:t>) calculates the number of bytes read from the file.</a:t>
            </a:r>
          </a:p>
          <a:p>
            <a:pPr lvl="1"/>
            <a:endParaRPr lang="en-US" sz="2000" b="1"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6255044" y="2101073"/>
            <a:ext cx="5227208" cy="4093428"/>
          </a:xfrm>
          <a:prstGeom prst="rect">
            <a:avLst/>
          </a:prstGeom>
        </p:spPr>
        <p:txBody>
          <a:bodyPr wrap="square">
            <a:spAutoFit/>
          </a:bodyPr>
          <a:lstStyle/>
          <a:p>
            <a:pPr marL="342900" indent="-342900">
              <a:buClr>
                <a:schemeClr val="accent2">
                  <a:lumMod val="75000"/>
                </a:schemeClr>
              </a:buCl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Opening a </a:t>
            </a:r>
            <a:r>
              <a:rPr lang="en-US" sz="2000" b="1" dirty="0" smtClean="0">
                <a:latin typeface="Times New Roman" panose="02020603050405020304" pitchFamily="18" charset="0"/>
                <a:cs typeface="Times New Roman" panose="02020603050405020304" pitchFamily="18" charset="0"/>
              </a:rPr>
              <a:t>file :-</a:t>
            </a:r>
          </a:p>
          <a:p>
            <a:pPr lvl="1"/>
            <a:r>
              <a:rPr lang="en-US" sz="2000" dirty="0" err="1">
                <a:latin typeface="Times New Roman" panose="02020603050405020304" pitchFamily="18" charset="0"/>
                <a:cs typeface="Times New Roman" panose="02020603050405020304" pitchFamily="18" charset="0"/>
              </a:rPr>
              <a:t>file.open</a:t>
            </a:r>
            <a:r>
              <a:rPr lang="en-US" sz="2000" dirty="0">
                <a:latin typeface="Times New Roman" panose="02020603050405020304" pitchFamily="18" charset="0"/>
                <a:cs typeface="Times New Roman" panose="02020603050405020304" pitchFamily="18" charset="0"/>
              </a:rPr>
              <a:t>(“datafile.txt”,</a:t>
            </a:r>
            <a:r>
              <a:rPr lang="en-US" sz="2000" dirty="0" err="1">
                <a:latin typeface="Times New Roman" panose="02020603050405020304" pitchFamily="18" charset="0"/>
                <a:cs typeface="Times New Roman" panose="02020603050405020304" pitchFamily="18" charset="0"/>
              </a:rPr>
              <a:t>ios</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in|ios</a:t>
            </a:r>
            <a:r>
              <a:rPr lang="en-US" sz="2000" dirty="0">
                <a:latin typeface="Times New Roman" panose="02020603050405020304" pitchFamily="18" charset="0"/>
                <a:cs typeface="Times New Roman" panose="02020603050405020304" pitchFamily="18" charset="0"/>
              </a:rPr>
              <a:t>::app</a:t>
            </a:r>
            <a:r>
              <a:rPr lang="en-US" sz="2000" dirty="0" smtClean="0">
                <a:latin typeface="Times New Roman" panose="02020603050405020304" pitchFamily="18" charset="0"/>
                <a:cs typeface="Times New Roman" panose="02020603050405020304" pitchFamily="18" charset="0"/>
              </a:rPr>
              <a:t>);</a:t>
            </a:r>
          </a:p>
          <a:p>
            <a:pPr lvl="1"/>
            <a:endParaRPr lang="en-US" sz="2000" dirty="0">
              <a:latin typeface="Times New Roman" panose="02020603050405020304" pitchFamily="18" charset="0"/>
              <a:cs typeface="Times New Roman" panose="02020603050405020304" pitchFamily="18" charset="0"/>
            </a:endParaRPr>
          </a:p>
          <a:p>
            <a:pPr lvl="1"/>
            <a:endParaRPr lang="en-US" sz="2000" dirty="0" smtClean="0">
              <a:latin typeface="Times New Roman" panose="02020603050405020304" pitchFamily="18" charset="0"/>
              <a:cs typeface="Times New Roman" panose="02020603050405020304" pitchFamily="18" charset="0"/>
            </a:endParaRPr>
          </a:p>
          <a:p>
            <a:pPr marL="342900" indent="-342900">
              <a:buClr>
                <a:schemeClr val="accent2">
                  <a:lumMod val="75000"/>
                </a:schemeClr>
              </a:buCl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Writing to the  </a:t>
            </a:r>
            <a:r>
              <a:rPr lang="en-US" sz="2000" b="1" dirty="0" smtClean="0">
                <a:latin typeface="Times New Roman" panose="02020603050405020304" pitchFamily="18" charset="0"/>
                <a:cs typeface="Times New Roman" panose="02020603050405020304" pitchFamily="18" charset="0"/>
              </a:rPr>
              <a:t>file :-</a:t>
            </a:r>
          </a:p>
          <a:p>
            <a:pPr lvl="1"/>
            <a:r>
              <a:rPr lang="en-US" sz="2000" dirty="0" err="1"/>
              <a:t>file.write</a:t>
            </a:r>
            <a:r>
              <a:rPr lang="en-US" sz="2000" dirty="0"/>
              <a:t>((char *)&amp;</a:t>
            </a:r>
            <a:r>
              <a:rPr lang="en-US" sz="2000" dirty="0" err="1"/>
              <a:t>obj,sizeof</a:t>
            </a:r>
            <a:r>
              <a:rPr lang="en-US" sz="2000" dirty="0"/>
              <a:t>(</a:t>
            </a:r>
            <a:r>
              <a:rPr lang="en-US" sz="2000" dirty="0" err="1"/>
              <a:t>obj</a:t>
            </a:r>
            <a:r>
              <a:rPr lang="en-US" sz="2000" dirty="0" smtClean="0"/>
              <a:t>))</a:t>
            </a:r>
          </a:p>
          <a:p>
            <a:pPr lvl="1"/>
            <a:endParaRPr lang="en-US" sz="2000" dirty="0"/>
          </a:p>
          <a:p>
            <a:r>
              <a:rPr lang="en-US" sz="2000" dirty="0"/>
              <a:t>Here data present in class object </a:t>
            </a:r>
            <a:r>
              <a:rPr lang="en-US" sz="2000" dirty="0" err="1"/>
              <a:t>obj</a:t>
            </a:r>
            <a:r>
              <a:rPr lang="en-US" sz="2000" dirty="0"/>
              <a:t> is written </a:t>
            </a:r>
            <a:r>
              <a:rPr lang="en-US" sz="2000" dirty="0" smtClean="0"/>
              <a:t>to </a:t>
            </a:r>
            <a:r>
              <a:rPr lang="en-US" sz="2000" dirty="0"/>
              <a:t>file datafile.txt by calling write function</a:t>
            </a:r>
            <a:r>
              <a:rPr lang="en-US" sz="2000" dirty="0" smtClean="0"/>
              <a:t>.</a:t>
            </a:r>
          </a:p>
          <a:p>
            <a:endParaRPr lang="en-US" sz="2000" dirty="0"/>
          </a:p>
          <a:p>
            <a:r>
              <a:rPr lang="en-US" sz="2000" dirty="0" smtClean="0"/>
              <a:t>(</a:t>
            </a:r>
            <a:r>
              <a:rPr lang="en-US" sz="2000" dirty="0"/>
              <a:t>char*)&amp;</a:t>
            </a:r>
            <a:r>
              <a:rPr lang="en-US" sz="2000" dirty="0" err="1"/>
              <a:t>obj</a:t>
            </a:r>
            <a:r>
              <a:rPr lang="en-US" sz="2000" dirty="0"/>
              <a:t> is used to point at the start of </a:t>
            </a:r>
            <a:r>
              <a:rPr lang="en-US" sz="2000" dirty="0" smtClean="0"/>
              <a:t>an object </a:t>
            </a:r>
            <a:r>
              <a:rPr lang="en-US" sz="2000" dirty="0"/>
              <a:t>and </a:t>
            </a:r>
            <a:r>
              <a:rPr lang="en-US" sz="2000" dirty="0" err="1"/>
              <a:t>sizeof</a:t>
            </a:r>
            <a:r>
              <a:rPr lang="en-US" sz="2000" dirty="0"/>
              <a:t>(</a:t>
            </a:r>
            <a:r>
              <a:rPr lang="en-US" sz="2000" dirty="0" err="1"/>
              <a:t>obj</a:t>
            </a:r>
            <a:r>
              <a:rPr lang="en-US" sz="2000" dirty="0"/>
              <a:t>) calculates the </a:t>
            </a:r>
            <a:r>
              <a:rPr lang="en-US" sz="2000" dirty="0" smtClean="0"/>
              <a:t>number of </a:t>
            </a:r>
            <a:r>
              <a:rPr lang="en-US" sz="2000" dirty="0"/>
              <a:t>bytes copied in file</a:t>
            </a:r>
            <a:r>
              <a:rPr lang="en-US" sz="2000" dirty="0" smtClean="0"/>
              <a:t>.</a:t>
            </a:r>
            <a:endParaRPr lang="en-US" sz="2000" dirty="0"/>
          </a:p>
        </p:txBody>
      </p:sp>
    </p:spTree>
    <p:extLst>
      <p:ext uri="{BB962C8B-B14F-4D97-AF65-F5344CB8AC3E}">
        <p14:creationId xmlns:p14="http://schemas.microsoft.com/office/powerpoint/2010/main" val="1699175668"/>
      </p:ext>
    </p:extLst>
  </p:cSld>
  <p:clrMapOvr>
    <a:masterClrMapping/>
  </p:clrMapOvr>
  <p:transition spd="med">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610" t="10402" r="3898" b="12978"/>
          <a:stretch/>
        </p:blipFill>
        <p:spPr>
          <a:xfrm>
            <a:off x="10721275" y="0"/>
            <a:ext cx="1470725" cy="1136469"/>
          </a:xfrm>
          <a:prstGeom prst="rect">
            <a:avLst/>
          </a:prstGeom>
        </p:spPr>
      </p:pic>
      <p:sp>
        <p:nvSpPr>
          <p:cNvPr id="3" name="TextBox 2"/>
          <p:cNvSpPr txBox="1"/>
          <p:nvPr/>
        </p:nvSpPr>
        <p:spPr>
          <a:xfrm>
            <a:off x="339634" y="183513"/>
            <a:ext cx="4715692"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smtClean="0">
                <a:solidFill>
                  <a:prstClr val="black"/>
                </a:solidFill>
                <a:latin typeface="Algerian" panose="04020705040A02060702" pitchFamily="82" charset="0"/>
              </a:rPr>
              <a:t>File handling</a:t>
            </a:r>
            <a:endParaRPr kumimoji="0" lang="en-US" sz="4400" b="0" i="0" u="none" strike="noStrike" kern="1200" cap="none" spc="0" normalizeH="0" baseline="0" noProof="0" dirty="0">
              <a:ln>
                <a:noFill/>
              </a:ln>
              <a:solidFill>
                <a:prstClr val="black"/>
              </a:solidFill>
              <a:effectLst/>
              <a:uLnTx/>
              <a:uFillTx/>
              <a:latin typeface="Algerian" panose="04020705040A02060702" pitchFamily="82" charset="0"/>
              <a:ea typeface="+mn-ea"/>
              <a:cs typeface="+mn-cs"/>
            </a:endParaRPr>
          </a:p>
        </p:txBody>
      </p:sp>
      <p:sp>
        <p:nvSpPr>
          <p:cNvPr id="2" name="Rectangle 1"/>
          <p:cNvSpPr/>
          <p:nvPr/>
        </p:nvSpPr>
        <p:spPr>
          <a:xfrm>
            <a:off x="339634" y="1318570"/>
            <a:ext cx="5721532" cy="5262979"/>
          </a:xfrm>
          <a:prstGeom prst="rect">
            <a:avLst/>
          </a:prstGeom>
        </p:spPr>
        <p:txBody>
          <a:bodyPr wrap="square">
            <a:spAutoFit/>
          </a:bodyPr>
          <a:lstStyle/>
          <a:p>
            <a:r>
              <a:rPr lang="en-US" sz="2800" b="1" u="sng" dirty="0" smtClean="0">
                <a:latin typeface="Times New Roman" panose="02020603050405020304" pitchFamily="18" charset="0"/>
                <a:cs typeface="Times New Roman" panose="02020603050405020304" pitchFamily="18" charset="0"/>
              </a:rPr>
              <a:t>Positioning </a:t>
            </a:r>
            <a:r>
              <a:rPr lang="en-US" sz="2800" b="1" u="sng" dirty="0">
                <a:latin typeface="Times New Roman" panose="02020603050405020304" pitchFamily="18" charset="0"/>
                <a:cs typeface="Times New Roman" panose="02020603050405020304" pitchFamily="18" charset="0"/>
              </a:rPr>
              <a:t>file pointer </a:t>
            </a:r>
          </a:p>
          <a:p>
            <a:endParaRPr lang="en-US" sz="3200" dirty="0" smtClean="0">
              <a:latin typeface="Times New Roman" panose="02020603050405020304" pitchFamily="18" charset="0"/>
              <a:cs typeface="Times New Roman" panose="02020603050405020304" pitchFamily="18" charset="0"/>
            </a:endParaRPr>
          </a:p>
          <a:p>
            <a:pPr marL="342900" indent="-342900">
              <a:buClr>
                <a:schemeClr val="accent2">
                  <a:lumMod val="75000"/>
                </a:schemeClr>
              </a:buClr>
              <a:buFont typeface="Wingdings" panose="05000000000000000000" pitchFamily="2" charset="2"/>
              <a:buChar char="q"/>
            </a:pPr>
            <a:r>
              <a:rPr lang="en-US" sz="2400" b="1" dirty="0" smtClean="0">
                <a:latin typeface="Times New Roman" panose="02020603050405020304" pitchFamily="18" charset="0"/>
                <a:cs typeface="Times New Roman" panose="02020603050405020304" pitchFamily="18" charset="0"/>
              </a:rPr>
              <a:t>Function </a:t>
            </a:r>
            <a:r>
              <a:rPr lang="en-US" sz="2400" b="1" dirty="0">
                <a:latin typeface="Times New Roman" panose="02020603050405020304" pitchFamily="18" charset="0"/>
                <a:cs typeface="Times New Roman" panose="02020603050405020304" pitchFamily="18" charset="0"/>
              </a:rPr>
              <a:t>to move the file </a:t>
            </a:r>
            <a:r>
              <a:rPr lang="en-US" sz="2400" b="1" dirty="0" smtClean="0">
                <a:latin typeface="Times New Roman" panose="02020603050405020304" pitchFamily="18" charset="0"/>
                <a:cs typeface="Times New Roman" panose="02020603050405020304" pitchFamily="18" charset="0"/>
              </a:rPr>
              <a:t>pointer :-</a:t>
            </a:r>
          </a:p>
          <a:p>
            <a:pPr>
              <a:buClr>
                <a:schemeClr val="accent2">
                  <a:lumMod val="75000"/>
                </a:schemeClr>
              </a:buClr>
            </a:pPr>
            <a:endParaRPr lang="en-US" sz="24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err="1">
                <a:latin typeface="Times New Roman" panose="02020603050405020304" pitchFamily="18" charset="0"/>
                <a:cs typeface="Times New Roman" panose="02020603050405020304" pitchFamily="18" charset="0"/>
              </a:rPr>
              <a:t>seekg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Get </a:t>
            </a:r>
            <a:r>
              <a:rPr lang="en-US" sz="2000" dirty="0">
                <a:latin typeface="Times New Roman" panose="02020603050405020304" pitchFamily="18" charset="0"/>
                <a:cs typeface="Times New Roman" panose="02020603050405020304" pitchFamily="18" charset="0"/>
              </a:rPr>
              <a:t>pointer, while reading from the file</a:t>
            </a: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err="1">
                <a:latin typeface="Times New Roman" panose="02020603050405020304" pitchFamily="18" charset="0"/>
                <a:cs typeface="Times New Roman" panose="02020603050405020304" pitchFamily="18" charset="0"/>
              </a:rPr>
              <a:t>seekp</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Put </a:t>
            </a:r>
            <a:r>
              <a:rPr lang="en-US" sz="2000" dirty="0">
                <a:latin typeface="Times New Roman" panose="02020603050405020304" pitchFamily="18" charset="0"/>
                <a:cs typeface="Times New Roman" panose="02020603050405020304" pitchFamily="18" charset="0"/>
              </a:rPr>
              <a:t>pointer, while writing to the </a:t>
            </a:r>
            <a:r>
              <a:rPr lang="en-US" sz="2000" dirty="0" smtClean="0">
                <a:latin typeface="Times New Roman" panose="02020603050405020304" pitchFamily="18" charset="0"/>
                <a:cs typeface="Times New Roman" panose="02020603050405020304" pitchFamily="18" charset="0"/>
              </a:rPr>
              <a:t>file.</a:t>
            </a: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buClr>
                <a:schemeClr val="accent2">
                  <a:lumMod val="75000"/>
                </a:schemeClr>
              </a:buClr>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Example</a:t>
            </a:r>
            <a:r>
              <a:rPr lang="en-US" sz="2400" b="1" dirty="0" smtClean="0">
                <a:latin typeface="Times New Roman" panose="02020603050405020304" pitchFamily="18" charset="0"/>
                <a:cs typeface="Times New Roman" panose="02020603050405020304" pitchFamily="18" charset="0"/>
              </a:rPr>
              <a:t>:-</a:t>
            </a:r>
          </a:p>
          <a:p>
            <a:pPr>
              <a:buClr>
                <a:schemeClr val="accent2">
                  <a:lumMod val="75000"/>
                </a:schemeClr>
              </a:buClr>
            </a:pPr>
            <a:endParaRPr lang="en-US" sz="2400" b="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err="1">
                <a:latin typeface="Times New Roman" panose="02020603050405020304" pitchFamily="18" charset="0"/>
                <a:cs typeface="Times New Roman" panose="02020603050405020304" pitchFamily="18" charset="0"/>
              </a:rPr>
              <a:t>seekp</a:t>
            </a:r>
            <a:r>
              <a:rPr lang="en-US" sz="2000" dirty="0">
                <a:latin typeface="Times New Roman" panose="02020603050405020304" pitchFamily="18" charset="0"/>
                <a:cs typeface="Times New Roman" panose="02020603050405020304" pitchFamily="18" charset="0"/>
              </a:rPr>
              <a:t>(5,ios::beg</a:t>
            </a:r>
            <a:r>
              <a:rPr lang="en-US" sz="20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err="1">
                <a:latin typeface="Times New Roman" panose="02020603050405020304" pitchFamily="18" charset="0"/>
                <a:cs typeface="Times New Roman" panose="02020603050405020304" pitchFamily="18" charset="0"/>
              </a:rPr>
              <a:t>seekp</a:t>
            </a:r>
            <a:r>
              <a:rPr lang="en-US" sz="2000" dirty="0">
                <a:latin typeface="Times New Roman" panose="02020603050405020304" pitchFamily="18" charset="0"/>
                <a:cs typeface="Times New Roman" panose="02020603050405020304" pitchFamily="18" charset="0"/>
              </a:rPr>
              <a:t>(-5,ios::end)</a:t>
            </a:r>
          </a:p>
          <a:p>
            <a:pPr marL="457200" indent="-457200">
              <a:buFont typeface="+mj-lt"/>
              <a:buAutoNum type="arabicPeriod"/>
            </a:pPr>
            <a:endParaRPr lang="en-US" sz="20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err="1" smtClean="0">
                <a:latin typeface="Times New Roman" panose="02020603050405020304" pitchFamily="18" charset="0"/>
                <a:cs typeface="Times New Roman" panose="02020603050405020304" pitchFamily="18" charset="0"/>
              </a:rPr>
              <a:t>seekp</a:t>
            </a:r>
            <a:r>
              <a:rPr lang="en-US" sz="2000" dirty="0" smtClean="0">
                <a:latin typeface="Times New Roman" panose="02020603050405020304" pitchFamily="18" charset="0"/>
                <a:cs typeface="Times New Roman" panose="02020603050405020304" pitchFamily="18" charset="0"/>
              </a:rPr>
              <a:t>(5,ios</a:t>
            </a:r>
            <a:r>
              <a:rPr lang="en-US" sz="2000" dirty="0">
                <a:latin typeface="Times New Roman" panose="02020603050405020304" pitchFamily="18" charset="0"/>
                <a:cs typeface="Times New Roman" panose="02020603050405020304" pitchFamily="18" charset="0"/>
              </a:rPr>
              <a:t>::cur</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6148" name="Picture 4" descr="C program to read a file - Online Interview Questions"/>
          <p:cNvPicPr>
            <a:picLocks noChangeAspect="1" noChangeArrowheads="1"/>
          </p:cNvPicPr>
          <p:nvPr/>
        </p:nvPicPr>
        <p:blipFill rotWithShape="1">
          <a:blip r:embed="rId4">
            <a:extLst>
              <a:ext uri="{28A0092B-C50C-407E-A947-70E740481C1C}">
                <a14:useLocalDpi xmlns:a14="http://schemas.microsoft.com/office/drawing/2010/main" val="0"/>
              </a:ext>
            </a:extLst>
          </a:blip>
          <a:srcRect l="16881" t="14171" r="18250" b="14149"/>
          <a:stretch/>
        </p:blipFill>
        <p:spPr bwMode="auto">
          <a:xfrm>
            <a:off x="7027817" y="1985162"/>
            <a:ext cx="4741818" cy="3929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445868"/>
      </p:ext>
    </p:extLst>
  </p:cSld>
  <p:clrMapOvr>
    <a:masterClrMapping/>
  </p:clrMapOvr>
  <p:transition spd="med">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2373</TotalTime>
  <Words>1158</Words>
  <Application>Microsoft Office PowerPoint</Application>
  <PresentationFormat>Widescreen</PresentationFormat>
  <Paragraphs>223</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Algerian</vt:lpstr>
      <vt:lpstr>Arial</vt:lpstr>
      <vt:lpstr>Calibri</vt:lpstr>
      <vt:lpstr>Calibri Light</vt:lpstr>
      <vt:lpstr>Courier New</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Prashant Singh</dc:creator>
  <cp:lastModifiedBy>Prashant Singh</cp:lastModifiedBy>
  <cp:revision>66</cp:revision>
  <dcterms:created xsi:type="dcterms:W3CDTF">2021-10-19T15:37:22Z</dcterms:created>
  <dcterms:modified xsi:type="dcterms:W3CDTF">2021-10-26T19:53:51Z</dcterms:modified>
</cp:coreProperties>
</file>