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D960-29C5-A13E-2E0A-FED1D3A2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063C-D760-3B36-1068-544DB594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021A-6B1F-AEF9-15F8-8B2179D6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42C9-7069-342B-F0B1-727A504A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1F53-3F03-056A-7B20-CF67F083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CBDE-E5EC-52DD-CC66-547233D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E34AC-CCA6-A818-650C-34364A6A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2F416-9909-A168-FAA0-F0FE1ABE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A202-CFF8-1203-BF44-2D91378B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8124-1C5D-EF31-6991-BE0B55A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5F4DE-854A-AD27-B075-C1388CCF5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F6B8C-1FDF-FB56-C4B0-0C6B932D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80CB-281D-EC45-26FB-17DB5C80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4439-1D0F-CFF4-28F7-DE2AFCD6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5F39-8601-A0A5-E053-069D4DFB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1B68-AD9C-163D-44AE-314A4EE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F54D-4C31-7758-A6DF-7FACE943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0D80-22D9-BF00-18BC-F0BAAE83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699D-36E4-966C-FA95-C0AE7230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1938-BB4F-59D2-AB32-A781E77B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91D2-652E-86B2-1C74-47B61EAD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FDAD-6791-C1B1-192E-B798949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0C80-7C8C-1F79-8A0B-40263A0B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96BE-D207-23A7-DDEC-48B2A418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24F0-C727-EB23-0E55-C9C98A0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E7D8-0EE6-FA73-0476-58C5A8E6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127E-2ADE-237A-BED8-FC1D58ED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B6F7-5ADF-AC8E-7F19-E1C43CA1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DAF7-DD00-812C-748C-F81FE8BC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978B-9977-BB90-DF91-7DE58D04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0FBE-B60F-2B7D-7A93-2E19A415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0414-92B2-2D59-8F61-28BBE8BE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4B40-33A4-58DA-32C1-779385B0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F3BA2-D3EF-51B9-B9E1-08A6791B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278BE-F237-98B0-EAE5-AE7EF625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E25A-295D-A43E-3FF2-1AC3999A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58CE5-6624-47FB-3600-217F3E7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8A67B-AC7F-82D6-2153-A9C165A0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B7BAF-7D1C-8064-C52A-634E842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15E-FDB1-7B46-2D12-83413106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A457A-6FF5-8598-814E-4C9BBE4F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A8F57-0D16-F538-7EF0-C4A29E75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1131-A93D-B90E-CDC5-222F9105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F4C92-3029-BAD3-739F-46E0ACCD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28FB3-2C57-0321-8DAF-C9C818B9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F325-8AFD-09FB-B8E9-BEFBFE9E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67D9-6A82-11A9-D866-4495A27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C685-AB1F-90F8-40E9-2C34E1309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7CBE-562D-E3F9-E5E1-28C3C322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0484-6A96-13D4-5F35-C3D1ED16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C3330-0C90-B566-AA5A-A8C5C5CC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4683-1F69-5AEB-B5F8-90A1F6D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5DEA-78B1-1FB2-B467-D8A38A92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13A36-F309-9C4D-C418-59ADA7B67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91CC-3481-76BF-4A04-5378B624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56E8-7AB3-8696-1086-A0981E70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2F85-9D1D-875C-C622-B261DB6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C13C3-CAC5-20EC-EE4C-D464629A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9432-044A-35E8-CE9F-2EB5FF61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0A34-7C54-DB98-77A4-150E39A3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51FB-FF65-E69B-BEE8-6C906EFB1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6953-A0EA-446E-BC3F-4309B82B01C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0910-6B59-01C1-CB0F-25DDC39B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DCCD-6531-8E8F-4D4A-E9D2C1AA7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6832-C99D-4769-9050-A414AED6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B6E2E7-AEC0-F6A8-3629-35472362B58D}"/>
              </a:ext>
            </a:extLst>
          </p:cNvPr>
          <p:cNvSpPr txBox="1"/>
          <p:nvPr/>
        </p:nvSpPr>
        <p:spPr>
          <a:xfrm>
            <a:off x="210671" y="1546593"/>
            <a:ext cx="12416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[0.3170214616999998, 1.5971843817000002, 1.336030354, 0.42656878800000003, 0.5781754894, 1.4876370554]</a:t>
            </a:r>
          </a:p>
          <a:p>
            <a:r>
              <a:rPr lang="en-US" sz="1400" dirty="0"/>
              <a:t>[0.9657855556999999, 0.8531375763000004, 0.22173875030000023, 1.5019016703, 1.5971843817, 0.3170214617000001]</a:t>
            </a:r>
          </a:p>
          <a:p>
            <a:r>
              <a:rPr lang="en-US" sz="1400" dirty="0"/>
              <a:t>[1.5971843816999998, 0.31702146170000023, 0.42656878800000003, 1.336030354, 1.4876370554, 0.5781754894]</a:t>
            </a:r>
          </a:p>
          <a:p>
            <a:r>
              <a:rPr lang="en-US" sz="1400" dirty="0"/>
              <a:t>[1.5019016702999999, 0.22173875030000034, 0.3876100666000002, 1.2970716326000002, 1.336030354, 0.42656878800000003]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8C8A1-D815-7126-B46C-FCDD26C2E00D}"/>
              </a:ext>
            </a:extLst>
          </p:cNvPr>
          <p:cNvSpPr txBox="1"/>
          <p:nvPr/>
        </p:nvSpPr>
        <p:spPr>
          <a:xfrm>
            <a:off x="210671" y="280645"/>
            <a:ext cx="117706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Mueller_matrix_of_the_sample(QWP) for angle 22.5deg is:</a:t>
            </a:r>
          </a:p>
          <a:p>
            <a:r>
              <a:rPr lang="en-US" sz="1400" dirty="0"/>
              <a:t>                                                                                         </a:t>
            </a:r>
            <a:r>
              <a:rPr lang="en-US" sz="1400" b="1" dirty="0"/>
              <a:t>[[ 9.09461566e-01 -4.76413557e-02 -4.76413557e-02  1.66533454e-16] </a:t>
            </a:r>
          </a:p>
          <a:p>
            <a:r>
              <a:rPr lang="en-US" sz="1400" b="1" dirty="0"/>
              <a:t>                                                                                           [-4.76413557e-02  4.26568788e-01  4.82892778e-01 -6.40081460e-01] </a:t>
            </a:r>
          </a:p>
          <a:p>
            <a:r>
              <a:rPr lang="en-US" sz="1400" b="1" dirty="0"/>
              <a:t>                                                                                           [-4.76413557e-02  4.82892778e-01  4.26568788e-01  6.40081460e-01] </a:t>
            </a:r>
          </a:p>
          <a:p>
            <a:r>
              <a:rPr lang="en-US" sz="1400" b="1" dirty="0"/>
              <a:t>                                                                                           [-1.11022302e-16  6.40081460e-01 -6.40081460e-01 -5.63239897e-02</a:t>
            </a:r>
            <a:r>
              <a:rPr lang="en-US" sz="1400" dirty="0"/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C81F9-0488-8FD4-B720-C35025D0DA98}"/>
              </a:ext>
            </a:extLst>
          </p:cNvPr>
          <p:cNvSpPr txBox="1"/>
          <p:nvPr/>
        </p:nvSpPr>
        <p:spPr>
          <a:xfrm>
            <a:off x="3973606" y="3023429"/>
            <a:ext cx="6315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0.91070377 -0.0476413557 -0.0476413557 2.22044605e-16</a:t>
            </a:r>
          </a:p>
          <a:p>
            <a:r>
              <a:rPr lang="en-US" b="1" dirty="0"/>
              <a:t>-0.00294645891 0.426568788 0.482892778 -0.64008146</a:t>
            </a:r>
          </a:p>
          <a:p>
            <a:r>
              <a:rPr lang="en-US" b="1" dirty="0"/>
              <a:t>-0.00294645891 0.482892778 0.426568788 0.64008146</a:t>
            </a:r>
          </a:p>
          <a:p>
            <a:r>
              <a:rPr lang="en-US" b="1" dirty="0"/>
              <a:t>0.00124220422 0.64008146 -0.64008146 -0.0563239897</a:t>
            </a:r>
          </a:p>
        </p:txBody>
      </p:sp>
    </p:spTree>
    <p:extLst>
      <p:ext uri="{BB962C8B-B14F-4D97-AF65-F5344CB8AC3E}">
        <p14:creationId xmlns:p14="http://schemas.microsoft.com/office/powerpoint/2010/main" val="7325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224D76-3181-94A0-3037-CAAC614D888C}"/>
              </a:ext>
            </a:extLst>
          </p:cNvPr>
          <p:cNvSpPr txBox="1"/>
          <p:nvPr/>
        </p:nvSpPr>
        <p:spPr>
          <a:xfrm>
            <a:off x="62753" y="2294581"/>
            <a:ext cx="122368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Matrix I (4x6):</a:t>
            </a:r>
          </a:p>
          <a:p>
            <a:r>
              <a:rPr lang="en-US" dirty="0"/>
              <a:t>[0.004249684000000031, 1.8146734480000002, 0.8531375763000001, 0.8420865147000001, 0.9657855557, 0.9768366173]</a:t>
            </a:r>
          </a:p>
          <a:p>
            <a:r>
              <a:rPr lang="en-US" dirty="0"/>
              <a:t>[0.9657855557, 0.8531375763000001, 0.004249684000000031, 0.8420865147000001, 1.8146734480000002, 0.9768366173]</a:t>
            </a:r>
          </a:p>
          <a:p>
            <a:r>
              <a:rPr lang="en-US" dirty="0"/>
              <a:t>[0.9768366173, 0.9768366173, 0.9768366173, 1.818923132, 0.9768366173, 0.13475010259999998]</a:t>
            </a:r>
          </a:p>
          <a:p>
            <a:r>
              <a:rPr lang="en-US" dirty="0"/>
              <a:t>[1.8146734480000002, 0.004249684000000031, 0.9657855557, 0.8420865147000001, 0.8531375763000001, 0.9768366173]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F88A9-130F-7146-B559-1B3D6C6C59DE}"/>
              </a:ext>
            </a:extLst>
          </p:cNvPr>
          <p:cNvSpPr txBox="1"/>
          <p:nvPr/>
        </p:nvSpPr>
        <p:spPr>
          <a:xfrm>
            <a:off x="0" y="424079"/>
            <a:ext cx="11591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Mueller_matrix_of_the_sample(QWP) for angle 45deg is:</a:t>
            </a:r>
          </a:p>
          <a:p>
            <a:r>
              <a:rPr lang="en-US" dirty="0"/>
              <a:t>                                                                                       </a:t>
            </a:r>
            <a:r>
              <a:rPr lang="en-US" b="1" dirty="0"/>
              <a:t>[[ 9.09461566e-01 -1.38777878e-17 -6.73750513e-02  0.00000000e+00] </a:t>
            </a:r>
          </a:p>
          <a:p>
            <a:r>
              <a:rPr lang="en-US" b="1" dirty="0"/>
              <a:t>                                                                                         [ 0.00000000e+00 -5.63239897e-02 -5.55111512e-17 -9.05211882e-01] </a:t>
            </a:r>
          </a:p>
          <a:p>
            <a:r>
              <a:rPr lang="en-US" b="1" dirty="0"/>
              <a:t>                                                                                         [-6.73750513e-02 -6.05327330e-18  9.09461566e-01 -5.55111512e-17] </a:t>
            </a:r>
          </a:p>
          <a:p>
            <a:r>
              <a:rPr lang="en-US" b="1" dirty="0"/>
              <a:t>                                                                                         [-5.55111512e-17  9.05211882e-01  3.46944695e-18 -5.63239897e-02]]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5AEB7-4FE2-A3E0-CE45-8B5929AC3D9C}"/>
              </a:ext>
            </a:extLst>
          </p:cNvPr>
          <p:cNvSpPr txBox="1"/>
          <p:nvPr/>
        </p:nvSpPr>
        <p:spPr>
          <a:xfrm>
            <a:off x="224118" y="4317483"/>
            <a:ext cx="6176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Matrix:</a:t>
            </a:r>
          </a:p>
          <a:p>
            <a:r>
              <a:rPr lang="en-US" b="1" dirty="0"/>
              <a:t> 0.90946157    0.0     -0.06737505      0.0</a:t>
            </a:r>
          </a:p>
          <a:p>
            <a:r>
              <a:rPr lang="en-US" b="1" dirty="0"/>
              <a:t>-0.0                 -0.05632399      -0.0    -0.90521188</a:t>
            </a:r>
          </a:p>
          <a:p>
            <a:r>
              <a:rPr lang="en-US" b="1" dirty="0"/>
              <a:t> 0.06737505  -0.0          0.90946157  -0.0</a:t>
            </a:r>
          </a:p>
          <a:p>
            <a:r>
              <a:rPr lang="en-US" b="1" dirty="0"/>
              <a:t>-0.0                    0.90521188     -0.0     -0.05632399</a:t>
            </a:r>
          </a:p>
        </p:txBody>
      </p:sp>
    </p:spTree>
    <p:extLst>
      <p:ext uri="{BB962C8B-B14F-4D97-AF65-F5344CB8AC3E}">
        <p14:creationId xmlns:p14="http://schemas.microsoft.com/office/powerpoint/2010/main" val="59159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36D91-92ED-D89E-5FE6-F52F7D837C82}"/>
              </a:ext>
            </a:extLst>
          </p:cNvPr>
          <p:cNvSpPr txBox="1"/>
          <p:nvPr/>
        </p:nvSpPr>
        <p:spPr>
          <a:xfrm>
            <a:off x="286869" y="2074783"/>
            <a:ext cx="114568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Matrix I (4x6):</a:t>
            </a:r>
          </a:p>
          <a:p>
            <a:r>
              <a:rPr lang="en-US" sz="1600" dirty="0"/>
              <a:t>[0.8420865147, 0.8420865147000002, 1.818923132, 0.8420865147000002, -0.13475010259999998, 0.8420865147]</a:t>
            </a:r>
          </a:p>
          <a:p>
            <a:r>
              <a:rPr lang="en-US" sz="1600" dirty="0"/>
              <a:t>[0.9657855557, 0.8531375763000001, 0.9768366172999999, 0.004249684000000031, 0.8420865147000002, 1.8146734480000002]</a:t>
            </a:r>
          </a:p>
          <a:p>
            <a:r>
              <a:rPr lang="en-US" sz="1600" dirty="0"/>
              <a:t>[0.004249684000000031, 1.8146734480000002, 0.9768366173000002, 0.8531375763000001, 0.8420865147, 0.9657855557]</a:t>
            </a:r>
          </a:p>
          <a:p>
            <a:r>
              <a:rPr lang="en-US" sz="1600" dirty="0"/>
              <a:t>[0.9768366173000002, 0.9768366172999999, 0.13475010259999998, 0.9768366172999999, 1.818923132, 0.9768366173000002]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70DF6-F16F-D7E7-B8F4-5D92C7C0D58D}"/>
              </a:ext>
            </a:extLst>
          </p:cNvPr>
          <p:cNvSpPr txBox="1"/>
          <p:nvPr/>
        </p:nvSpPr>
        <p:spPr>
          <a:xfrm>
            <a:off x="129988" y="256256"/>
            <a:ext cx="1177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Mueller_matrix_of_the_sample(QWP) for angle 90deg is: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b="1" dirty="0"/>
              <a:t>[[ 9.09461566e-01  6.73750513e-02 -8.25106409e-18 -6.16297582e-33]</a:t>
            </a:r>
          </a:p>
          <a:p>
            <a:r>
              <a:rPr lang="en-US" b="1" dirty="0"/>
              <a:t>                                                                                     [ 6.73750513e-02  9.09461566e-01 -1.18274619e-16 -1.10856483e-16]</a:t>
            </a:r>
          </a:p>
          <a:p>
            <a:r>
              <a:rPr lang="en-US" b="1" dirty="0"/>
              <a:t>                                                                                     [-8.25106409e-18 -1.18274619e-16 -5.63239897e-02 -9.05211882e-01]</a:t>
            </a:r>
          </a:p>
          <a:p>
            <a:r>
              <a:rPr lang="en-US" b="1" dirty="0"/>
              <a:t>                                                                                     [ 1.23259516e-32  1.10856483e-16  9.05211882e-01 -5.63239897e-02]]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24B04-0926-DDB5-19C2-4E361487843E}"/>
              </a:ext>
            </a:extLst>
          </p:cNvPr>
          <p:cNvSpPr txBox="1"/>
          <p:nvPr/>
        </p:nvSpPr>
        <p:spPr>
          <a:xfrm>
            <a:off x="744070" y="4296763"/>
            <a:ext cx="94936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Transformed Matrix:</a:t>
            </a:r>
          </a:p>
          <a:p>
            <a:r>
              <a:rPr lang="en-US" b="1" dirty="0"/>
              <a:t>0.909461566           0.0673750513        0.0                         0.0</a:t>
            </a:r>
          </a:p>
          <a:p>
            <a:r>
              <a:rPr lang="en-US" b="1" dirty="0"/>
              <a:t>-0.0673750513       0.909461566    -1.11022302e-16      -1.11022302e-16</a:t>
            </a:r>
          </a:p>
          <a:p>
            <a:r>
              <a:rPr lang="en-US" b="1" dirty="0"/>
              <a:t>-3.49774543e-10   -1.11022302e-16  -0.0563239897     -0.905211882</a:t>
            </a:r>
          </a:p>
          <a:p>
            <a:r>
              <a:rPr lang="en-US" b="1" dirty="0"/>
              <a:t>-3.49774543e-10    1.11022302e-16   0.905211882        -0.0563239897</a:t>
            </a:r>
          </a:p>
        </p:txBody>
      </p:sp>
    </p:spTree>
    <p:extLst>
      <p:ext uri="{BB962C8B-B14F-4D97-AF65-F5344CB8AC3E}">
        <p14:creationId xmlns:p14="http://schemas.microsoft.com/office/powerpoint/2010/main" val="17227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0280F-D581-AE18-014E-9A06F0BA2043}"/>
              </a:ext>
            </a:extLst>
          </p:cNvPr>
          <p:cNvSpPr txBox="1"/>
          <p:nvPr/>
        </p:nvSpPr>
        <p:spPr>
          <a:xfrm>
            <a:off x="58271" y="1924348"/>
            <a:ext cx="1186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Matrix I (4x6):</a:t>
            </a:r>
          </a:p>
          <a:p>
            <a:r>
              <a:rPr lang="en-US" sz="1600" dirty="0"/>
              <a:t>[0.9347675876199998, 0.91159270542, 0.930920766231, 0.0001034659999999965, 0.9154395268089999, 1.84625682704]</a:t>
            </a:r>
          </a:p>
          <a:p>
            <a:r>
              <a:rPr lang="en-US" sz="1600" dirty="0"/>
              <a:t>[1.861427668, 0.00020693200000021506, 0.9500418945800001, 0.9268670123800001, 0.91159270542, 0.93476758762]</a:t>
            </a:r>
          </a:p>
          <a:p>
            <a:r>
              <a:rPr lang="en-US" sz="1600" dirty="0"/>
              <a:t>[0.9115927054199998, 0.93476758762, 0.0001034659999999965, 0.930920766231, 1.84625682704, 0.9154395268089999]</a:t>
            </a:r>
          </a:p>
          <a:p>
            <a:r>
              <a:rPr lang="en-US" sz="1600" dirty="0"/>
              <a:t>[0.9268670123799999, 0.9500418945800001, 0.9459881407290001, 1.8768054409600001, 0.930920766231, 0.0001034659999999965]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19D4-FD20-C370-8515-37ECE3CEF8E2}"/>
              </a:ext>
            </a:extLst>
          </p:cNvPr>
          <p:cNvSpPr txBox="1"/>
          <p:nvPr/>
        </p:nvSpPr>
        <p:spPr>
          <a:xfrm>
            <a:off x="161365" y="447020"/>
            <a:ext cx="116630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Mueller_matrix_of_the_sample(HWP) for angle 22.5deg is:</a:t>
            </a:r>
          </a:p>
          <a:p>
            <a:r>
              <a:rPr lang="en-US" dirty="0"/>
              <a:t>                                                                                           </a:t>
            </a:r>
            <a:r>
              <a:rPr lang="en-US" sz="1600" b="1" dirty="0"/>
              <a:t>[[ 9.30817300e-01  7.63715348e-03  7.63715348e-03  1.57859836e-16]</a:t>
            </a:r>
          </a:p>
          <a:p>
            <a:r>
              <a:rPr lang="en-US" sz="1600" b="1" dirty="0"/>
              <a:t>                                                                                             [ 7.63715348e-03  1.03466231e-04  9.30713834e-01  1.15874411e-02]</a:t>
            </a:r>
          </a:p>
          <a:p>
            <a:r>
              <a:rPr lang="en-US" sz="1600" b="1" dirty="0"/>
              <a:t>                                                                                             [ 7.63715348e-03  9.30713834e-01  1.03466231e-04 -1.15874411e-02]</a:t>
            </a:r>
          </a:p>
          <a:p>
            <a:r>
              <a:rPr lang="en-US" sz="1600" b="1" dirty="0"/>
              <a:t>                                                                                           [-1.53956708e-16 -1.15874411e-02  1.15874411e-02 -9.30610368e-01]]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C6D13-607D-5DAA-CA3F-5E60FB4B03C6}"/>
              </a:ext>
            </a:extLst>
          </p:cNvPr>
          <p:cNvSpPr txBox="1"/>
          <p:nvPr/>
        </p:nvSpPr>
        <p:spPr>
          <a:xfrm>
            <a:off x="5082989" y="3575070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Transformed Matrix:</a:t>
            </a:r>
          </a:p>
          <a:p>
            <a:r>
              <a:rPr lang="en-US" sz="1600" b="1" dirty="0"/>
              <a:t>0.930817314            0.00763715348   0.00763715348    1.11022302e-16</a:t>
            </a:r>
          </a:p>
          <a:p>
            <a:r>
              <a:rPr lang="en-US" sz="1600" b="1" dirty="0"/>
              <a:t>0.00763545553       0.000103466231   0.930713834        0.0115874411</a:t>
            </a:r>
          </a:p>
          <a:p>
            <a:r>
              <a:rPr lang="en-US" sz="1600" b="1" dirty="0"/>
              <a:t>0.00763545553         0.930713834      -0.930713834       -0.0115874411</a:t>
            </a:r>
          </a:p>
          <a:p>
            <a:r>
              <a:rPr lang="en-US" sz="1600" b="1" dirty="0"/>
              <a:t>1.36991169e-08      -0.0115874411     0.0115874411     -0.930610368</a:t>
            </a:r>
          </a:p>
        </p:txBody>
      </p:sp>
    </p:spTree>
    <p:extLst>
      <p:ext uri="{BB962C8B-B14F-4D97-AF65-F5344CB8AC3E}">
        <p14:creationId xmlns:p14="http://schemas.microsoft.com/office/powerpoint/2010/main" val="39913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C4618-9FE3-3275-4475-341FE440A2EE}"/>
              </a:ext>
            </a:extLst>
          </p:cNvPr>
          <p:cNvSpPr txBox="1"/>
          <p:nvPr/>
        </p:nvSpPr>
        <p:spPr>
          <a:xfrm>
            <a:off x="360829" y="485052"/>
            <a:ext cx="114703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Mueller_matrix_of_the_sample(HWP) for angle 45deg is:</a:t>
            </a:r>
          </a:p>
          <a:p>
            <a:r>
              <a:rPr lang="en-US" sz="1600" b="1" dirty="0"/>
              <a:t>                                                                                     [[ 9.30817300e-01  0.00000000e+00  1.08005660e-02  3.81639165e-17]</a:t>
            </a:r>
          </a:p>
          <a:p>
            <a:r>
              <a:rPr lang="en-US" sz="1600" b="1" dirty="0"/>
              <a:t>                                                                                       [ 1.11022302e-16 -9.30610368e-01  2.45463372e-16  1.63871164e-02]</a:t>
            </a:r>
          </a:p>
          <a:p>
            <a:r>
              <a:rPr lang="en-US" sz="1600" b="1" dirty="0"/>
              <a:t>                                                                                       [ 1.08005660e-02  2.44740109e-16  9.30817300e-01  0.00000000e+00]</a:t>
            </a:r>
          </a:p>
          <a:p>
            <a:r>
              <a:rPr lang="en-US" sz="1600" b="1" dirty="0"/>
              <a:t>                                                                                      [-3.81639165e-17 -1.63871164e-02  0.00000000e+00 </a:t>
            </a:r>
            <a:r>
              <a:rPr lang="en-US" sz="1600" b="1" dirty="0" err="1"/>
              <a:t>0.00000000e+00</a:t>
            </a:r>
            <a:r>
              <a:rPr lang="en-US" sz="1600" b="1" dirty="0"/>
              <a:t> 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2230-9854-6ADC-820E-837DDE5C5B9A}"/>
              </a:ext>
            </a:extLst>
          </p:cNvPr>
          <p:cNvSpPr txBox="1"/>
          <p:nvPr/>
        </p:nvSpPr>
        <p:spPr>
          <a:xfrm>
            <a:off x="109818" y="2105561"/>
            <a:ext cx="12198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Matrix I (4x6):</a:t>
            </a:r>
          </a:p>
          <a:p>
            <a:r>
              <a:rPr lang="en-US" sz="1400" dirty="0"/>
              <a:t>[0.9472044163999999, 0.9144301835999998, 0.000206931999999882, 0.9416178659999996, 1.8614276679999997, 0.9200167340000001]</a:t>
            </a:r>
          </a:p>
          <a:p>
            <a:r>
              <a:rPr lang="en-US" sz="1400" dirty="0"/>
              <a:t>[0.9308173, 0.9308173, 0.9472044164, 0.941617866, 0.9144301836, 0.920016734]</a:t>
            </a:r>
          </a:p>
          <a:p>
            <a:r>
              <a:rPr lang="en-US" sz="1400" dirty="0"/>
              <a:t>[0.920016734, 0.920016734, 0.9200167339999997, 1.8616346, 0.9200167340000002, -0.021601132000000023]</a:t>
            </a:r>
          </a:p>
          <a:p>
            <a:r>
              <a:rPr lang="en-US" sz="1400" dirty="0"/>
              <a:t>[0.9144301836000001, 0.9472044164000001, 1.8614276680000001, 0.9416178660000003, 0.00020693200000010403, 0.9200167339999998]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DB244-6D96-A558-C90F-14211FAEDF74}"/>
              </a:ext>
            </a:extLst>
          </p:cNvPr>
          <p:cNvSpPr txBox="1"/>
          <p:nvPr/>
        </p:nvSpPr>
        <p:spPr>
          <a:xfrm>
            <a:off x="5070662" y="3582889"/>
            <a:ext cx="544157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Transformed Matrix:</a:t>
            </a:r>
          </a:p>
          <a:p>
            <a:r>
              <a:rPr lang="en-US" sz="1600" b="1" dirty="0"/>
              <a:t>0.9308173    0.0        0.010800566     0.0</a:t>
            </a:r>
          </a:p>
          <a:p>
            <a:r>
              <a:rPr lang="en-US" sz="1600" b="1" dirty="0"/>
              <a:t>-0.0     -0.930610368    2.22044605e-16    0.0163871164</a:t>
            </a:r>
          </a:p>
          <a:p>
            <a:r>
              <a:rPr lang="en-US" sz="1600" b="1" dirty="0"/>
              <a:t>-0.0108005655  2.22044605e-16    0.9308173    -0.0</a:t>
            </a:r>
          </a:p>
          <a:p>
            <a:r>
              <a:rPr lang="en-US" sz="1600" b="1" dirty="0"/>
              <a:t>0.911191047    -0.0163871164            -0.0               0.0</a:t>
            </a:r>
          </a:p>
        </p:txBody>
      </p:sp>
    </p:spTree>
    <p:extLst>
      <p:ext uri="{BB962C8B-B14F-4D97-AF65-F5344CB8AC3E}">
        <p14:creationId xmlns:p14="http://schemas.microsoft.com/office/powerpoint/2010/main" val="273097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86FADB-5FCD-AE1C-1330-DAE694ECB324}"/>
              </a:ext>
            </a:extLst>
          </p:cNvPr>
          <p:cNvSpPr txBox="1"/>
          <p:nvPr/>
        </p:nvSpPr>
        <p:spPr>
          <a:xfrm>
            <a:off x="183776" y="447410"/>
            <a:ext cx="114255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Mueller_matrix_of_the_sample(HWP) for angle 90deg is: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b="1" dirty="0"/>
              <a:t>[[ 9.30817300e-01 -1.08005660e-02  1.32268786e-18  1.11703937e-32]</a:t>
            </a:r>
          </a:p>
          <a:p>
            <a:r>
              <a:rPr lang="en-US" b="1" dirty="0"/>
              <a:t>                                                                                      [-1.08005660e-02  9.30817300e-01 -2.27959144e-16  2.00684297e-18]</a:t>
            </a:r>
          </a:p>
          <a:p>
            <a:r>
              <a:rPr lang="en-US" b="1" dirty="0"/>
              <a:t>                                                                                     [ 1.32268786e-18 -2.27959144e-16 -9.30610368e-01  1.63871164e-02]</a:t>
            </a:r>
          </a:p>
          <a:p>
            <a:r>
              <a:rPr lang="en-US" b="1" dirty="0"/>
              <a:t>                                                                                     [-8.13705402e-33 -2.00684297e-18 -1.63871164e-02 -9.30610368e-01]]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0087A-31DE-E1DD-AAC1-497BAE2FD92E}"/>
              </a:ext>
            </a:extLst>
          </p:cNvPr>
          <p:cNvSpPr txBox="1"/>
          <p:nvPr/>
        </p:nvSpPr>
        <p:spPr>
          <a:xfrm>
            <a:off x="255494" y="2217021"/>
            <a:ext cx="12008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Matrix I (4x6):</a:t>
            </a:r>
          </a:p>
          <a:p>
            <a:r>
              <a:rPr lang="en-US"/>
              <a:t>[0.941617866, 0.941617866, 1.8616346, 0.9416178660000002, 0.021601132000000023, 0.9416178659999997]</a:t>
            </a:r>
          </a:p>
          <a:p>
            <a:r>
              <a:rPr lang="en-US"/>
              <a:t>[1.861427668, 0.000206931999999993, 0.920016734, 0.9472044164, 0.941617866, 0.9144301836]</a:t>
            </a:r>
          </a:p>
          <a:p>
            <a:r>
              <a:rPr lang="en-US"/>
              <a:t>[0.9472044164, 0.9144301836, 0.9200167340000002, 0.000206931999999993, 0.9416178659999997, 1.861427668]</a:t>
            </a:r>
          </a:p>
          <a:p>
            <a:r>
              <a:rPr lang="en-US"/>
              <a:t>[0.920016734, 0.920016734, -0.021601132000000023, 0.9200167339999997, 1.8616346, 0.9200167340000002]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7A27C-CA82-BA8D-9055-5CB7597D58ED}"/>
              </a:ext>
            </a:extLst>
          </p:cNvPr>
          <p:cNvSpPr txBox="1"/>
          <p:nvPr/>
        </p:nvSpPr>
        <p:spPr>
          <a:xfrm>
            <a:off x="4912658" y="4052954"/>
            <a:ext cx="6974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Transformed Matrix:</a:t>
            </a:r>
          </a:p>
          <a:p>
            <a:r>
              <a:rPr lang="en-US" b="1" dirty="0"/>
              <a:t>0.9308173       -0.010800566        0.0                           0.0</a:t>
            </a:r>
          </a:p>
          <a:p>
            <a:r>
              <a:rPr lang="en-US" b="1" dirty="0"/>
              <a:t>0.010800566    0.9308173         -2.22044605e-16     -0.0</a:t>
            </a:r>
          </a:p>
          <a:p>
            <a:r>
              <a:rPr lang="en-US" b="1" dirty="0"/>
              <a:t>-4.61762406e-10 -2.22044605e-16 -0.930610368    0.0163871164</a:t>
            </a:r>
          </a:p>
          <a:p>
            <a:r>
              <a:rPr lang="en-US" b="1" dirty="0"/>
              <a:t>-4.61762406e-10      -0.0                    -0.0163871164  -0.930610368</a:t>
            </a:r>
          </a:p>
        </p:txBody>
      </p:sp>
    </p:spTree>
    <p:extLst>
      <p:ext uri="{BB962C8B-B14F-4D97-AF65-F5344CB8AC3E}">
        <p14:creationId xmlns:p14="http://schemas.microsoft.com/office/powerpoint/2010/main" val="10982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814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 Barnwal</dc:creator>
  <cp:lastModifiedBy>Prashant Kumar Barnwal</cp:lastModifiedBy>
  <cp:revision>8</cp:revision>
  <dcterms:created xsi:type="dcterms:W3CDTF">2023-07-28T08:28:21Z</dcterms:created>
  <dcterms:modified xsi:type="dcterms:W3CDTF">2023-07-31T04:30:58Z</dcterms:modified>
</cp:coreProperties>
</file>