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3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4523-9ABA-D5E5-EC12-DAE299C43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9534-7981-5985-2D67-41295CE8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BB5D-D4AE-1592-6409-BFC396A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F585-4803-46C8-9698-4F39560B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A9C5-3FDA-BBF9-28A2-240D219C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9B86-586E-094A-DEDB-90ED69F2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ADF9-3AD0-925E-43AB-71F67A86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DBDF-5468-ACA0-28D6-B4280649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B26F-1E5C-066B-2EBF-49532FB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5A7C-44F1-1A7F-0A77-6F280C81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AF94-B48E-DE01-EF08-546ADC33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BD8B-780B-9EF5-1982-7570DBD9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0F89-9063-EF15-9285-70857E06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9841-4C9D-6A88-DC97-1A70F4CF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877B-3E47-4073-0A11-E7C66B41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9B1-F345-A91A-6006-FDFED75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8723-9D20-4D9F-0F99-6577E869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9203-EB90-65E8-5037-7EFD05E9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0E99-4DD7-100B-9FBF-ABB51984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189F-B157-1DBF-A98A-8667175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F817-E13D-E9A3-BB17-0A485D5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4693-A3E2-6C1D-8100-CB72EDFE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85BD-C717-5090-F177-A0E5EE0C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17-3FFE-F2AB-B46E-FE3C48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75D4-1E6B-D4C7-9FE0-AC7AAC2A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CA6E-5DA7-7AFF-F921-9DE34653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D940-0027-681C-3B5E-FD52B1A3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20625-10EC-9CEB-7CA3-FF7E42BF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8278F-37FE-300F-7EA8-32D5D3AF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CC45-77B8-AADA-7424-6C1656A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C3BA9-A6DC-7084-3565-43B72E7C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3D34-17D7-98E0-5082-C2131578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9B55-6734-6749-0510-DABB422CE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4A389-0284-10EF-5222-286D7029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3BE88-60F6-19A4-B4C6-F1C64EB5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5F5F6-1A22-B80C-48F2-8797C3143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F1A4A-829A-50AF-7CE0-EEC8243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1A752-9B94-1595-FBA1-A5CBFCA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32E1C-F374-8E42-003E-821E9B26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DD9-24A6-90FC-C81C-1B36927A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DDD6C-77FE-1650-50E2-FC047142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94FEB-74BB-7FE0-7F2F-06260A9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F14B-E4D7-ACC1-D001-681E97E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5F27E-AFE8-FBDF-9B1D-C293243F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0D120-9391-E0BF-621E-7414584D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4791-BB9B-2940-0E75-5A4EFD3F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19A9-4311-260C-7C3A-15A1A5B4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BC98-39C9-A0D1-C509-8BE484CA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BB265-BF83-7522-ADF6-492BAD05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87AB-90CA-07A6-E47F-236024A0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FBA5-189B-CDFA-92EF-FB72C08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F418-50E0-F877-D6A8-ECA0F6AE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92E-BAB8-589C-326E-7A7B73CF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0C0E-F54B-E310-C6EA-67DA909B9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2D0E8-C20A-BB70-BBF9-0BB7A6F6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F16DA-450B-DF48-0ACF-66F04177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8A46-3E0F-7764-F8EC-BE6E4CE4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19F8-D1C8-76DE-5797-D4805BC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6D565-3239-DA16-5D0C-6F97D148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30D6-3BE9-24DA-FA1A-8E55CEA3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2690-856F-C60C-DCB3-7D6F6ED5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AE74-4C6D-4861-B082-61386C90621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4F39-9C87-7890-CFC8-7598F7A0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5C56-8B2D-1513-E19F-2E72FD77A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1133-C738-43C2-BCF7-2113C585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9/5.008167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19/5.0081673" TargetMode="External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9/5.008167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7941D-26DB-2542-3EFC-DC2728EEEDC7}"/>
              </a:ext>
            </a:extLst>
          </p:cNvPr>
          <p:cNvSpPr txBox="1"/>
          <p:nvPr/>
        </p:nvSpPr>
        <p:spPr>
          <a:xfrm>
            <a:off x="146835" y="105452"/>
            <a:ext cx="83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field microscopy based method to recover mueller 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43BF-A774-F72D-5D2D-3D5BB586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2723493"/>
            <a:ext cx="7049671" cy="2128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5D9C6-3B3C-3C9F-A439-76EE406C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32" y="914400"/>
            <a:ext cx="3719147" cy="5468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0E001-78AB-A2EC-64D1-DA676EFA6259}"/>
              </a:ext>
            </a:extLst>
          </p:cNvPr>
          <p:cNvSpPr txBox="1"/>
          <p:nvPr/>
        </p:nvSpPr>
        <p:spPr>
          <a:xfrm>
            <a:off x="146835" y="774214"/>
            <a:ext cx="769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experimental way to find the Mueller matrix of the sample.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PSA and PSG which is placed before and after the sample.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 always consist of QWP and LP, while PSG depends upon illuminating source polarization state.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BDC-AADE-15E9-AC06-200D9B9E751B}"/>
              </a:ext>
            </a:extLst>
          </p:cNvPr>
          <p:cNvSpPr txBox="1"/>
          <p:nvPr/>
        </p:nvSpPr>
        <p:spPr>
          <a:xfrm>
            <a:off x="146835" y="5921551"/>
            <a:ext cx="791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Sofia Obando-Vasquez, Ana Doblas, Carlos Trujillo; Apparatus and method to recover the Mueller matrix in bright-field microscopy. </a:t>
            </a:r>
            <a:r>
              <a:rPr lang="en-US" sz="1200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 Physics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 September 2022; 90 (9): 702–714. </a:t>
            </a:r>
            <a:r>
              <a:rPr lang="en-US" sz="1200" b="0" i="0" u="none" strike="noStrike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https://doi.org/10.1119/5.0081673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37E06-48EB-4818-6C9D-37B418C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AC15-17E3-B96C-EC36-0601E014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6" y="606669"/>
            <a:ext cx="9880699" cy="520217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PROCEDURE: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Apparatus setup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8CC7-2EA1-F629-875A-57895B23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4DF1E-4AF4-EA2B-EB10-C8640C408BC0}"/>
              </a:ext>
            </a:extLst>
          </p:cNvPr>
          <p:cNvSpPr txBox="1"/>
          <p:nvPr/>
        </p:nvSpPr>
        <p:spPr>
          <a:xfrm>
            <a:off x="247892" y="1239589"/>
            <a:ext cx="11070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is imaged using an infinity corrected microscope objective lens which produces the image of the sample at infinity.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the real sample of the image Tube lens is used.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Microscope image plane is located at the back the focal plane of the TL lens.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CCD is also located to the back focal plane of the TL.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PSG and PSA is place before the sample and after the TL.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PSA is always composed of the QWP followed by the Linear polarizer.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PSG system depend upon the polarization state of the illuminating Source.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EE044A-6E52-151F-D40B-491D60D5CE5D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4352192"/>
          <a:ext cx="8122572" cy="114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24">
                  <a:extLst>
                    <a:ext uri="{9D8B030D-6E8A-4147-A177-3AD203B41FA5}">
                      <a16:colId xmlns:a16="http://schemas.microsoft.com/office/drawing/2014/main" val="534607917"/>
                    </a:ext>
                  </a:extLst>
                </a:gridCol>
                <a:gridCol w="2707524">
                  <a:extLst>
                    <a:ext uri="{9D8B030D-6E8A-4147-A177-3AD203B41FA5}">
                      <a16:colId xmlns:a16="http://schemas.microsoft.com/office/drawing/2014/main" val="1068738683"/>
                    </a:ext>
                  </a:extLst>
                </a:gridCol>
                <a:gridCol w="2707524">
                  <a:extLst>
                    <a:ext uri="{9D8B030D-6E8A-4147-A177-3AD203B41FA5}">
                      <a16:colId xmlns:a16="http://schemas.microsoft.com/office/drawing/2014/main" val="3318431552"/>
                    </a:ext>
                  </a:extLst>
                </a:gridCol>
              </a:tblGrid>
              <a:tr h="378842">
                <a:tc>
                  <a:txBody>
                    <a:bodyPr/>
                    <a:lstStyle/>
                    <a:p>
                      <a:r>
                        <a:rPr lang="en-US" dirty="0"/>
                        <a:t>Randomly 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polarizer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79054"/>
                  </a:ext>
                </a:extLst>
              </a:tr>
              <a:tr h="384104">
                <a:tc>
                  <a:txBody>
                    <a:bodyPr/>
                    <a:lstStyle/>
                    <a:p>
                      <a:r>
                        <a:rPr lang="en-US" dirty="0"/>
                        <a:t>Linearly 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1543"/>
                  </a:ext>
                </a:extLst>
              </a:tr>
              <a:tr h="384104">
                <a:tc>
                  <a:txBody>
                    <a:bodyPr/>
                    <a:lstStyle/>
                    <a:p>
                      <a:r>
                        <a:rPr lang="en-US" dirty="0"/>
                        <a:t>EPL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Polarizer + HWP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56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D5BBCC-06FD-C375-09C7-BAEB884D4914}"/>
              </a:ext>
            </a:extLst>
          </p:cNvPr>
          <p:cNvSpPr txBox="1"/>
          <p:nvPr/>
        </p:nvSpPr>
        <p:spPr>
          <a:xfrm>
            <a:off x="247892" y="5943554"/>
            <a:ext cx="1107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depolarizer also instead of the Linear polarizer if we are using EPL, because it convert the EPL into the randomly polarized light.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DDC0263-C191-A617-8CFC-B9EFE0C91845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4352192"/>
          <a:ext cx="8219289" cy="114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63">
                  <a:extLst>
                    <a:ext uri="{9D8B030D-6E8A-4147-A177-3AD203B41FA5}">
                      <a16:colId xmlns:a16="http://schemas.microsoft.com/office/drawing/2014/main" val="534607917"/>
                    </a:ext>
                  </a:extLst>
                </a:gridCol>
                <a:gridCol w="2739763">
                  <a:extLst>
                    <a:ext uri="{9D8B030D-6E8A-4147-A177-3AD203B41FA5}">
                      <a16:colId xmlns:a16="http://schemas.microsoft.com/office/drawing/2014/main" val="1068738683"/>
                    </a:ext>
                  </a:extLst>
                </a:gridCol>
                <a:gridCol w="2739763">
                  <a:extLst>
                    <a:ext uri="{9D8B030D-6E8A-4147-A177-3AD203B41FA5}">
                      <a16:colId xmlns:a16="http://schemas.microsoft.com/office/drawing/2014/main" val="3318431552"/>
                    </a:ext>
                  </a:extLst>
                </a:gridCol>
              </a:tblGrid>
              <a:tr h="378842">
                <a:tc>
                  <a:txBody>
                    <a:bodyPr/>
                    <a:lstStyle/>
                    <a:p>
                      <a:r>
                        <a:rPr lang="en-US" dirty="0"/>
                        <a:t>Randomly 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polarizer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79054"/>
                  </a:ext>
                </a:extLst>
              </a:tr>
              <a:tr h="384104">
                <a:tc>
                  <a:txBody>
                    <a:bodyPr/>
                    <a:lstStyle/>
                    <a:p>
                      <a:r>
                        <a:rPr lang="en-US" dirty="0"/>
                        <a:t>Linearly 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1543"/>
                  </a:ext>
                </a:extLst>
              </a:tr>
              <a:tr h="384104">
                <a:tc>
                  <a:txBody>
                    <a:bodyPr/>
                    <a:lstStyle/>
                    <a:p>
                      <a:r>
                        <a:rPr lang="en-US" dirty="0"/>
                        <a:t>EPL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Polarizer + HWP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5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A8F0E-7C76-D74E-3D36-858619A5BB63}"/>
              </a:ext>
            </a:extLst>
          </p:cNvPr>
          <p:cNvSpPr txBox="1"/>
          <p:nvPr/>
        </p:nvSpPr>
        <p:spPr>
          <a:xfrm>
            <a:off x="2252297" y="1070648"/>
            <a:ext cx="98151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(HH + HV + VH + VV)];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(HH + HV –VH –VV)];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(PH + PV – MH – MV)];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(RH – RV – LH - LV)]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(HH – HV + VH – VV)];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(HH – HV – VH + VV)];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(PH – PV – MH + MV)];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(RH – RV – LH + LV)]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(HP – HM + VP - VM)];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(HP – HM – VP + VM)];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(PP – PM – MP + MM)];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(RP – RM – LP + LM)]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(HR – HL + VR - VL)];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(HR – HL –VR + VL)];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(PR – PL – MR + ML) ]; [m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(LL – RL – LR + RR)]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FA4EE-BE25-931F-5F39-224E05486C69}"/>
              </a:ext>
            </a:extLst>
          </p:cNvPr>
          <p:cNvSpPr txBox="1"/>
          <p:nvPr/>
        </p:nvSpPr>
        <p:spPr>
          <a:xfrm>
            <a:off x="334107" y="545123"/>
            <a:ext cx="882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Mueller matrix element and different linear combination of intensities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A8D74B8-50AC-DCF1-5F21-688DFF1BA322}"/>
              </a:ext>
            </a:extLst>
          </p:cNvPr>
          <p:cNvSpPr/>
          <p:nvPr/>
        </p:nvSpPr>
        <p:spPr>
          <a:xfrm>
            <a:off x="2107223" y="1129560"/>
            <a:ext cx="246184" cy="16264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E8E383C-B3B6-AE3E-8673-3545363CDC18}"/>
              </a:ext>
            </a:extLst>
          </p:cNvPr>
          <p:cNvSpPr/>
          <p:nvPr/>
        </p:nvSpPr>
        <p:spPr>
          <a:xfrm>
            <a:off x="11626361" y="1129560"/>
            <a:ext cx="419100" cy="16264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91C13-FAB3-2CCC-A961-0F1506A9A87C}"/>
              </a:ext>
            </a:extLst>
          </p:cNvPr>
          <p:cNvSpPr txBox="1"/>
          <p:nvPr/>
        </p:nvSpPr>
        <p:spPr>
          <a:xfrm>
            <a:off x="967154" y="1793631"/>
            <a:ext cx="11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sample</a:t>
            </a:r>
            <a:r>
              <a:rPr lang="en-US" dirty="0"/>
              <a:t>  =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DBDD0C-D3DC-64FC-F7F9-90F6B21B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7" y="3150226"/>
            <a:ext cx="4056184" cy="3042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0D81E4-E4A4-DDE6-32E5-02EF6962C473}"/>
                  </a:ext>
                </a:extLst>
              </p:cNvPr>
              <p:cNvSpPr txBox="1"/>
              <p:nvPr/>
            </p:nvSpPr>
            <p:spPr>
              <a:xfrm>
                <a:off x="5521569" y="2971800"/>
                <a:ext cx="2537939" cy="459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𝑜𝑜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2     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𝑜𝑜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0D81E4-E4A4-DDE6-32E5-02EF6962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69" y="2971800"/>
                <a:ext cx="2537939" cy="45948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60FBDE-7099-FA43-8685-49425F564CAD}"/>
                  </a:ext>
                </a:extLst>
              </p:cNvPr>
              <p:cNvSpPr txBox="1"/>
              <p:nvPr/>
            </p:nvSpPr>
            <p:spPr>
              <a:xfrm>
                <a:off x="8469923" y="2969515"/>
                <a:ext cx="2513380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2     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𝑜𝑜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60FBDE-7099-FA43-8685-49425F564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23" y="2969515"/>
                <a:ext cx="2513380" cy="460960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E677C7-109A-A902-CB38-04F251C4E8EF}"/>
                  </a:ext>
                </a:extLst>
              </p:cNvPr>
              <p:cNvSpPr txBox="1"/>
              <p:nvPr/>
            </p:nvSpPr>
            <p:spPr>
              <a:xfrm>
                <a:off x="5440918" y="3738750"/>
                <a:ext cx="2699239" cy="71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 =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𝑜𝑜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𝑚𝑖𝑖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𝑜𝑜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E677C7-109A-A902-CB38-04F251C4E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918" y="3738750"/>
                <a:ext cx="2699239" cy="717440"/>
              </a:xfrm>
              <a:prstGeom prst="rect">
                <a:avLst/>
              </a:prstGeom>
              <a:blipFill>
                <a:blip r:embed="rId5"/>
                <a:stretch>
                  <a:fillRect l="-2036"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AFF9B7-CCBD-CA91-BE40-B65FBC9279CD}"/>
              </a:ext>
            </a:extLst>
          </p:cNvPr>
          <p:cNvSpPr txBox="1"/>
          <p:nvPr/>
        </p:nvSpPr>
        <p:spPr>
          <a:xfrm>
            <a:off x="334107" y="6093069"/>
            <a:ext cx="992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Sofia Obando-Vasquez, Ana Doblas, Carlos Trujillo; Apparatus and method to recover the Mueller matrix in bright-field microscopy. </a:t>
            </a:r>
            <a:r>
              <a:rPr lang="en-US" sz="1200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 Physics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 September 2022; 90 (9): 702–714. </a:t>
            </a:r>
            <a:r>
              <a:rPr lang="en-US" sz="1200" b="0" i="0" u="none" strike="noStrike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https://doi.org/10.1119/5.0081673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53BD-4852-A80F-FAD2-0893050D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2F1C1-9706-35FD-798D-06466DA3D3D4}"/>
              </a:ext>
            </a:extLst>
          </p:cNvPr>
          <p:cNvSpPr txBox="1"/>
          <p:nvPr/>
        </p:nvSpPr>
        <p:spPr>
          <a:xfrm>
            <a:off x="361025" y="584775"/>
            <a:ext cx="114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of the images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16BDA-79DB-3B1F-ADED-D2F1C984CCFE}"/>
              </a:ext>
            </a:extLst>
          </p:cNvPr>
          <p:cNvSpPr txBox="1"/>
          <p:nvPr/>
        </p:nvSpPr>
        <p:spPr>
          <a:xfrm>
            <a:off x="383930" y="1039141"/>
            <a:ext cx="1146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system is aligned the images are taken with following configuration of the PSG and PSA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0E907-B815-0B73-2775-64EDD1CF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2" y="1441283"/>
            <a:ext cx="10891988" cy="3482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74BDD-C704-51A0-3D74-92A445527DB9}"/>
              </a:ext>
            </a:extLst>
          </p:cNvPr>
          <p:cNvSpPr txBox="1"/>
          <p:nvPr/>
        </p:nvSpPr>
        <p:spPr>
          <a:xfrm>
            <a:off x="538012" y="5147754"/>
            <a:ext cx="10596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</a:t>
            </a:r>
          </a:p>
          <a:p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polarization states in both PSG and PSA systems must be generated: vertical polarization, i.e., 90</a:t>
            </a:r>
            <a:r>
              <a:rPr lang="en-IN" sz="1400" b="0" i="0" baseline="30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(V), horizontal polarization, i.e., 0</a:t>
            </a:r>
            <a:r>
              <a:rPr lang="en-IN" sz="1400" b="0" i="0" baseline="30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(H), linear polarization at 45</a:t>
            </a:r>
            <a:r>
              <a:rPr lang="en-IN" sz="1400" b="0" i="0" baseline="30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(P), linear polarization at 45</a:t>
            </a:r>
            <a:r>
              <a:rPr lang="en-IN" sz="1400" b="0" i="0" baseline="3000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(M), righthanded circular polarization (R), and left-handed circular polarization (L).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18DA6-D887-5468-3BDB-76EF870A4E9A}"/>
              </a:ext>
            </a:extLst>
          </p:cNvPr>
          <p:cNvSpPr txBox="1"/>
          <p:nvPr/>
        </p:nvSpPr>
        <p:spPr>
          <a:xfrm>
            <a:off x="538012" y="6101861"/>
            <a:ext cx="791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Refrences: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Sofia Obando-Vasquez, Ana Doblas, Carlos Trujillo; Apparatus and method to recover the Mueller matrix in bright-field microscopy. </a:t>
            </a:r>
            <a:r>
              <a:rPr lang="en-US" sz="1200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 Physics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 September 2022; 90 (9): 702–714. </a:t>
            </a:r>
            <a:r>
              <a:rPr lang="en-US" sz="1200" b="0" i="0" u="none" strike="noStrike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https://doi.org/10.1119/5.0081673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8C641-614A-09AD-7337-ADF34B15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WORKING PROCEDURE:  (1) Apparatus setup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 Barnwal</dc:creator>
  <cp:lastModifiedBy>Prashant Kumar Barnwal</cp:lastModifiedBy>
  <cp:revision>1</cp:revision>
  <dcterms:created xsi:type="dcterms:W3CDTF">2024-02-18T09:11:39Z</dcterms:created>
  <dcterms:modified xsi:type="dcterms:W3CDTF">2024-02-18T09:12:26Z</dcterms:modified>
</cp:coreProperties>
</file>