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C904A9-ACDE-48A3-A240-8AFB0E87E481}">
  <a:tblStyle styleId="{54C904A9-ACDE-48A3-A240-8AFB0E87E4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97ff857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97ff857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81b975a8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81b975a8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81b975a8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81b975a8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81b975a89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81b975a89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81b975a89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81b975a89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81b975a89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81b975a89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95237c0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95237c0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97ff857b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97ff857b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81b975a89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81b975a89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858700" y="1193324"/>
            <a:ext cx="5361300" cy="12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Movie Recommendation System: A Comparative Analysis Of Machine Learning And Deep Learning Models</a:t>
            </a:r>
            <a:endParaRPr sz="18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858700" y="2732500"/>
            <a:ext cx="53613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Presented by : Prashant Neupane</a:t>
            </a:r>
            <a:br>
              <a:rPr lang="en" sz="1400"/>
            </a:br>
            <a:r>
              <a:rPr lang="en" sz="1400"/>
              <a:t>Supervisor : Anu Baba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Date : 27 November, 2024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819150" y="1697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 !!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30625" y="431850"/>
            <a:ext cx="20694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64025" y="1099500"/>
            <a:ext cx="57357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Recommender System helps users find relevant contents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Widely Used in Platforms like Netflix, Amazon and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youtube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Traditional Methods Struggle with Scalability and Accuracy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Essential for improving User Experience And Business Performance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579175" y="605625"/>
            <a:ext cx="19620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Purpose</a:t>
            </a:r>
            <a:endParaRPr sz="24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79175" y="1118825"/>
            <a:ext cx="6000300" cy="16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advanced movie recommendation algorithms using ML and DL method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Evaluate and compare model performance using MSE, RMSE, and MAE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 top recommendation systems to identify challenges and propose solutions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56425" y="531125"/>
            <a:ext cx="31125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Methodology</a:t>
            </a:r>
            <a:endParaRPr sz="18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05400" y="1052525"/>
            <a:ext cx="62154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b="1" lang="en" sz="1225">
                <a:latin typeface="Times New Roman"/>
                <a:ea typeface="Times New Roman"/>
                <a:cs typeface="Times New Roman"/>
                <a:sym typeface="Times New Roman"/>
              </a:rPr>
              <a:t>Algorithms Used : </a:t>
            </a: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KNN With Means</a:t>
            </a: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, Support Vector Machine (SVM), Neural Collaborative Filtering (NCF), Transformer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b="1" lang="en" sz="1225">
                <a:latin typeface="Times New Roman"/>
                <a:ea typeface="Times New Roman"/>
                <a:cs typeface="Times New Roman"/>
                <a:sym typeface="Times New Roman"/>
              </a:rPr>
              <a:t>Development Environment :</a:t>
            </a: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 Google Colab, Jupyter Notebook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b="1" lang="en" sz="1225">
                <a:latin typeface="Times New Roman"/>
                <a:ea typeface="Times New Roman"/>
                <a:cs typeface="Times New Roman"/>
                <a:sym typeface="Times New Roman"/>
              </a:rPr>
              <a:t>Programming Language : </a:t>
            </a: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b="1" lang="en" sz="1225">
                <a:latin typeface="Times New Roman"/>
                <a:ea typeface="Times New Roman"/>
                <a:cs typeface="Times New Roman"/>
                <a:sym typeface="Times New Roman"/>
              </a:rPr>
              <a:t>Libraries : </a:t>
            </a: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Numpy, Pandas, Matplotlib, Scikit-Learn, Tensorflow, Keras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450225" y="2206350"/>
            <a:ext cx="11616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Data Used</a:t>
            </a:r>
            <a:endParaRPr sz="12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50225" y="2571750"/>
            <a:ext cx="6215400" cy="15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MovieLens Dataset With 100,836 Ratings For 9742 Movies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610 Users With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at least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20 ratings each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Data Files : Movies.csv, ratings.csv, links.csv, tags.csv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Key Features : movieid, title, genres, ratings, tag, timestamp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825" y="576863"/>
            <a:ext cx="2584725" cy="36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3325" y="291175"/>
            <a:ext cx="23316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 And Analysis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5045525" y="12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{54C904A9-ACDE-48A3-A240-8AFB0E87E481}</a:tableStyleId>
              </a:tblPr>
              <a:tblGrid>
                <a:gridCol w="357950"/>
                <a:gridCol w="995475"/>
                <a:gridCol w="668125"/>
                <a:gridCol w="668125"/>
                <a:gridCol w="668125"/>
                <a:gridCol w="668125"/>
              </a:tblGrid>
              <a:tr h="60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Time (Seconds)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4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 With Means</a:t>
                      </a: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(ML)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0.822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0.907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0.695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SVD(ML)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0.753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0.868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0.666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1.07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0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Collaborative Filtering(DL)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0.838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0.915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0.694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35.99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4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Transformer Model (DL)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0.835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0.913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0.686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92.82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95" name="Google Shape;95;p17"/>
          <p:cNvSpPr txBox="1"/>
          <p:nvPr/>
        </p:nvSpPr>
        <p:spPr>
          <a:xfrm>
            <a:off x="108800" y="1276150"/>
            <a:ext cx="48462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KNN With Means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: Fastest (0.56s), lower accuracy (MSE: 0.822).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SVD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: Best accuracy (MSE: 0.753), moderate training time (1.07s).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Neural Collaborative Filtering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: Good accuracy (MSE: 0.838), high training time (35.99s).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Transformer Model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: High accuracy (MSE: 0.835), longest training time (92.82s).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55725" y="415300"/>
            <a:ext cx="75057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Conclusion</a:t>
            </a:r>
            <a:endParaRPr sz="18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522125" y="1022013"/>
            <a:ext cx="78111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SVD performed best in accuracy with the lowest MSE and RMSE.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With Means offered the fastest training time, though with lower accuracy.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models (NCF &amp; Transformer) provided high accuracy but needed more computational power and time.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55725" y="415300"/>
            <a:ext cx="75057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Future Work</a:t>
            </a:r>
            <a:endParaRPr sz="180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522125" y="1022013"/>
            <a:ext cx="78111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ML (KNN, SVD) and DL (Transformer, Neural Collaborative Filtering) models for better performance.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deep learning models using pruning, quantization, and distributed computing.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real-time feedback to adjust recommendations based on user preferences.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cloud computing for scalability and handling larger datasets.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55725" y="415300"/>
            <a:ext cx="75057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References</a:t>
            </a:r>
            <a:endParaRPr sz="18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55725" y="912100"/>
            <a:ext cx="7977600" cy="27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He, X., Liao, L., Zhang, H., et al.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(2017). Neural Collaborative Filtering.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26th International Conference on World Wide Web (WWW)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173-182.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Koren, Y., Bell, R., &amp; Volinsky, C.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(2009). Matrix Factorization Techniques for Recommender Systems.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Computer, IEEE Computer Society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42(8), 30-37.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Vaswani, A., Shazeer, N., Parmar, N., et al.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(2017). Attention Is All You Need.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Advances in Neural Information Processing Systems (NeurIPS)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Harper, F. M., &amp; Konstan, J. A.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(2015). The MovieLens Datasets: History and Context.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ACM Transactions on Interactive Intelligent Systems (TiiS)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5(4).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Ricci, F., Rokach, L., Shapira, B.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(2015). Recommender Systems Handbook.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Springer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819150" y="1697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Demo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