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59" r:id="rId6"/>
    <p:sldId id="260" r:id="rId7"/>
    <p:sldId id="261" r:id="rId8"/>
    <p:sldId id="262" r:id="rId9"/>
    <p:sldId id="263" r:id="rId10"/>
    <p:sldId id="273" r:id="rId11"/>
    <p:sldId id="274"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05B10E-D90C-4CFF-A510-6236FAD0F892}">
          <p14:sldIdLst>
            <p14:sldId id="256"/>
            <p14:sldId id="272"/>
            <p14:sldId id="257"/>
            <p14:sldId id="258"/>
            <p14:sldId id="259"/>
            <p14:sldId id="260"/>
            <p14:sldId id="261"/>
            <p14:sldId id="262"/>
            <p14:sldId id="263"/>
            <p14:sldId id="273"/>
            <p14:sldId id="274"/>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85" d="100"/>
          <a:sy n="85" d="100"/>
        </p:scale>
        <p:origin x="6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5/29/2022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5/29/2022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4A90-8DD1-107F-DF58-4F98C5BFF262}"/>
              </a:ext>
            </a:extLst>
          </p:cNvPr>
          <p:cNvSpPr>
            <a:spLocks noGrp="1"/>
          </p:cNvSpPr>
          <p:nvPr>
            <p:ph type="ctrTitle"/>
          </p:nvPr>
        </p:nvSpPr>
        <p:spPr>
          <a:xfrm>
            <a:off x="1048871" y="802298"/>
            <a:ext cx="10273554" cy="2541431"/>
          </a:xfrm>
        </p:spPr>
        <p:txBody>
          <a:bodyPr>
            <a:normAutofit fontScale="90000"/>
          </a:bodyPr>
          <a:lstStyle/>
          <a:p>
            <a:r>
              <a:rPr lang="en-IN" b="1" dirty="0">
                <a:solidFill>
                  <a:schemeClr val="tx1">
                    <a:lumMod val="85000"/>
                    <a:lumOff val="15000"/>
                  </a:schemeClr>
                </a:solidFill>
                <a:effectLst>
                  <a:outerShdw blurRad="38100" dist="38100" dir="2700000" algn="tl">
                    <a:srgbClr val="000000">
                      <a:alpha val="43137"/>
                    </a:srgbClr>
                  </a:outerShdw>
                </a:effectLst>
              </a:rPr>
              <a:t>Blood bank management system</a:t>
            </a:r>
          </a:p>
        </p:txBody>
      </p:sp>
      <p:sp>
        <p:nvSpPr>
          <p:cNvPr id="3" name="Subtitle 2">
            <a:extLst>
              <a:ext uri="{FF2B5EF4-FFF2-40B4-BE49-F238E27FC236}">
                <a16:creationId xmlns:a16="http://schemas.microsoft.com/office/drawing/2014/main" id="{733F7218-3FC8-CC73-5D97-48219080AC8D}"/>
              </a:ext>
            </a:extLst>
          </p:cNvPr>
          <p:cNvSpPr>
            <a:spLocks noGrp="1"/>
          </p:cNvSpPr>
          <p:nvPr>
            <p:ph type="subTitle" idx="1"/>
          </p:nvPr>
        </p:nvSpPr>
        <p:spPr>
          <a:xfrm>
            <a:off x="2417780" y="3531204"/>
            <a:ext cx="8637072" cy="2541431"/>
          </a:xfrm>
        </p:spPr>
        <p:txBody>
          <a:bodyPr>
            <a:normAutofit/>
          </a:bodyPr>
          <a:lstStyle/>
          <a:p>
            <a:r>
              <a:rPr lang="en-IN" u="sng" dirty="0"/>
              <a:t>Created by </a:t>
            </a:r>
            <a:r>
              <a:rPr lang="en-IN" dirty="0"/>
              <a:t>:   prashant Jagtap (2926),   </a:t>
            </a:r>
          </a:p>
          <a:p>
            <a:r>
              <a:rPr lang="en-IN" dirty="0"/>
              <a:t>	          Dhananjay Bhagat (2912),   </a:t>
            </a:r>
          </a:p>
          <a:p>
            <a:r>
              <a:rPr lang="en-IN" dirty="0"/>
              <a:t>	          Bhagirath koli (2908).</a:t>
            </a:r>
          </a:p>
          <a:p>
            <a:endParaRPr lang="en-IN" dirty="0"/>
          </a:p>
          <a:p>
            <a:r>
              <a:rPr lang="en-IN" u="sng" dirty="0"/>
              <a:t>Guided by</a:t>
            </a:r>
            <a:r>
              <a:rPr lang="en-IN" dirty="0"/>
              <a:t>   :  prof.  midgule  Vinayak e.</a:t>
            </a:r>
          </a:p>
        </p:txBody>
      </p:sp>
      <p:pic>
        <p:nvPicPr>
          <p:cNvPr id="5" name="Picture 4">
            <a:extLst>
              <a:ext uri="{FF2B5EF4-FFF2-40B4-BE49-F238E27FC236}">
                <a16:creationId xmlns:a16="http://schemas.microsoft.com/office/drawing/2014/main" id="{230601C0-F07D-4516-A33E-1957E44B49B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7095565" y="-278403"/>
            <a:ext cx="3429000" cy="3429000"/>
          </a:xfrm>
          <a:prstGeom prst="rect">
            <a:avLst/>
          </a:prstGeom>
        </p:spPr>
      </p:pic>
    </p:spTree>
    <p:extLst>
      <p:ext uri="{BB962C8B-B14F-4D97-AF65-F5344CB8AC3E}">
        <p14:creationId xmlns:p14="http://schemas.microsoft.com/office/powerpoint/2010/main" val="37032773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5B20B-CEF7-4D57-1EC0-212E2B8372E5}"/>
              </a:ext>
            </a:extLst>
          </p:cNvPr>
          <p:cNvPicPr>
            <a:picLocks noChangeAspect="1"/>
          </p:cNvPicPr>
          <p:nvPr/>
        </p:nvPicPr>
        <p:blipFill rotWithShape="1">
          <a:blip r:embed="rId2"/>
          <a:srcRect b="6096"/>
          <a:stretch/>
        </p:blipFill>
        <p:spPr>
          <a:xfrm>
            <a:off x="4650905" y="453811"/>
            <a:ext cx="7541095" cy="5614858"/>
          </a:xfrm>
          <a:prstGeom prst="rect">
            <a:avLst/>
          </a:prstGeom>
        </p:spPr>
      </p:pic>
      <p:sp>
        <p:nvSpPr>
          <p:cNvPr id="4" name="TextBox 3">
            <a:extLst>
              <a:ext uri="{FF2B5EF4-FFF2-40B4-BE49-F238E27FC236}">
                <a16:creationId xmlns:a16="http://schemas.microsoft.com/office/drawing/2014/main" id="{2E8D33DB-1F97-0394-A3BC-2CB44AAF7D4F}"/>
              </a:ext>
            </a:extLst>
          </p:cNvPr>
          <p:cNvSpPr txBox="1"/>
          <p:nvPr/>
        </p:nvSpPr>
        <p:spPr>
          <a:xfrm>
            <a:off x="457200" y="453811"/>
            <a:ext cx="2858475" cy="584775"/>
          </a:xfrm>
          <a:prstGeom prst="rect">
            <a:avLst/>
          </a:prstGeom>
          <a:noFill/>
        </p:spPr>
        <p:txBody>
          <a:bodyPr wrap="none" rtlCol="0">
            <a:spAutoFit/>
          </a:bodyPr>
          <a:lstStyle/>
          <a:p>
            <a:r>
              <a:rPr lang="en-IN" sz="3200" b="1" cap="all" dirty="0">
                <a:effectLst>
                  <a:outerShdw blurRad="38100" dist="38100" dir="2700000" algn="tl">
                    <a:srgbClr val="000000">
                      <a:alpha val="43137"/>
                    </a:srgbClr>
                  </a:outerShdw>
                </a:effectLst>
                <a:latin typeface="+mj-lt"/>
                <a:ea typeface="+mj-ea"/>
                <a:cs typeface="+mj-cs"/>
              </a:rPr>
              <a:t>TEST</a:t>
            </a:r>
            <a:r>
              <a:rPr lang="en-IN" dirty="0"/>
              <a:t> </a:t>
            </a:r>
            <a:r>
              <a:rPr lang="en-IN" sz="3200" b="1" cap="all" dirty="0">
                <a:effectLst>
                  <a:outerShdw blurRad="38100" dist="38100" dir="2700000" algn="tl">
                    <a:srgbClr val="000000">
                      <a:alpha val="43137"/>
                    </a:srgbClr>
                  </a:outerShdw>
                </a:effectLst>
                <a:latin typeface="+mj-lt"/>
                <a:ea typeface="+mj-ea"/>
                <a:cs typeface="+mj-cs"/>
              </a:rPr>
              <a:t>CASES</a:t>
            </a:r>
            <a:r>
              <a:rPr lang="en-IN" dirty="0"/>
              <a:t> :</a:t>
            </a:r>
          </a:p>
        </p:txBody>
      </p:sp>
    </p:spTree>
    <p:extLst>
      <p:ext uri="{BB962C8B-B14F-4D97-AF65-F5344CB8AC3E}">
        <p14:creationId xmlns:p14="http://schemas.microsoft.com/office/powerpoint/2010/main" val="269871257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A5D878-34A0-F837-6C67-929C68F1DC25}"/>
              </a:ext>
            </a:extLst>
          </p:cNvPr>
          <p:cNvPicPr>
            <a:picLocks noChangeAspect="1"/>
          </p:cNvPicPr>
          <p:nvPr/>
        </p:nvPicPr>
        <p:blipFill>
          <a:blip r:embed="rId2"/>
          <a:stretch>
            <a:fillRect/>
          </a:stretch>
        </p:blipFill>
        <p:spPr>
          <a:xfrm>
            <a:off x="3748836" y="291"/>
            <a:ext cx="8407192" cy="6122603"/>
          </a:xfrm>
          <a:prstGeom prst="rect">
            <a:avLst/>
          </a:prstGeom>
        </p:spPr>
      </p:pic>
    </p:spTree>
    <p:extLst>
      <p:ext uri="{BB962C8B-B14F-4D97-AF65-F5344CB8AC3E}">
        <p14:creationId xmlns:p14="http://schemas.microsoft.com/office/powerpoint/2010/main" val="11698711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C5ED20-FE71-AF75-77BD-754CE9DAE801}"/>
              </a:ext>
            </a:extLst>
          </p:cNvPr>
          <p:cNvSpPr txBox="1"/>
          <p:nvPr/>
        </p:nvSpPr>
        <p:spPr>
          <a:xfrm>
            <a:off x="533400" y="206829"/>
            <a:ext cx="4206151" cy="584775"/>
          </a:xfrm>
          <a:prstGeom prst="rect">
            <a:avLst/>
          </a:prstGeom>
          <a:noFill/>
        </p:spPr>
        <p:txBody>
          <a:bodyPr wrap="none" rtlCol="0">
            <a:spAutoFit/>
          </a:bodyPr>
          <a:lstStyle/>
          <a:p>
            <a:r>
              <a:rPr lang="en-IN" sz="3200" b="1" dirty="0">
                <a:effectLst>
                  <a:outerShdw blurRad="38100" dist="38100" dir="2700000" algn="tl">
                    <a:srgbClr val="000000">
                      <a:alpha val="43137"/>
                    </a:srgbClr>
                  </a:outerShdw>
                </a:effectLst>
                <a:latin typeface="+mj-lt"/>
              </a:rPr>
              <a:t>DATA DICTIONARY</a:t>
            </a:r>
          </a:p>
        </p:txBody>
      </p:sp>
      <p:sp>
        <p:nvSpPr>
          <p:cNvPr id="3" name="TextBox 2">
            <a:extLst>
              <a:ext uri="{FF2B5EF4-FFF2-40B4-BE49-F238E27FC236}">
                <a16:creationId xmlns:a16="http://schemas.microsoft.com/office/drawing/2014/main" id="{30C73D20-71DC-083D-EBB2-B6A47D9270A8}"/>
              </a:ext>
            </a:extLst>
          </p:cNvPr>
          <p:cNvSpPr txBox="1"/>
          <p:nvPr/>
        </p:nvSpPr>
        <p:spPr>
          <a:xfrm>
            <a:off x="1306286" y="957943"/>
            <a:ext cx="184731" cy="369332"/>
          </a:xfrm>
          <a:prstGeom prst="rect">
            <a:avLst/>
          </a:prstGeom>
          <a:noFill/>
        </p:spPr>
        <p:txBody>
          <a:bodyPr wrap="none" rtlCol="0">
            <a:spAutoFit/>
          </a:bodyPr>
          <a:lstStyle/>
          <a:p>
            <a:endParaRPr lang="en-IN" dirty="0"/>
          </a:p>
        </p:txBody>
      </p:sp>
      <p:graphicFrame>
        <p:nvGraphicFramePr>
          <p:cNvPr id="6" name="Table 5">
            <a:extLst>
              <a:ext uri="{FF2B5EF4-FFF2-40B4-BE49-F238E27FC236}">
                <a16:creationId xmlns:a16="http://schemas.microsoft.com/office/drawing/2014/main" id="{401E9F15-A7B7-039E-2D51-810F6A2BC1A7}"/>
              </a:ext>
            </a:extLst>
          </p:cNvPr>
          <p:cNvGraphicFramePr>
            <a:graphicFrameLocks noGrp="1"/>
          </p:cNvGraphicFramePr>
          <p:nvPr>
            <p:extLst>
              <p:ext uri="{D42A27DB-BD31-4B8C-83A1-F6EECF244321}">
                <p14:modId xmlns:p14="http://schemas.microsoft.com/office/powerpoint/2010/main" val="412326359"/>
              </p:ext>
            </p:extLst>
          </p:nvPr>
        </p:nvGraphicFramePr>
        <p:xfrm>
          <a:off x="6373429" y="791604"/>
          <a:ext cx="5690235" cy="2106074"/>
        </p:xfrm>
        <a:graphic>
          <a:graphicData uri="http://schemas.openxmlformats.org/drawingml/2006/table">
            <a:tbl>
              <a:tblPr firstRow="1" firstCol="1" bandRow="1">
                <a:tableStyleId>{5C22544A-7EE6-4342-B048-85BDC9FD1C3A}</a:tableStyleId>
              </a:tblPr>
              <a:tblGrid>
                <a:gridCol w="1487805">
                  <a:extLst>
                    <a:ext uri="{9D8B030D-6E8A-4147-A177-3AD203B41FA5}">
                      <a16:colId xmlns:a16="http://schemas.microsoft.com/office/drawing/2014/main" val="3334420959"/>
                    </a:ext>
                  </a:extLst>
                </a:gridCol>
                <a:gridCol w="1031240">
                  <a:extLst>
                    <a:ext uri="{9D8B030D-6E8A-4147-A177-3AD203B41FA5}">
                      <a16:colId xmlns:a16="http://schemas.microsoft.com/office/drawing/2014/main" val="3786353310"/>
                    </a:ext>
                  </a:extLst>
                </a:gridCol>
                <a:gridCol w="1140460">
                  <a:extLst>
                    <a:ext uri="{9D8B030D-6E8A-4147-A177-3AD203B41FA5}">
                      <a16:colId xmlns:a16="http://schemas.microsoft.com/office/drawing/2014/main" val="1903527369"/>
                    </a:ext>
                  </a:extLst>
                </a:gridCol>
                <a:gridCol w="938530">
                  <a:extLst>
                    <a:ext uri="{9D8B030D-6E8A-4147-A177-3AD203B41FA5}">
                      <a16:colId xmlns:a16="http://schemas.microsoft.com/office/drawing/2014/main" val="4025309871"/>
                    </a:ext>
                  </a:extLst>
                </a:gridCol>
                <a:gridCol w="1092200">
                  <a:extLst>
                    <a:ext uri="{9D8B030D-6E8A-4147-A177-3AD203B41FA5}">
                      <a16:colId xmlns:a16="http://schemas.microsoft.com/office/drawing/2014/main" val="1612277265"/>
                    </a:ext>
                  </a:extLst>
                </a:gridCol>
              </a:tblGrid>
              <a:tr h="472884">
                <a:tc>
                  <a:txBody>
                    <a:bodyPr/>
                    <a:lstStyle/>
                    <a:p>
                      <a:pPr algn="just"/>
                      <a:r>
                        <a:rPr lang="en-US" sz="1600" dirty="0">
                          <a:effectLst/>
                        </a:rPr>
                        <a:t>Field name</a:t>
                      </a:r>
                    </a:p>
                    <a:p>
                      <a:pPr algn="just">
                        <a:lnSpc>
                          <a:spcPct val="106000"/>
                        </a:lnSpc>
                      </a:pPr>
                      <a:r>
                        <a:rPr lang="en-US" sz="1600" dirty="0">
                          <a:effectLst/>
                        </a:rPr>
                        <a:t> </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DataType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Constraints</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Size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Description</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extLst>
                  <a:ext uri="{0D108BD9-81ED-4DB2-BD59-A6C34878D82A}">
                    <a16:rowId xmlns:a16="http://schemas.microsoft.com/office/drawing/2014/main" val="696757918"/>
                  </a:ext>
                </a:extLst>
              </a:tr>
              <a:tr h="531585">
                <a:tc>
                  <a:txBody>
                    <a:bodyPr/>
                    <a:lstStyle/>
                    <a:p>
                      <a:pPr algn="just">
                        <a:lnSpc>
                          <a:spcPct val="106000"/>
                        </a:lnSpc>
                      </a:pPr>
                      <a:r>
                        <a:rPr lang="en-US" sz="1600" u="sng">
                          <a:effectLst/>
                          <a:uFill>
                            <a:solidFill>
                              <a:srgbClr val="000000"/>
                            </a:solidFill>
                          </a:uFill>
                        </a:rPr>
                        <a:t>admin_id</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Int</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Primary key</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15</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Unique id of admin</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extLst>
                  <a:ext uri="{0D108BD9-81ED-4DB2-BD59-A6C34878D82A}">
                    <a16:rowId xmlns:a16="http://schemas.microsoft.com/office/drawing/2014/main" val="1360203690"/>
                  </a:ext>
                </a:extLst>
              </a:tr>
              <a:tr h="533699">
                <a:tc>
                  <a:txBody>
                    <a:bodyPr/>
                    <a:lstStyle/>
                    <a:p>
                      <a:pPr algn="just">
                        <a:lnSpc>
                          <a:spcPct val="106000"/>
                        </a:lnSpc>
                      </a:pPr>
                      <a:r>
                        <a:rPr lang="en-US" sz="1600">
                          <a:effectLst/>
                        </a:rPr>
                        <a:t>admin_name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Char</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Not null</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30</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Name of admin</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extLst>
                  <a:ext uri="{0D108BD9-81ED-4DB2-BD59-A6C34878D82A}">
                    <a16:rowId xmlns:a16="http://schemas.microsoft.com/office/drawing/2014/main" val="2293844812"/>
                  </a:ext>
                </a:extLst>
              </a:tr>
              <a:tr h="533171">
                <a:tc>
                  <a:txBody>
                    <a:bodyPr/>
                    <a:lstStyle/>
                    <a:p>
                      <a:pPr algn="just">
                        <a:lnSpc>
                          <a:spcPct val="106000"/>
                        </a:lnSpc>
                      </a:pPr>
                      <a:r>
                        <a:rPr lang="en-US" sz="1600">
                          <a:effectLst/>
                        </a:rPr>
                        <a:t>admin_password</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Varchar</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Not null</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a:effectLst/>
                        </a:rPr>
                        <a:t>15</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tc>
                  <a:txBody>
                    <a:bodyPr/>
                    <a:lstStyle/>
                    <a:p>
                      <a:pPr algn="just">
                        <a:lnSpc>
                          <a:spcPct val="106000"/>
                        </a:lnSpc>
                      </a:pPr>
                      <a:r>
                        <a:rPr lang="en-US" sz="1600" dirty="0">
                          <a:effectLst/>
                        </a:rPr>
                        <a:t>Password of admin</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17780" marT="6985" marB="0"/>
                </a:tc>
                <a:extLst>
                  <a:ext uri="{0D108BD9-81ED-4DB2-BD59-A6C34878D82A}">
                    <a16:rowId xmlns:a16="http://schemas.microsoft.com/office/drawing/2014/main" val="1279513110"/>
                  </a:ext>
                </a:extLst>
              </a:tr>
            </a:tbl>
          </a:graphicData>
        </a:graphic>
      </p:graphicFrame>
      <p:sp>
        <p:nvSpPr>
          <p:cNvPr id="8" name="TextBox 7">
            <a:extLst>
              <a:ext uri="{FF2B5EF4-FFF2-40B4-BE49-F238E27FC236}">
                <a16:creationId xmlns:a16="http://schemas.microsoft.com/office/drawing/2014/main" id="{926747E9-6797-838A-1199-FB4A0DE960E3}"/>
              </a:ext>
            </a:extLst>
          </p:cNvPr>
          <p:cNvSpPr txBox="1"/>
          <p:nvPr/>
        </p:nvSpPr>
        <p:spPr>
          <a:xfrm>
            <a:off x="1770093" y="791604"/>
            <a:ext cx="1441420" cy="707886"/>
          </a:xfrm>
          <a:prstGeom prst="rect">
            <a:avLst/>
          </a:prstGeom>
          <a:noFill/>
        </p:spPr>
        <p:txBody>
          <a:bodyPr wrap="none" rtlCol="0">
            <a:spAutoFit/>
          </a:bodyPr>
          <a:lstStyle/>
          <a:p>
            <a:pPr marL="285750" indent="-285750">
              <a:buFont typeface="Wingdings" panose="05000000000000000000" pitchFamily="2" charset="2"/>
              <a:buChar char="v"/>
            </a:pPr>
            <a:r>
              <a:rPr lang="en-US" sz="2000" b="1" u="sng" dirty="0">
                <a:effectLst/>
                <a:latin typeface="Times New Roman" panose="02020603050405020304" pitchFamily="18" charset="0"/>
                <a:ea typeface="Calibri" panose="020F0502020204030204" pitchFamily="34" charset="0"/>
              </a:rPr>
              <a:t>Admin</a:t>
            </a:r>
            <a:r>
              <a:rPr lang="en-US" sz="2000" b="1" dirty="0">
                <a:effectLst/>
                <a:latin typeface="Times New Roman" panose="02020603050405020304" pitchFamily="18" charset="0"/>
                <a:ea typeface="Calibri" panose="020F0502020204030204" pitchFamily="34" charset="0"/>
              </a:rPr>
              <a:t>  :</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9" name="TextBox 8">
            <a:extLst>
              <a:ext uri="{FF2B5EF4-FFF2-40B4-BE49-F238E27FC236}">
                <a16:creationId xmlns:a16="http://schemas.microsoft.com/office/drawing/2014/main" id="{E6FE47B2-B7C7-E9B0-DF4E-EB8C5298AAEE}"/>
              </a:ext>
            </a:extLst>
          </p:cNvPr>
          <p:cNvSpPr txBox="1"/>
          <p:nvPr/>
        </p:nvSpPr>
        <p:spPr>
          <a:xfrm>
            <a:off x="1770093" y="3544985"/>
            <a:ext cx="1970604" cy="677108"/>
          </a:xfrm>
          <a:prstGeom prst="rect">
            <a:avLst/>
          </a:prstGeom>
          <a:noFill/>
        </p:spPr>
        <p:txBody>
          <a:bodyPr wrap="none" rtlCol="0">
            <a:spAutoFit/>
          </a:bodyPr>
          <a:lstStyle/>
          <a:p>
            <a:pPr marL="285750" indent="-285750">
              <a:buFont typeface="Wingdings" panose="05000000000000000000" pitchFamily="2" charset="2"/>
              <a:buChar char="v"/>
            </a:pPr>
            <a:r>
              <a:rPr lang="en-US" sz="2000" b="1" u="sng" dirty="0">
                <a:effectLst/>
                <a:latin typeface="Times New Roman" panose="02020603050405020304" pitchFamily="18" charset="0"/>
                <a:ea typeface="Calibri" panose="020F0502020204030204" pitchFamily="34" charset="0"/>
              </a:rPr>
              <a:t>Blood group </a:t>
            </a:r>
            <a:r>
              <a:rPr lang="en-US" sz="1800" b="1"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dirty="0"/>
          </a:p>
        </p:txBody>
      </p:sp>
      <p:graphicFrame>
        <p:nvGraphicFramePr>
          <p:cNvPr id="10" name="Table 9">
            <a:extLst>
              <a:ext uri="{FF2B5EF4-FFF2-40B4-BE49-F238E27FC236}">
                <a16:creationId xmlns:a16="http://schemas.microsoft.com/office/drawing/2014/main" id="{8BD615FC-F2BF-847E-5335-BB65CCFD0C16}"/>
              </a:ext>
            </a:extLst>
          </p:cNvPr>
          <p:cNvGraphicFramePr>
            <a:graphicFrameLocks noGrp="1"/>
          </p:cNvGraphicFramePr>
          <p:nvPr>
            <p:extLst>
              <p:ext uri="{D42A27DB-BD31-4B8C-83A1-F6EECF244321}">
                <p14:modId xmlns:p14="http://schemas.microsoft.com/office/powerpoint/2010/main" val="671838498"/>
              </p:ext>
            </p:extLst>
          </p:nvPr>
        </p:nvGraphicFramePr>
        <p:xfrm>
          <a:off x="6373428" y="3581400"/>
          <a:ext cx="5818572" cy="2465267"/>
        </p:xfrm>
        <a:graphic>
          <a:graphicData uri="http://schemas.openxmlformats.org/drawingml/2006/table">
            <a:tbl>
              <a:tblPr firstRow="1" firstCol="1" bandRow="1">
                <a:tableStyleId>{5C22544A-7EE6-4342-B048-85BDC9FD1C3A}</a:tableStyleId>
              </a:tblPr>
              <a:tblGrid>
                <a:gridCol w="1163593">
                  <a:extLst>
                    <a:ext uri="{9D8B030D-6E8A-4147-A177-3AD203B41FA5}">
                      <a16:colId xmlns:a16="http://schemas.microsoft.com/office/drawing/2014/main" val="3040244016"/>
                    </a:ext>
                  </a:extLst>
                </a:gridCol>
                <a:gridCol w="1163593">
                  <a:extLst>
                    <a:ext uri="{9D8B030D-6E8A-4147-A177-3AD203B41FA5}">
                      <a16:colId xmlns:a16="http://schemas.microsoft.com/office/drawing/2014/main" val="2433452729"/>
                    </a:ext>
                  </a:extLst>
                </a:gridCol>
                <a:gridCol w="1163593">
                  <a:extLst>
                    <a:ext uri="{9D8B030D-6E8A-4147-A177-3AD203B41FA5}">
                      <a16:colId xmlns:a16="http://schemas.microsoft.com/office/drawing/2014/main" val="1676245536"/>
                    </a:ext>
                  </a:extLst>
                </a:gridCol>
                <a:gridCol w="1163593">
                  <a:extLst>
                    <a:ext uri="{9D8B030D-6E8A-4147-A177-3AD203B41FA5}">
                      <a16:colId xmlns:a16="http://schemas.microsoft.com/office/drawing/2014/main" val="2154057354"/>
                    </a:ext>
                  </a:extLst>
                </a:gridCol>
                <a:gridCol w="1164200">
                  <a:extLst>
                    <a:ext uri="{9D8B030D-6E8A-4147-A177-3AD203B41FA5}">
                      <a16:colId xmlns:a16="http://schemas.microsoft.com/office/drawing/2014/main" val="541602314"/>
                    </a:ext>
                  </a:extLst>
                </a:gridCol>
              </a:tblGrid>
              <a:tr h="709527">
                <a:tc>
                  <a:txBody>
                    <a:bodyPr/>
                    <a:lstStyle/>
                    <a:p>
                      <a:pPr>
                        <a:lnSpc>
                          <a:spcPct val="115000"/>
                        </a:lnSpc>
                      </a:pPr>
                      <a:r>
                        <a:rPr lang="en-US" sz="1600">
                          <a:effectLst/>
                        </a:rPr>
                        <a:t>Field name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Data Type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Constraints</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lnSpc>
                          <a:spcPct val="106000"/>
                        </a:lnSpc>
                      </a:pPr>
                      <a:r>
                        <a:rPr lang="en-US" sz="1600">
                          <a:effectLst/>
                        </a:rPr>
                        <a:t>Size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600">
                          <a:effectLst/>
                        </a:rPr>
                        <a:t>Description</a:t>
                      </a:r>
                      <a:endParaRPr lang="en-IN" sz="1200">
                        <a:effectLst/>
                      </a:endParaRPr>
                    </a:p>
                    <a:p>
                      <a:pPr>
                        <a:lnSpc>
                          <a:spcPct val="115000"/>
                        </a:lnSpc>
                      </a:pPr>
                      <a:r>
                        <a:rPr lang="en-US" sz="1600">
                          <a:effectLst/>
                        </a:rPr>
                        <a:t> </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444621353"/>
                  </a:ext>
                </a:extLst>
              </a:tr>
              <a:tr h="298701">
                <a:tc>
                  <a:txBody>
                    <a:bodyPr/>
                    <a:lstStyle/>
                    <a:p>
                      <a:pPr>
                        <a:lnSpc>
                          <a:spcPct val="115000"/>
                        </a:lnSpc>
                      </a:pPr>
                      <a:r>
                        <a:rPr lang="en-US" sz="1600" u="sng" dirty="0" err="1">
                          <a:effectLst/>
                          <a:uFill>
                            <a:solidFill>
                              <a:srgbClr val="000000"/>
                            </a:solidFill>
                          </a:uFill>
                        </a:rPr>
                        <a:t>Donor_id</a:t>
                      </a:r>
                      <a:endParaRPr lang="en-US" sz="1600" u="sng" dirty="0">
                        <a:effectLst/>
                        <a:uFill>
                          <a:solidFill>
                            <a:srgbClr val="000000"/>
                          </a:solidFill>
                        </a:uFill>
                      </a:endParaRPr>
                    </a:p>
                    <a:p>
                      <a:pPr>
                        <a:lnSpc>
                          <a:spcPct val="115000"/>
                        </a:lnSpc>
                      </a:pP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Int</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Primary key</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30</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Donor id</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24642065"/>
                  </a:ext>
                </a:extLst>
              </a:tr>
              <a:tr h="622557">
                <a:tc>
                  <a:txBody>
                    <a:bodyPr/>
                    <a:lstStyle/>
                    <a:p>
                      <a:pPr>
                        <a:lnSpc>
                          <a:spcPct val="115000"/>
                        </a:lnSpc>
                      </a:pPr>
                      <a:r>
                        <a:rPr lang="en-US" sz="1600">
                          <a:effectLst/>
                        </a:rPr>
                        <a:t>Blood group</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600">
                          <a:effectLst/>
                        </a:rPr>
                        <a:t>Varchar</a:t>
                      </a:r>
                      <a:endParaRPr lang="en-IN" sz="1200">
                        <a:effectLst/>
                      </a:endParaRPr>
                    </a:p>
                    <a:p>
                      <a:pPr>
                        <a:lnSpc>
                          <a:spcPct val="115000"/>
                        </a:lnSpc>
                      </a:pPr>
                      <a:r>
                        <a:rPr lang="en-US" sz="1600">
                          <a:effectLst/>
                        </a:rPr>
                        <a:t> </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600">
                          <a:effectLst/>
                        </a:rPr>
                        <a:t>Not null</a:t>
                      </a:r>
                      <a:endParaRPr lang="en-IN" sz="1200">
                        <a:effectLst/>
                      </a:endParaRPr>
                    </a:p>
                    <a:p>
                      <a:pPr>
                        <a:lnSpc>
                          <a:spcPct val="115000"/>
                        </a:lnSpc>
                      </a:pPr>
                      <a:r>
                        <a:rPr lang="en-US" sz="1600">
                          <a:effectLst/>
                        </a:rPr>
                        <a:t> </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20</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Blood group of donor</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1134892919"/>
                  </a:ext>
                </a:extLst>
              </a:tr>
              <a:tr h="622557">
                <a:tc>
                  <a:txBody>
                    <a:bodyPr/>
                    <a:lstStyle/>
                    <a:p>
                      <a:pPr>
                        <a:lnSpc>
                          <a:spcPct val="115000"/>
                        </a:lnSpc>
                      </a:pPr>
                      <a:r>
                        <a:rPr lang="en-US" sz="1600">
                          <a:effectLst/>
                        </a:rPr>
                        <a:t>Posting date</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gn="just"/>
                      <a:r>
                        <a:rPr lang="en-US" sz="1600">
                          <a:effectLst/>
                        </a:rPr>
                        <a:t>Date</a:t>
                      </a:r>
                      <a:endParaRPr lang="en-IN" sz="1200">
                        <a:effectLst/>
                      </a:endParaRPr>
                    </a:p>
                    <a:p>
                      <a:pPr>
                        <a:lnSpc>
                          <a:spcPct val="115000"/>
                        </a:lnSpc>
                      </a:pPr>
                      <a:r>
                        <a:rPr lang="en-US" sz="1600">
                          <a:effectLst/>
                        </a:rPr>
                        <a:t> </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Not null</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a:effectLst/>
                        </a:rPr>
                        <a:t> </a:t>
                      </a:r>
                      <a:endParaRPr lang="en-IN" sz="120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tc>
                  <a:txBody>
                    <a:bodyPr/>
                    <a:lstStyle/>
                    <a:p>
                      <a:pPr>
                        <a:lnSpc>
                          <a:spcPct val="115000"/>
                        </a:lnSpc>
                      </a:pPr>
                      <a:r>
                        <a:rPr lang="en-US" sz="1600" dirty="0">
                          <a:effectLst/>
                        </a:rPr>
                        <a:t>Date of posting</a:t>
                      </a:r>
                      <a:endParaRPr lang="en-IN" sz="12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68580" marR="68580" marT="0" marB="0"/>
                </a:tc>
                <a:extLst>
                  <a:ext uri="{0D108BD9-81ED-4DB2-BD59-A6C34878D82A}">
                    <a16:rowId xmlns:a16="http://schemas.microsoft.com/office/drawing/2014/main" val="3251879871"/>
                  </a:ext>
                </a:extLst>
              </a:tr>
            </a:tbl>
          </a:graphicData>
        </a:graphic>
      </p:graphicFrame>
    </p:spTree>
    <p:extLst>
      <p:ext uri="{BB962C8B-B14F-4D97-AF65-F5344CB8AC3E}">
        <p14:creationId xmlns:p14="http://schemas.microsoft.com/office/powerpoint/2010/main" val="912866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EE0882-BD59-077F-47CB-0CF25AC8548E}"/>
              </a:ext>
            </a:extLst>
          </p:cNvPr>
          <p:cNvSpPr txBox="1"/>
          <p:nvPr/>
        </p:nvSpPr>
        <p:spPr>
          <a:xfrm>
            <a:off x="1735721" y="772885"/>
            <a:ext cx="2013885" cy="677108"/>
          </a:xfrm>
          <a:prstGeom prst="rect">
            <a:avLst/>
          </a:prstGeom>
          <a:noFill/>
        </p:spPr>
        <p:txBody>
          <a:bodyPr wrap="none" rtlCol="0">
            <a:spAutoFit/>
          </a:bodyPr>
          <a:lstStyle/>
          <a:p>
            <a:pPr marL="285750" indent="-285750">
              <a:buFont typeface="Wingdings" panose="05000000000000000000" pitchFamily="2" charset="2"/>
              <a:buChar char="v"/>
            </a:pPr>
            <a:r>
              <a:rPr lang="en-US" sz="2000" b="1" u="sng" dirty="0">
                <a:effectLst/>
                <a:latin typeface="Times New Roman" panose="02020603050405020304" pitchFamily="18" charset="0"/>
                <a:ea typeface="Calibri" panose="020F0502020204030204" pitchFamily="34" charset="0"/>
              </a:rPr>
              <a:t>Blood Donor </a:t>
            </a:r>
            <a:r>
              <a:rPr lang="en-US" sz="1800" b="1" dirty="0">
                <a:effectLst/>
                <a:latin typeface="Times New Roman" panose="02020603050405020304" pitchFamily="18" charset="0"/>
                <a:ea typeface="Calibri" panose="020F0502020204030204" pitchFamily="34"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graphicFrame>
        <p:nvGraphicFramePr>
          <p:cNvPr id="3" name="Table 2">
            <a:extLst>
              <a:ext uri="{FF2B5EF4-FFF2-40B4-BE49-F238E27FC236}">
                <a16:creationId xmlns:a16="http://schemas.microsoft.com/office/drawing/2014/main" id="{CDC2F2E4-8143-1067-F2B7-F09D289C4E8E}"/>
              </a:ext>
            </a:extLst>
          </p:cNvPr>
          <p:cNvGraphicFramePr>
            <a:graphicFrameLocks noGrp="1"/>
          </p:cNvGraphicFramePr>
          <p:nvPr>
            <p:extLst>
              <p:ext uri="{D42A27DB-BD31-4B8C-83A1-F6EECF244321}">
                <p14:modId xmlns:p14="http://schemas.microsoft.com/office/powerpoint/2010/main" val="2324899232"/>
              </p:ext>
            </p:extLst>
          </p:nvPr>
        </p:nvGraphicFramePr>
        <p:xfrm>
          <a:off x="6313714" y="-1"/>
          <a:ext cx="5878286" cy="6128658"/>
        </p:xfrm>
        <a:graphic>
          <a:graphicData uri="http://schemas.openxmlformats.org/drawingml/2006/table">
            <a:tbl>
              <a:tblPr firstRow="1" firstCol="1" bandRow="1">
                <a:tableStyleId>{5C22544A-7EE6-4342-B048-85BDC9FD1C3A}</a:tableStyleId>
              </a:tblPr>
              <a:tblGrid>
                <a:gridCol w="1594663">
                  <a:extLst>
                    <a:ext uri="{9D8B030D-6E8A-4147-A177-3AD203B41FA5}">
                      <a16:colId xmlns:a16="http://schemas.microsoft.com/office/drawing/2014/main" val="2140406780"/>
                    </a:ext>
                  </a:extLst>
                </a:gridCol>
                <a:gridCol w="1047846">
                  <a:extLst>
                    <a:ext uri="{9D8B030D-6E8A-4147-A177-3AD203B41FA5}">
                      <a16:colId xmlns:a16="http://schemas.microsoft.com/office/drawing/2014/main" val="2806198776"/>
                    </a:ext>
                  </a:extLst>
                </a:gridCol>
                <a:gridCol w="1152695">
                  <a:extLst>
                    <a:ext uri="{9D8B030D-6E8A-4147-A177-3AD203B41FA5}">
                      <a16:colId xmlns:a16="http://schemas.microsoft.com/office/drawing/2014/main" val="834150001"/>
                    </a:ext>
                  </a:extLst>
                </a:gridCol>
                <a:gridCol w="923750">
                  <a:extLst>
                    <a:ext uri="{9D8B030D-6E8A-4147-A177-3AD203B41FA5}">
                      <a16:colId xmlns:a16="http://schemas.microsoft.com/office/drawing/2014/main" val="2404046637"/>
                    </a:ext>
                  </a:extLst>
                </a:gridCol>
                <a:gridCol w="1159332">
                  <a:extLst>
                    <a:ext uri="{9D8B030D-6E8A-4147-A177-3AD203B41FA5}">
                      <a16:colId xmlns:a16="http://schemas.microsoft.com/office/drawing/2014/main" val="3475553450"/>
                    </a:ext>
                  </a:extLst>
                </a:gridCol>
              </a:tblGrid>
              <a:tr h="669229">
                <a:tc>
                  <a:txBody>
                    <a:bodyPr/>
                    <a:lstStyle/>
                    <a:p>
                      <a:pPr algn="just">
                        <a:lnSpc>
                          <a:spcPct val="106000"/>
                        </a:lnSpc>
                      </a:pPr>
                      <a:r>
                        <a:rPr lang="en-US" sz="900">
                          <a:effectLst/>
                        </a:rPr>
                        <a:t>Field name</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DataType</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Constraints</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Size</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Description</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3367821928"/>
                  </a:ext>
                </a:extLst>
              </a:tr>
              <a:tr h="461067">
                <a:tc>
                  <a:txBody>
                    <a:bodyPr/>
                    <a:lstStyle/>
                    <a:p>
                      <a:pPr algn="just">
                        <a:lnSpc>
                          <a:spcPct val="106000"/>
                        </a:lnSpc>
                      </a:pPr>
                      <a:r>
                        <a:rPr lang="en-US" sz="900" u="sng">
                          <a:effectLst/>
                          <a:uFill>
                            <a:solidFill>
                              <a:srgbClr val="000000"/>
                            </a:solidFill>
                          </a:uFill>
                        </a:rPr>
                        <a:t>Donor_id</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Int</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marR="18415" algn="just">
                        <a:lnSpc>
                          <a:spcPct val="106000"/>
                        </a:lnSpc>
                      </a:pPr>
                      <a:r>
                        <a:rPr lang="en-US" sz="900">
                          <a:effectLst/>
                        </a:rPr>
                        <a:t>Primary key</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30</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Donor id</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3783208995"/>
                  </a:ext>
                </a:extLst>
              </a:tr>
              <a:tr h="461067">
                <a:tc>
                  <a:txBody>
                    <a:bodyPr/>
                    <a:lstStyle/>
                    <a:p>
                      <a:pPr algn="just">
                        <a:lnSpc>
                          <a:spcPct val="106000"/>
                        </a:lnSpc>
                      </a:pPr>
                      <a:r>
                        <a:rPr lang="en-US" sz="900">
                          <a:effectLst/>
                        </a:rPr>
                        <a:t>Donor_name</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Varchar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Not null</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20</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Name of Donor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3754897533"/>
                  </a:ext>
                </a:extLst>
              </a:tr>
              <a:tr h="461067">
                <a:tc>
                  <a:txBody>
                    <a:bodyPr/>
                    <a:lstStyle/>
                    <a:p>
                      <a:pPr algn="just">
                        <a:lnSpc>
                          <a:spcPct val="106000"/>
                        </a:lnSpc>
                      </a:pPr>
                      <a:r>
                        <a:rPr lang="en-US" sz="900" dirty="0" err="1">
                          <a:effectLst/>
                        </a:rPr>
                        <a:t>Donor_email</a:t>
                      </a:r>
                      <a:endParaRPr lang="en-IN" sz="7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Varchar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Not null</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20</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Email id of donor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2557227451"/>
                  </a:ext>
                </a:extLst>
              </a:tr>
              <a:tr h="449172">
                <a:tc>
                  <a:txBody>
                    <a:bodyPr/>
                    <a:lstStyle/>
                    <a:p>
                      <a:pPr algn="just"/>
                      <a:r>
                        <a:rPr lang="en-US" sz="900">
                          <a:effectLst/>
                        </a:rPr>
                        <a:t>phoneNo</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Numeric</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Not null</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10</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Phone number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2068920309"/>
                  </a:ext>
                </a:extLst>
              </a:tr>
              <a:tr h="449172">
                <a:tc>
                  <a:txBody>
                    <a:bodyPr/>
                    <a:lstStyle/>
                    <a:p>
                      <a:pPr algn="just"/>
                      <a:r>
                        <a:rPr lang="en-US" sz="900">
                          <a:effectLst/>
                        </a:rPr>
                        <a:t>Gender</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Varchar</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Not null</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20</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Donor  gender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1948160471"/>
                  </a:ext>
                </a:extLst>
              </a:tr>
              <a:tr h="449172">
                <a:tc>
                  <a:txBody>
                    <a:bodyPr/>
                    <a:lstStyle/>
                    <a:p>
                      <a:pPr algn="just"/>
                      <a:r>
                        <a:rPr lang="en-US" sz="900">
                          <a:effectLst/>
                        </a:rPr>
                        <a:t>Age</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Int</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Primary key</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11</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Age of donor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3875448980"/>
                  </a:ext>
                </a:extLst>
              </a:tr>
              <a:tr h="670665">
                <a:tc>
                  <a:txBody>
                    <a:bodyPr/>
                    <a:lstStyle/>
                    <a:p>
                      <a:pPr algn="just"/>
                      <a:r>
                        <a:rPr lang="en-US" sz="900">
                          <a:effectLst/>
                        </a:rPr>
                        <a:t>Blood group</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Varchar</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Not null</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20</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Blood group of donor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594567007"/>
                  </a:ext>
                </a:extLst>
              </a:tr>
              <a:tr h="449172">
                <a:tc>
                  <a:txBody>
                    <a:bodyPr/>
                    <a:lstStyle/>
                    <a:p>
                      <a:pPr algn="just"/>
                      <a:r>
                        <a:rPr lang="en-US" sz="900">
                          <a:effectLst/>
                        </a:rPr>
                        <a:t>Address</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Varchar</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Not null</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255</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Address of donor</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921418089"/>
                  </a:ext>
                </a:extLst>
              </a:tr>
              <a:tr h="447736">
                <a:tc>
                  <a:txBody>
                    <a:bodyPr/>
                    <a:lstStyle/>
                    <a:p>
                      <a:pPr algn="just"/>
                      <a:r>
                        <a:rPr lang="en-US" sz="900">
                          <a:effectLst/>
                        </a:rPr>
                        <a:t>Message</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Varchar</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Not null</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100</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Message</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777985856"/>
                  </a:ext>
                </a:extLst>
              </a:tr>
              <a:tr h="461067">
                <a:tc>
                  <a:txBody>
                    <a:bodyPr/>
                    <a:lstStyle/>
                    <a:p>
                      <a:pPr algn="just">
                        <a:lnSpc>
                          <a:spcPct val="106000"/>
                        </a:lnSpc>
                      </a:pPr>
                      <a:r>
                        <a:rPr lang="en-US" sz="900">
                          <a:effectLst/>
                        </a:rPr>
                        <a:t>Posting date</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r>
                        <a:rPr lang="en-US" sz="900">
                          <a:effectLst/>
                        </a:rPr>
                        <a:t>Date</a:t>
                      </a:r>
                      <a:endParaRPr lang="en-IN" sz="700">
                        <a:effectLst/>
                      </a:endParaRPr>
                    </a:p>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Current time</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 </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Date of posting</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3334365708"/>
                  </a:ext>
                </a:extLst>
              </a:tr>
              <a:tr h="700072">
                <a:tc>
                  <a:txBody>
                    <a:bodyPr/>
                    <a:lstStyle/>
                    <a:p>
                      <a:pPr algn="just">
                        <a:lnSpc>
                          <a:spcPct val="106000"/>
                        </a:lnSpc>
                      </a:pPr>
                      <a:r>
                        <a:rPr lang="en-US" sz="900">
                          <a:effectLst/>
                        </a:rPr>
                        <a:t>Status</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dirty="0">
                          <a:effectLst/>
                        </a:rPr>
                        <a:t>Int</a:t>
                      </a:r>
                      <a:endParaRPr lang="en-IN" sz="7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marR="39370" algn="just">
                        <a:lnSpc>
                          <a:spcPct val="106000"/>
                        </a:lnSpc>
                      </a:pPr>
                      <a:r>
                        <a:rPr lang="en-US" sz="900">
                          <a:effectLst/>
                        </a:rPr>
                        <a:t>Foreign key</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a:effectLst/>
                        </a:rPr>
                        <a:t>1</a:t>
                      </a:r>
                      <a:endParaRPr lang="en-IN" sz="70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tc>
                  <a:txBody>
                    <a:bodyPr/>
                    <a:lstStyle/>
                    <a:p>
                      <a:pPr algn="just">
                        <a:lnSpc>
                          <a:spcPct val="106000"/>
                        </a:lnSpc>
                      </a:pPr>
                      <a:r>
                        <a:rPr lang="en-US" sz="900" dirty="0">
                          <a:effectLst/>
                        </a:rPr>
                        <a:t> </a:t>
                      </a:r>
                      <a:endParaRPr lang="en-IN" sz="7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37607" marR="9750" marT="3830" marB="0"/>
                </a:tc>
                <a:extLst>
                  <a:ext uri="{0D108BD9-81ED-4DB2-BD59-A6C34878D82A}">
                    <a16:rowId xmlns:a16="http://schemas.microsoft.com/office/drawing/2014/main" val="2217569025"/>
                  </a:ext>
                </a:extLst>
              </a:tr>
            </a:tbl>
          </a:graphicData>
        </a:graphic>
      </p:graphicFrame>
    </p:spTree>
    <p:extLst>
      <p:ext uri="{BB962C8B-B14F-4D97-AF65-F5344CB8AC3E}">
        <p14:creationId xmlns:p14="http://schemas.microsoft.com/office/powerpoint/2010/main" val="32600621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8B182-41B0-0D3A-127A-8157A8139000}"/>
              </a:ext>
            </a:extLst>
          </p:cNvPr>
          <p:cNvSpPr>
            <a:spLocks noGrp="1"/>
          </p:cNvSpPr>
          <p:nvPr>
            <p:ph type="title"/>
          </p:nvPr>
        </p:nvSpPr>
        <p:spPr/>
        <p:txBody>
          <a:bodyPr>
            <a:normAutofit/>
          </a:bodyPr>
          <a:lstStyle/>
          <a:p>
            <a:pPr algn="ctr"/>
            <a:r>
              <a:rPr lang="en-IN" sz="4800" b="1" dirty="0">
                <a:effectLst>
                  <a:outerShdw blurRad="38100" dist="38100" dir="2700000" algn="tl">
                    <a:srgbClr val="000000">
                      <a:alpha val="43137"/>
                    </a:srgbClr>
                  </a:outerShdw>
                </a:effectLst>
              </a:rPr>
              <a:t>SNAPSHOTS</a:t>
            </a:r>
          </a:p>
        </p:txBody>
      </p:sp>
    </p:spTree>
    <p:extLst>
      <p:ext uri="{BB962C8B-B14F-4D97-AF65-F5344CB8AC3E}">
        <p14:creationId xmlns:p14="http://schemas.microsoft.com/office/powerpoint/2010/main" val="537326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AD9179-398C-2EBC-C2A7-19242FEBC9D1}"/>
              </a:ext>
            </a:extLst>
          </p:cNvPr>
          <p:cNvSpPr txBox="1"/>
          <p:nvPr/>
        </p:nvSpPr>
        <p:spPr>
          <a:xfrm>
            <a:off x="2144486" y="1153886"/>
            <a:ext cx="1500732" cy="400110"/>
          </a:xfrm>
          <a:prstGeom prst="rect">
            <a:avLst/>
          </a:prstGeom>
          <a:noFill/>
        </p:spPr>
        <p:txBody>
          <a:bodyPr wrap="none" rtlCol="0">
            <a:spAutoFit/>
          </a:bodyPr>
          <a:lstStyle/>
          <a:p>
            <a:pPr marL="342900" indent="-342900">
              <a:buFont typeface="Wingdings" panose="05000000000000000000" pitchFamily="2" charset="2"/>
              <a:buChar char="q"/>
            </a:pPr>
            <a:r>
              <a:rPr lang="en-IN" sz="2000" b="1" u="sng" dirty="0">
                <a:latin typeface="Times New Roman" panose="02020603050405020304" pitchFamily="18" charset="0"/>
              </a:rPr>
              <a:t>LOGIN</a:t>
            </a:r>
            <a:r>
              <a:rPr lang="en-IN" dirty="0"/>
              <a:t> :</a:t>
            </a:r>
          </a:p>
        </p:txBody>
      </p:sp>
      <p:sp>
        <p:nvSpPr>
          <p:cNvPr id="3" name="Rectangle 2">
            <a:extLst>
              <a:ext uri="{FF2B5EF4-FFF2-40B4-BE49-F238E27FC236}">
                <a16:creationId xmlns:a16="http://schemas.microsoft.com/office/drawing/2014/main" id="{8C387FFC-5C39-F809-E488-D541DE4472F9}"/>
              </a:ext>
            </a:extLst>
          </p:cNvPr>
          <p:cNvSpPr>
            <a:spLocks noChangeArrowheads="1"/>
          </p:cNvSpPr>
          <p:nvPr/>
        </p:nvSpPr>
        <p:spPr bwMode="auto">
          <a:xfrm>
            <a:off x="3157905" y="29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A3E08B30-627C-7ACF-3BEA-EBE64D08F9CF}"/>
              </a:ext>
            </a:extLst>
          </p:cNvPr>
          <p:cNvSpPr txBox="1"/>
          <p:nvPr/>
        </p:nvSpPr>
        <p:spPr>
          <a:xfrm>
            <a:off x="2144486" y="4153068"/>
            <a:ext cx="2658292" cy="400110"/>
          </a:xfrm>
          <a:prstGeom prst="rect">
            <a:avLst/>
          </a:prstGeom>
          <a:noFill/>
        </p:spPr>
        <p:txBody>
          <a:bodyPr wrap="none" rtlCol="0">
            <a:spAutoFit/>
          </a:bodyPr>
          <a:lstStyle/>
          <a:p>
            <a:pPr marL="342900" indent="-342900">
              <a:buFont typeface="Wingdings" panose="05000000000000000000" pitchFamily="2" charset="2"/>
              <a:buChar char="q"/>
            </a:pPr>
            <a:r>
              <a:rPr lang="en-IN" sz="2000" b="1" u="sng" dirty="0">
                <a:latin typeface="Times New Roman" panose="02020603050405020304" pitchFamily="18" charset="0"/>
              </a:rPr>
              <a:t>REGISTRATION </a:t>
            </a:r>
            <a:r>
              <a:rPr lang="en-IN" sz="2000" b="1" dirty="0">
                <a:latin typeface="Times New Roman" panose="02020603050405020304" pitchFamily="18" charset="0"/>
              </a:rPr>
              <a:t>:</a:t>
            </a:r>
          </a:p>
        </p:txBody>
      </p:sp>
      <p:pic>
        <p:nvPicPr>
          <p:cNvPr id="6" name="Picture 5">
            <a:extLst>
              <a:ext uri="{FF2B5EF4-FFF2-40B4-BE49-F238E27FC236}">
                <a16:creationId xmlns:a16="http://schemas.microsoft.com/office/drawing/2014/main" id="{5AC71B26-ECBB-C958-79FB-B1230BCA770F}"/>
              </a:ext>
            </a:extLst>
          </p:cNvPr>
          <p:cNvPicPr>
            <a:picLocks noChangeAspect="1"/>
          </p:cNvPicPr>
          <p:nvPr/>
        </p:nvPicPr>
        <p:blipFill>
          <a:blip r:embed="rId2"/>
          <a:stretch>
            <a:fillRect/>
          </a:stretch>
        </p:blipFill>
        <p:spPr>
          <a:xfrm>
            <a:off x="6392436" y="3200404"/>
            <a:ext cx="5722938" cy="27051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473DCF3F-BFE4-834D-13CC-35C08F67E4E5}"/>
              </a:ext>
            </a:extLst>
          </p:cNvPr>
          <p:cNvPicPr>
            <a:picLocks noChangeAspect="1"/>
          </p:cNvPicPr>
          <p:nvPr/>
        </p:nvPicPr>
        <p:blipFill>
          <a:blip r:embed="rId3"/>
          <a:stretch>
            <a:fillRect/>
          </a:stretch>
        </p:blipFill>
        <p:spPr>
          <a:xfrm>
            <a:off x="6392436" y="165417"/>
            <a:ext cx="5722938" cy="261043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3384830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A5684-ED03-F566-D12F-138C5FC9232C}"/>
              </a:ext>
            </a:extLst>
          </p:cNvPr>
          <p:cNvSpPr txBox="1"/>
          <p:nvPr/>
        </p:nvSpPr>
        <p:spPr>
          <a:xfrm>
            <a:off x="2108117" y="598714"/>
            <a:ext cx="2412840" cy="400110"/>
          </a:xfrm>
          <a:prstGeom prst="rect">
            <a:avLst/>
          </a:prstGeom>
          <a:noFill/>
        </p:spPr>
        <p:txBody>
          <a:bodyPr wrap="none" rtlCol="0">
            <a:spAutoFit/>
          </a:bodyPr>
          <a:lstStyle/>
          <a:p>
            <a:pPr marL="342900" indent="-342900" algn="just">
              <a:spcAft>
                <a:spcPts val="1000"/>
              </a:spcAft>
              <a:buFont typeface="Wingdings" panose="05000000000000000000" pitchFamily="2" charset="2"/>
              <a:buChar char="q"/>
            </a:pPr>
            <a:r>
              <a:rPr lang="en-IN" sz="2000" b="1" u="sng" dirty="0">
                <a:latin typeface="Times New Roman" panose="02020603050405020304" pitchFamily="18" charset="0"/>
              </a:rPr>
              <a:t>Blood</a:t>
            </a:r>
            <a:r>
              <a:rPr lang="en-IN" sz="1800" b="1" dirty="0">
                <a:solidFill>
                  <a:srgbClr val="000000"/>
                </a:solidFill>
                <a:effectLst/>
                <a:latin typeface="Bookman Old Style" panose="02050604050505020204" pitchFamily="18" charset="0"/>
                <a:ea typeface="Times New Roman" panose="02020603050405020304" pitchFamily="18" charset="0"/>
              </a:rPr>
              <a:t> </a:t>
            </a:r>
            <a:r>
              <a:rPr lang="en-IN" sz="2000" b="1" u="sng" dirty="0">
                <a:latin typeface="Times New Roman" panose="02020603050405020304" pitchFamily="18" charset="0"/>
              </a:rPr>
              <a:t>Donated</a:t>
            </a:r>
            <a:r>
              <a:rPr lang="en-IN" sz="1800" b="1" dirty="0">
                <a:solidFill>
                  <a:srgbClr val="000000"/>
                </a:solidFill>
                <a:effectLst/>
                <a:latin typeface="Bookman Old Style" panose="02050604050505020204" pitchFamily="18" charset="0"/>
                <a:ea typeface="Times New Roman" panose="02020603050405020304" pitchFamily="18" charset="0"/>
              </a:rPr>
              <a:t> : </a:t>
            </a:r>
            <a:endParaRPr lang="en-IN" sz="18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3E38ADEE-8102-5BAD-7063-1AA7D13C0F7F}"/>
              </a:ext>
            </a:extLst>
          </p:cNvPr>
          <p:cNvPicPr>
            <a:picLocks noChangeAspect="1"/>
          </p:cNvPicPr>
          <p:nvPr/>
        </p:nvPicPr>
        <p:blipFill rotWithShape="1">
          <a:blip r:embed="rId2"/>
          <a:srcRect l="5158" r="15596" b="18095"/>
          <a:stretch/>
        </p:blipFill>
        <p:spPr>
          <a:xfrm>
            <a:off x="6436692" y="0"/>
            <a:ext cx="5646451" cy="302622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CE8F7E8D-897E-F922-76FB-294972016B1A}"/>
              </a:ext>
            </a:extLst>
          </p:cNvPr>
          <p:cNvSpPr txBox="1"/>
          <p:nvPr/>
        </p:nvSpPr>
        <p:spPr>
          <a:xfrm>
            <a:off x="2108117" y="3592287"/>
            <a:ext cx="2212465" cy="400110"/>
          </a:xfrm>
          <a:prstGeom prst="rect">
            <a:avLst/>
          </a:prstGeom>
          <a:noFill/>
        </p:spPr>
        <p:txBody>
          <a:bodyPr wrap="none" rtlCol="0">
            <a:spAutoFit/>
          </a:bodyPr>
          <a:lstStyle/>
          <a:p>
            <a:pPr marL="342900" indent="-342900">
              <a:buFont typeface="Wingdings" panose="05000000000000000000" pitchFamily="2" charset="2"/>
              <a:buChar char="q"/>
            </a:pPr>
            <a:r>
              <a:rPr lang="en-IN" sz="2000" b="1" u="sng" dirty="0">
                <a:latin typeface="Times New Roman" panose="02020603050405020304" pitchFamily="18" charset="0"/>
              </a:rPr>
              <a:t>Donor</a:t>
            </a:r>
            <a:r>
              <a:rPr lang="en-IN" sz="1800" b="1" dirty="0">
                <a:solidFill>
                  <a:srgbClr val="000000"/>
                </a:solidFill>
                <a:effectLst/>
                <a:latin typeface="Bookman Old Style" panose="02050604050505020204" pitchFamily="18" charset="0"/>
                <a:ea typeface="Times New Roman" panose="02020603050405020304" pitchFamily="18" charset="0"/>
                <a:cs typeface="Times New Roman" panose="02020603050405020304" pitchFamily="18" charset="0"/>
              </a:rPr>
              <a:t> </a:t>
            </a:r>
            <a:r>
              <a:rPr lang="en-IN" sz="2000" b="1" u="sng" dirty="0" err="1">
                <a:latin typeface="Times New Roman" panose="02020603050405020304" pitchFamily="18" charset="0"/>
              </a:rPr>
              <a:t>Pannel</a:t>
            </a:r>
            <a:r>
              <a:rPr lang="en-IN" sz="2000" b="1" u="sng" dirty="0">
                <a:latin typeface="Times New Roman" panose="02020603050405020304" pitchFamily="18" charset="0"/>
              </a:rPr>
              <a:t> :</a:t>
            </a:r>
          </a:p>
        </p:txBody>
      </p:sp>
      <p:pic>
        <p:nvPicPr>
          <p:cNvPr id="5" name="Picture 4">
            <a:extLst>
              <a:ext uri="{FF2B5EF4-FFF2-40B4-BE49-F238E27FC236}">
                <a16:creationId xmlns:a16="http://schemas.microsoft.com/office/drawing/2014/main" id="{C53DE12E-BE72-0BBE-F700-A0D190B16B7A}"/>
              </a:ext>
            </a:extLst>
          </p:cNvPr>
          <p:cNvPicPr>
            <a:picLocks noChangeAspect="1"/>
          </p:cNvPicPr>
          <p:nvPr/>
        </p:nvPicPr>
        <p:blipFill rotWithShape="1">
          <a:blip r:embed="rId3"/>
          <a:srcRect t="-1" b="14947"/>
          <a:stretch/>
        </p:blipFill>
        <p:spPr>
          <a:xfrm>
            <a:off x="6436692" y="3331029"/>
            <a:ext cx="5646451" cy="272142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4909188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935F-6CC1-4938-A49D-3983E72EB19D}"/>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Future enhancement</a:t>
            </a:r>
          </a:p>
        </p:txBody>
      </p:sp>
      <p:sp>
        <p:nvSpPr>
          <p:cNvPr id="3" name="Content Placeholder 2">
            <a:extLst>
              <a:ext uri="{FF2B5EF4-FFF2-40B4-BE49-F238E27FC236}">
                <a16:creationId xmlns:a16="http://schemas.microsoft.com/office/drawing/2014/main" id="{A8FED499-FB2D-6260-721D-472C2E8EE61D}"/>
              </a:ext>
            </a:extLst>
          </p:cNvPr>
          <p:cNvSpPr>
            <a:spLocks noGrp="1"/>
          </p:cNvSpPr>
          <p:nvPr>
            <p:ph idx="1"/>
          </p:nvPr>
        </p:nvSpPr>
        <p:spPr/>
        <p:txBody>
          <a:bodyPr/>
          <a:lstStyle/>
          <a:p>
            <a:pPr marL="342900" lvl="0" indent="-342900" algn="jus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The System has adequate scope for modification in future if it is necessary.</a:t>
            </a:r>
          </a:p>
          <a:p>
            <a:pPr marL="342900" lvl="0" indent="-342900" algn="jus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As there was a little number of contact person’s information given, some people may face difficulty in getting blood fast.  So we like to gather more information regarding the contact persons in other cities as well as villages and will provide much more services for the people and help everyone with humanity.</a:t>
            </a:r>
          </a:p>
          <a:p>
            <a:pPr marL="342900" lvl="0" indent="-342900" algn="jus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rPr>
              <a:t>Create a Chat box to directly connect blood seekers with blood donors.</a:t>
            </a:r>
          </a:p>
          <a:p>
            <a:endParaRPr lang="en-IN" dirty="0"/>
          </a:p>
        </p:txBody>
      </p:sp>
    </p:spTree>
    <p:extLst>
      <p:ext uri="{BB962C8B-B14F-4D97-AF65-F5344CB8AC3E}">
        <p14:creationId xmlns:p14="http://schemas.microsoft.com/office/powerpoint/2010/main" val="41603876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E555-ABBA-0B99-7FD6-0C6AD75C9BD2}"/>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Conclusion and recommendation</a:t>
            </a:r>
          </a:p>
        </p:txBody>
      </p:sp>
      <p:sp>
        <p:nvSpPr>
          <p:cNvPr id="3" name="Content Placeholder 2">
            <a:extLst>
              <a:ext uri="{FF2B5EF4-FFF2-40B4-BE49-F238E27FC236}">
                <a16:creationId xmlns:a16="http://schemas.microsoft.com/office/drawing/2014/main" id="{B644F2C5-EB83-13C7-BD8C-CA76775903E2}"/>
              </a:ext>
            </a:extLst>
          </p:cNvPr>
          <p:cNvSpPr>
            <a:spLocks noGrp="1"/>
          </p:cNvSpPr>
          <p:nvPr>
            <p:ph idx="1"/>
          </p:nvPr>
        </p:nvSpPr>
        <p:spPr/>
        <p:txBody>
          <a:bodyPr>
            <a:normAutofit fontScale="77500" lnSpcReduction="20000"/>
          </a:bodyPr>
          <a:lstStyle/>
          <a:p>
            <a:pPr marR="2540">
              <a:lnSpc>
                <a:spcPct val="150000"/>
              </a:lnSpc>
              <a:tabLst>
                <a:tab pos="2971800" algn="ctr"/>
                <a:tab pos="5943600" algn="r"/>
              </a:tabLst>
            </a:pPr>
            <a:r>
              <a:rPr lang="en-US" sz="1800" dirty="0">
                <a:effectLst/>
                <a:latin typeface="Bookman Old Style" panose="02050604050505020204" pitchFamily="18" charset="0"/>
                <a:ea typeface="Times New Roman" panose="02020603050405020304" pitchFamily="18" charset="0"/>
              </a:rPr>
              <a:t>	In this project, </a:t>
            </a:r>
            <a:r>
              <a:rPr lang="en-US" sz="1800" b="1" dirty="0">
                <a:effectLst/>
                <a:latin typeface="Bookman Old Style" panose="02050604050505020204" pitchFamily="18" charset="0"/>
                <a:ea typeface="Times New Roman" panose="02020603050405020304" pitchFamily="18" charset="0"/>
              </a:rPr>
              <a:t>“BLOOD BANK MANAGEMENT SYSTEM”</a:t>
            </a:r>
            <a:r>
              <a:rPr lang="en-US" sz="1800" dirty="0">
                <a:effectLst/>
                <a:latin typeface="Bookman Old Style" panose="02050604050505020204" pitchFamily="18" charset="0"/>
                <a:ea typeface="Times New Roman" panose="02020603050405020304" pitchFamily="18" charset="0"/>
              </a:rPr>
              <a:t> we have tried to computerize various processes of  Blood Bank . Blood Bank Management System is very flexible software and can be used in any branch of BLOOD BANK for keeping record. In this software we have tried to provide all the Blood bank management system related record keeping facilities which helps to keep record and employees who belongs to it.</a:t>
            </a:r>
            <a:endParaRPr lang="en-IN" sz="1800" dirty="0">
              <a:effectLst/>
              <a:latin typeface="Times New Roman" panose="02020603050405020304" pitchFamily="18" charset="0"/>
              <a:ea typeface="Times New Roman" panose="02020603050405020304" pitchFamily="18" charset="0"/>
            </a:endParaRPr>
          </a:p>
          <a:p>
            <a:pPr marR="2540">
              <a:lnSpc>
                <a:spcPct val="150000"/>
              </a:lnSpc>
              <a:tabLst>
                <a:tab pos="2971800" algn="ctr"/>
                <a:tab pos="5943600" algn="r"/>
              </a:tabLst>
            </a:pPr>
            <a:r>
              <a:rPr lang="en-US" sz="1800" dirty="0">
                <a:effectLst/>
                <a:latin typeface="Bookman Old Style" panose="02050604050505020204" pitchFamily="18" charset="0"/>
                <a:ea typeface="Times New Roman" panose="02020603050405020304" pitchFamily="18" charset="0"/>
              </a:rPr>
              <a:t>The main focus of this project is to less in human efforts. The maintenance of the record is made efficient, as all the records are stored in the SQL database.</a:t>
            </a:r>
            <a:endParaRPr lang="en-IN" sz="1800" dirty="0">
              <a:effectLst/>
              <a:latin typeface="Times New Roman" panose="02020603050405020304" pitchFamily="18" charset="0"/>
              <a:ea typeface="Times New Roman" panose="02020603050405020304" pitchFamily="18" charset="0"/>
            </a:endParaRPr>
          </a:p>
          <a:p>
            <a:pPr marR="2540">
              <a:lnSpc>
                <a:spcPct val="150000"/>
              </a:lnSpc>
              <a:tabLst>
                <a:tab pos="2971800" algn="ctr"/>
                <a:tab pos="5943600" algn="r"/>
              </a:tabLst>
            </a:pPr>
            <a:r>
              <a:rPr lang="en-US" sz="1800" dirty="0">
                <a:effectLst/>
                <a:latin typeface="Bookman Old Style" panose="02050604050505020204" pitchFamily="18" charset="0"/>
                <a:ea typeface="Times New Roman" panose="02020603050405020304" pitchFamily="18" charset="0"/>
              </a:rPr>
              <a:t>It is user interactive and effective than the existing system. The flexibility of visual basic helps to maintain the </a:t>
            </a:r>
            <a:r>
              <a:rPr lang="en-US" sz="1800" b="1" dirty="0">
                <a:effectLst/>
                <a:latin typeface="Bookman Old Style" panose="02050604050505020204" pitchFamily="18" charset="0"/>
                <a:ea typeface="Times New Roman" panose="02020603050405020304" pitchFamily="18" charset="0"/>
              </a:rPr>
              <a:t>“BLOOD BANK MANAGEMENT SYSTEM”</a:t>
            </a:r>
            <a:r>
              <a:rPr lang="en-US" sz="1800" dirty="0">
                <a:effectLst/>
                <a:latin typeface="Bookman Old Style" panose="02050604050505020204" pitchFamily="18" charset="0"/>
                <a:ea typeface="Times New Roman" panose="02020603050405020304" pitchFamily="18" charset="0"/>
              </a:rPr>
              <a:t> more efficiently.</a:t>
            </a:r>
            <a:endParaRPr lang="en-IN" sz="1800" dirty="0">
              <a:effectLst/>
              <a:latin typeface="Times New Roman" panose="02020603050405020304" pitchFamily="18" charset="0"/>
              <a:ea typeface="Times New Roman" panose="02020603050405020304" pitchFamily="18" charset="0"/>
            </a:endParaRPr>
          </a:p>
          <a:p>
            <a:pPr>
              <a:tabLst>
                <a:tab pos="2971800" algn="ctr"/>
                <a:tab pos="5943600" algn="r"/>
              </a:tabLst>
            </a:pPr>
            <a:r>
              <a:rPr lang="en-US" sz="1800" dirty="0">
                <a:effectLst/>
                <a:latin typeface="Bookman Old Style" panose="02050604050505020204" pitchFamily="18" charset="0"/>
                <a:ea typeface="Times New Roman" panose="02020603050405020304" pitchFamily="18" charset="0"/>
              </a:rPr>
              <a:t>	        Finally, we are thankful to all the people who have given us their hearty support in this </a:t>
            </a:r>
            <a:r>
              <a:rPr lang="en-US" sz="1800" dirty="0" err="1">
                <a:effectLst/>
                <a:latin typeface="Bookman Old Style" panose="02050604050505020204" pitchFamily="18" charset="0"/>
                <a:ea typeface="Times New Roman" panose="02020603050405020304" pitchFamily="18" charset="0"/>
              </a:rPr>
              <a:t>endeavour</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463375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88AE4-1AE7-4BEE-2DF5-68B65F110EAD}"/>
              </a:ext>
            </a:extLst>
          </p:cNvPr>
          <p:cNvSpPr>
            <a:spLocks noGrp="1"/>
          </p:cNvSpPr>
          <p:nvPr>
            <p:ph type="title"/>
          </p:nvPr>
        </p:nvSpPr>
        <p:spPr/>
        <p:txBody>
          <a:bodyPr>
            <a:normAutofit/>
          </a:bodyPr>
          <a:lstStyle/>
          <a:p>
            <a:pPr algn="ctr"/>
            <a:r>
              <a:rPr lang="en-IN" sz="8800" b="1" u="sng" dirty="0">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rPr>
              <a:t>Thank</a:t>
            </a:r>
            <a:r>
              <a:rPr lang="en-IN" sz="6000" b="1" u="sng" dirty="0">
                <a:effectLst>
                  <a:outerShdw blurRad="38100" dist="38100" dir="2700000" algn="tl">
                    <a:srgbClr val="000000">
                      <a:alpha val="43137"/>
                    </a:srgbClr>
                  </a:outerShdw>
                </a:effectLst>
                <a:latin typeface="Algerian" panose="04020705040A02060702" pitchFamily="82" charset="0"/>
              </a:rPr>
              <a:t> </a:t>
            </a:r>
            <a:r>
              <a:rPr lang="en-IN" sz="8800" b="1" u="sng" dirty="0">
                <a:solidFill>
                  <a:schemeClr val="tx1">
                    <a:lumMod val="85000"/>
                    <a:lumOff val="15000"/>
                  </a:schemeClr>
                </a:solidFill>
                <a:effectLst>
                  <a:outerShdw blurRad="38100" dist="38100" dir="2700000" algn="tl">
                    <a:srgbClr val="000000">
                      <a:alpha val="43137"/>
                    </a:srgbClr>
                  </a:outerShdw>
                </a:effectLst>
                <a:latin typeface="Algerian" panose="04020705040A02060702" pitchFamily="82" charset="0"/>
              </a:rPr>
              <a:t>You</a:t>
            </a:r>
          </a:p>
        </p:txBody>
      </p:sp>
    </p:spTree>
    <p:extLst>
      <p:ext uri="{BB962C8B-B14F-4D97-AF65-F5344CB8AC3E}">
        <p14:creationId xmlns:p14="http://schemas.microsoft.com/office/powerpoint/2010/main" val="7316355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E3BA-31A5-DF97-AC2E-E101F31E332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CONTENT</a:t>
            </a:r>
          </a:p>
        </p:txBody>
      </p:sp>
      <p:sp>
        <p:nvSpPr>
          <p:cNvPr id="3" name="Content Placeholder 2">
            <a:extLst>
              <a:ext uri="{FF2B5EF4-FFF2-40B4-BE49-F238E27FC236}">
                <a16:creationId xmlns:a16="http://schemas.microsoft.com/office/drawing/2014/main" id="{E3563A3D-9DB6-00FD-DFDC-AC5C0DC12AFE}"/>
              </a:ext>
            </a:extLst>
          </p:cNvPr>
          <p:cNvSpPr>
            <a:spLocks noGrp="1"/>
          </p:cNvSpPr>
          <p:nvPr>
            <p:ph idx="1"/>
          </p:nvPr>
        </p:nvSpPr>
        <p:spPr>
          <a:xfrm>
            <a:off x="1451579" y="1853754"/>
            <a:ext cx="9603275" cy="4417189"/>
          </a:xfrm>
        </p:spPr>
        <p:txBody>
          <a:bodyPr>
            <a:normAutofit fontScale="92500" lnSpcReduction="20000"/>
          </a:bodyPr>
          <a:lstStyle/>
          <a:p>
            <a:pPr>
              <a:buFont typeface="Wingdings" panose="05000000000000000000" pitchFamily="2" charset="2"/>
              <a:buChar char="v"/>
            </a:pPr>
            <a:r>
              <a:rPr lang="en-IN" dirty="0"/>
              <a:t> </a:t>
            </a:r>
            <a:r>
              <a:rPr lang="en-IN" sz="1600" dirty="0"/>
              <a:t>Introduction</a:t>
            </a:r>
          </a:p>
          <a:p>
            <a:pPr>
              <a:buFont typeface="Wingdings" panose="05000000000000000000" pitchFamily="2" charset="2"/>
              <a:buChar char="v"/>
            </a:pPr>
            <a:r>
              <a:rPr lang="en-IN" sz="1600" dirty="0"/>
              <a:t>Required Tools</a:t>
            </a:r>
          </a:p>
          <a:p>
            <a:pPr>
              <a:buFont typeface="Wingdings" panose="05000000000000000000" pitchFamily="2" charset="2"/>
              <a:buChar char="v"/>
            </a:pPr>
            <a:r>
              <a:rPr lang="en-IN" sz="1600" dirty="0"/>
              <a:t>Aims and Objective</a:t>
            </a:r>
          </a:p>
          <a:p>
            <a:pPr>
              <a:buFont typeface="Wingdings" panose="05000000000000000000" pitchFamily="2" charset="2"/>
              <a:buChar char="v"/>
            </a:pPr>
            <a:r>
              <a:rPr lang="en-IN" sz="1600" dirty="0"/>
              <a:t>Problem Statement</a:t>
            </a:r>
          </a:p>
          <a:p>
            <a:pPr>
              <a:buFont typeface="Wingdings" panose="05000000000000000000" pitchFamily="2" charset="2"/>
              <a:buChar char="v"/>
            </a:pPr>
            <a:r>
              <a:rPr lang="en-IN" sz="1600" dirty="0"/>
              <a:t>Entity Relationship Diagram</a:t>
            </a:r>
          </a:p>
          <a:p>
            <a:pPr>
              <a:buFont typeface="Wingdings" panose="05000000000000000000" pitchFamily="2" charset="2"/>
              <a:buChar char="v"/>
            </a:pPr>
            <a:r>
              <a:rPr lang="en-IN" sz="1600" dirty="0"/>
              <a:t>Class Diagram</a:t>
            </a:r>
          </a:p>
          <a:p>
            <a:pPr>
              <a:buFont typeface="Wingdings" panose="05000000000000000000" pitchFamily="2" charset="2"/>
              <a:buChar char="v"/>
            </a:pPr>
            <a:r>
              <a:rPr lang="en-IN" sz="1600" dirty="0"/>
              <a:t>Use Case Diagram</a:t>
            </a:r>
          </a:p>
          <a:p>
            <a:pPr>
              <a:buFont typeface="Wingdings" panose="05000000000000000000" pitchFamily="2" charset="2"/>
              <a:buChar char="v"/>
            </a:pPr>
            <a:r>
              <a:rPr lang="en-IN" sz="1600" dirty="0"/>
              <a:t>Test Cases</a:t>
            </a:r>
          </a:p>
          <a:p>
            <a:pPr>
              <a:buFont typeface="Wingdings" panose="05000000000000000000" pitchFamily="2" charset="2"/>
              <a:buChar char="v"/>
            </a:pPr>
            <a:r>
              <a:rPr lang="en-IN" sz="1600" dirty="0"/>
              <a:t>Data Dictionary</a:t>
            </a:r>
          </a:p>
          <a:p>
            <a:pPr>
              <a:buFont typeface="Wingdings" panose="05000000000000000000" pitchFamily="2" charset="2"/>
              <a:buChar char="v"/>
            </a:pPr>
            <a:r>
              <a:rPr lang="en-IN" sz="1600" dirty="0"/>
              <a:t>Snapshot</a:t>
            </a:r>
          </a:p>
          <a:p>
            <a:pPr>
              <a:buFont typeface="Wingdings" panose="05000000000000000000" pitchFamily="2" charset="2"/>
              <a:buChar char="v"/>
            </a:pPr>
            <a:r>
              <a:rPr lang="en-IN" sz="1600" dirty="0"/>
              <a:t>Future Enhancement</a:t>
            </a:r>
          </a:p>
          <a:p>
            <a:pPr>
              <a:buFont typeface="Wingdings" panose="05000000000000000000" pitchFamily="2" charset="2"/>
              <a:buChar char="v"/>
            </a:pPr>
            <a:r>
              <a:rPr lang="en-IN" sz="1600" dirty="0"/>
              <a:t>Conclusion and Recommendation</a:t>
            </a:r>
          </a:p>
          <a:p>
            <a:pPr>
              <a:buFont typeface="Wingdings" panose="05000000000000000000" pitchFamily="2" charset="2"/>
              <a:buChar char="v"/>
            </a:pPr>
            <a:endParaRPr lang="en-IN" sz="1600" dirty="0"/>
          </a:p>
          <a:p>
            <a:pPr>
              <a:buFont typeface="Wingdings" panose="05000000000000000000" pitchFamily="2" charset="2"/>
              <a:buChar char="v"/>
            </a:pPr>
            <a:endParaRPr lang="en-IN" sz="1600" dirty="0"/>
          </a:p>
          <a:p>
            <a:pPr>
              <a:buFont typeface="Wingdings" panose="05000000000000000000" pitchFamily="2" charset="2"/>
              <a:buChar char="v"/>
            </a:pPr>
            <a:endParaRPr lang="en-IN" sz="1600"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4178470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08AB-3272-ABA9-5D5D-CF48C1F95F55}"/>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86C96544-E2F3-4E2C-7DFE-9D99C2AF90B8}"/>
              </a:ext>
            </a:extLst>
          </p:cNvPr>
          <p:cNvSpPr>
            <a:spLocks noGrp="1"/>
          </p:cNvSpPr>
          <p:nvPr>
            <p:ph idx="1"/>
          </p:nvPr>
        </p:nvSpPr>
        <p:spPr/>
        <p:txBody>
          <a:bodyPr/>
          <a:lstStyle/>
          <a:p>
            <a:r>
              <a:rPr lang="en-IN" dirty="0"/>
              <a:t>Blood Management System is designed for the blood bank to gather blood from various sources and distribute it to the needy people who have high requirements for it.</a:t>
            </a:r>
          </a:p>
          <a:p>
            <a:r>
              <a:rPr lang="en-IN" dirty="0"/>
              <a:t>The software is designed to handle the daily transaction of the blood bank and search the details when required.</a:t>
            </a:r>
          </a:p>
          <a:p>
            <a:r>
              <a:rPr lang="en-IN" dirty="0"/>
              <a:t>It also helps to register the details of donors , blood collection details as well as blood issue reports.</a:t>
            </a:r>
          </a:p>
          <a:p>
            <a:r>
              <a:rPr lang="en-IN" dirty="0"/>
              <a:t>The software is designed in a such a manner that it can suit the needs of all the blood bank requirements to the course of future.</a:t>
            </a:r>
          </a:p>
        </p:txBody>
      </p:sp>
    </p:spTree>
    <p:extLst>
      <p:ext uri="{BB962C8B-B14F-4D97-AF65-F5344CB8AC3E}">
        <p14:creationId xmlns:p14="http://schemas.microsoft.com/office/powerpoint/2010/main" val="311041985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E055-ACBD-EC75-EB7A-91DAD40B122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Required tools</a:t>
            </a:r>
          </a:p>
        </p:txBody>
      </p:sp>
      <p:sp>
        <p:nvSpPr>
          <p:cNvPr id="3" name="Content Placeholder 2">
            <a:extLst>
              <a:ext uri="{FF2B5EF4-FFF2-40B4-BE49-F238E27FC236}">
                <a16:creationId xmlns:a16="http://schemas.microsoft.com/office/drawing/2014/main" id="{8AECDE21-1FC1-BDF7-B12B-7EDEAD750184}"/>
              </a:ext>
            </a:extLst>
          </p:cNvPr>
          <p:cNvSpPr>
            <a:spLocks noGrp="1"/>
          </p:cNvSpPr>
          <p:nvPr>
            <p:ph idx="1"/>
          </p:nvPr>
        </p:nvSpPr>
        <p:spPr>
          <a:xfrm>
            <a:off x="1451579" y="2410179"/>
            <a:ext cx="9603275" cy="3450613"/>
          </a:xfrm>
        </p:spPr>
        <p:txBody>
          <a:bodyPr/>
          <a:lstStyle/>
          <a:p>
            <a:r>
              <a:rPr lang="en-IN" dirty="0"/>
              <a:t>Operating System 	:- Linux</a:t>
            </a:r>
          </a:p>
          <a:p>
            <a:r>
              <a:rPr lang="en-IN" dirty="0"/>
              <a:t>Front End		:- HTML, CSS,PHP		 </a:t>
            </a:r>
          </a:p>
          <a:p>
            <a:r>
              <a:rPr lang="en-IN" dirty="0"/>
              <a:t>Back End		:- PostgreSQL</a:t>
            </a:r>
          </a:p>
          <a:p>
            <a:r>
              <a:rPr lang="en-IN" dirty="0"/>
              <a:t>Technology		:- XAMPP Server</a:t>
            </a:r>
          </a:p>
        </p:txBody>
      </p:sp>
    </p:spTree>
    <p:extLst>
      <p:ext uri="{BB962C8B-B14F-4D97-AF65-F5344CB8AC3E}">
        <p14:creationId xmlns:p14="http://schemas.microsoft.com/office/powerpoint/2010/main" val="3289186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07187-35B4-F511-EC4D-4B80F653D905}"/>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Aims and objective</a:t>
            </a:r>
          </a:p>
        </p:txBody>
      </p:sp>
      <p:sp>
        <p:nvSpPr>
          <p:cNvPr id="3" name="Content Placeholder 2">
            <a:extLst>
              <a:ext uri="{FF2B5EF4-FFF2-40B4-BE49-F238E27FC236}">
                <a16:creationId xmlns:a16="http://schemas.microsoft.com/office/drawing/2014/main" id="{B92047A1-62A4-DDA0-5291-03CF85B1B694}"/>
              </a:ext>
            </a:extLst>
          </p:cNvPr>
          <p:cNvSpPr>
            <a:spLocks noGrp="1"/>
          </p:cNvSpPr>
          <p:nvPr>
            <p:ph idx="1"/>
          </p:nvPr>
        </p:nvSpPr>
        <p:spPr/>
        <p:txBody>
          <a:bodyPr/>
          <a:lstStyle/>
          <a:p>
            <a:pPr marL="0" indent="0">
              <a:buNone/>
            </a:pPr>
            <a:r>
              <a:rPr lang="en-IN" dirty="0"/>
              <a:t>	The main aim of the project is to have save the lives of people providing blood. We aim to bridge the gap between blood donors and requestors. We’ll be displaying the donors. The major problems in old Blood Banking System was that they don’t follow the actual of users. </a:t>
            </a:r>
          </a:p>
          <a:p>
            <a:pPr marL="0" indent="0">
              <a:buNone/>
            </a:pPr>
            <a:r>
              <a:rPr lang="en-IN" dirty="0"/>
              <a:t>	Traditional blood banking system were developed by a 1 or 2 perspectives. This application is providing each entity the facility to approach nearby blood donors so that it will become much easier to search rare blood groups in the hour of need.</a:t>
            </a:r>
          </a:p>
        </p:txBody>
      </p:sp>
    </p:spTree>
    <p:extLst>
      <p:ext uri="{BB962C8B-B14F-4D97-AF65-F5344CB8AC3E}">
        <p14:creationId xmlns:p14="http://schemas.microsoft.com/office/powerpoint/2010/main" val="127116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0907-0E56-B6BA-6E5A-2B658CBA9881}"/>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B48BB2FD-ED5C-D043-5538-E379DCBA3A80}"/>
              </a:ext>
            </a:extLst>
          </p:cNvPr>
          <p:cNvSpPr>
            <a:spLocks noGrp="1"/>
          </p:cNvSpPr>
          <p:nvPr>
            <p:ph idx="1"/>
          </p:nvPr>
        </p:nvSpPr>
        <p:spPr/>
        <p:txBody>
          <a:bodyPr/>
          <a:lstStyle/>
          <a:p>
            <a:r>
              <a:rPr lang="en-IN" dirty="0"/>
              <a:t>Scarcity of rare blood group.</a:t>
            </a:r>
          </a:p>
          <a:p>
            <a:r>
              <a:rPr lang="en-IN" dirty="0"/>
              <a:t>Unavailability of blood during emergency</a:t>
            </a:r>
          </a:p>
          <a:p>
            <a:r>
              <a:rPr lang="en-IN" dirty="0"/>
              <a:t>Less awareness among people about blood donation and blood transfusion.</a:t>
            </a:r>
          </a:p>
          <a:p>
            <a:r>
              <a:rPr lang="en-IN" dirty="0"/>
              <a:t>Deaths due to lack of blood during Operations.</a:t>
            </a:r>
          </a:p>
          <a:p>
            <a:r>
              <a:rPr lang="en-IN" dirty="0"/>
              <a:t>The Blood Bank Management System project aims to make all the procedures automated and therefore with computer system it can be more fast and accurate.</a:t>
            </a:r>
          </a:p>
          <a:p>
            <a:r>
              <a:rPr lang="en-IN" dirty="0"/>
              <a:t>This project is a high quality software to manage all these Cumbersome jobs.</a:t>
            </a:r>
          </a:p>
        </p:txBody>
      </p:sp>
    </p:spTree>
    <p:extLst>
      <p:ext uri="{BB962C8B-B14F-4D97-AF65-F5344CB8AC3E}">
        <p14:creationId xmlns:p14="http://schemas.microsoft.com/office/powerpoint/2010/main" val="40098759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FD4150-FB6B-D30C-42BD-E38A49CDE0BA}"/>
              </a:ext>
            </a:extLst>
          </p:cNvPr>
          <p:cNvPicPr>
            <a:picLocks noChangeAspect="1"/>
          </p:cNvPicPr>
          <p:nvPr/>
        </p:nvPicPr>
        <p:blipFill rotWithShape="1">
          <a:blip r:embed="rId2"/>
          <a:srcRect l="1976" t="6663" r="-1976" b="141"/>
          <a:stretch/>
        </p:blipFill>
        <p:spPr>
          <a:xfrm>
            <a:off x="5725886" y="-1"/>
            <a:ext cx="6551655" cy="6117771"/>
          </a:xfrm>
          <a:prstGeom prst="rect">
            <a:avLst/>
          </a:prstGeom>
        </p:spPr>
      </p:pic>
      <p:sp>
        <p:nvSpPr>
          <p:cNvPr id="4" name="TextBox 3">
            <a:extLst>
              <a:ext uri="{FF2B5EF4-FFF2-40B4-BE49-F238E27FC236}">
                <a16:creationId xmlns:a16="http://schemas.microsoft.com/office/drawing/2014/main" id="{97DA5B20-1160-3F28-8AD0-3CA75B9EFBA1}"/>
              </a:ext>
            </a:extLst>
          </p:cNvPr>
          <p:cNvSpPr txBox="1"/>
          <p:nvPr/>
        </p:nvSpPr>
        <p:spPr>
          <a:xfrm>
            <a:off x="685801" y="417064"/>
            <a:ext cx="7286008" cy="1077218"/>
          </a:xfrm>
          <a:prstGeom prst="rect">
            <a:avLst/>
          </a:prstGeom>
          <a:noFill/>
        </p:spPr>
        <p:txBody>
          <a:bodyPr wrap="square" rtlCol="0">
            <a:spAutoFit/>
          </a:bodyPr>
          <a:lstStyle/>
          <a:p>
            <a:r>
              <a:rPr lang="en-IN" sz="3200" b="1" dirty="0">
                <a:effectLst>
                  <a:outerShdw blurRad="38100" dist="38100" dir="2700000" algn="tl">
                    <a:srgbClr val="000000">
                      <a:alpha val="43137"/>
                    </a:srgbClr>
                  </a:outerShdw>
                </a:effectLst>
                <a:latin typeface="+mj-lt"/>
              </a:rPr>
              <a:t>ENTITY RELATIONSHIP     DIAGRAM</a:t>
            </a:r>
            <a:endParaRPr lang="en-IN" sz="3200"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14912027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068A53-8430-4549-CF19-94152DC087BA}"/>
              </a:ext>
            </a:extLst>
          </p:cNvPr>
          <p:cNvPicPr>
            <a:picLocks noChangeAspect="1"/>
          </p:cNvPicPr>
          <p:nvPr/>
        </p:nvPicPr>
        <p:blipFill>
          <a:blip r:embed="rId2"/>
          <a:stretch>
            <a:fillRect/>
          </a:stretch>
        </p:blipFill>
        <p:spPr>
          <a:xfrm>
            <a:off x="5704115" y="0"/>
            <a:ext cx="6487886" cy="6128657"/>
          </a:xfrm>
          <a:prstGeom prst="rect">
            <a:avLst/>
          </a:prstGeom>
        </p:spPr>
      </p:pic>
      <p:sp>
        <p:nvSpPr>
          <p:cNvPr id="4" name="TextBox 3">
            <a:extLst>
              <a:ext uri="{FF2B5EF4-FFF2-40B4-BE49-F238E27FC236}">
                <a16:creationId xmlns:a16="http://schemas.microsoft.com/office/drawing/2014/main" id="{7325CD7F-E301-BCA1-3654-5E82CAB3EBB5}"/>
              </a:ext>
            </a:extLst>
          </p:cNvPr>
          <p:cNvSpPr txBox="1"/>
          <p:nvPr/>
        </p:nvSpPr>
        <p:spPr>
          <a:xfrm>
            <a:off x="620486" y="500742"/>
            <a:ext cx="3749360" cy="584775"/>
          </a:xfrm>
          <a:prstGeom prst="rect">
            <a:avLst/>
          </a:prstGeom>
          <a:noFill/>
        </p:spPr>
        <p:txBody>
          <a:bodyPr wrap="none" rtlCol="0">
            <a:spAutoFit/>
          </a:bodyPr>
          <a:lstStyle/>
          <a:p>
            <a:r>
              <a:rPr lang="en-IN" sz="3200" b="1" dirty="0">
                <a:effectLst>
                  <a:outerShdw blurRad="38100" dist="38100" dir="2700000" algn="tl">
                    <a:srgbClr val="000000">
                      <a:alpha val="43137"/>
                    </a:srgbClr>
                  </a:outerShdw>
                </a:effectLst>
                <a:latin typeface="+mj-lt"/>
              </a:rPr>
              <a:t>CLASS DIAGRAM</a:t>
            </a:r>
          </a:p>
        </p:txBody>
      </p:sp>
    </p:spTree>
    <p:extLst>
      <p:ext uri="{BB962C8B-B14F-4D97-AF65-F5344CB8AC3E}">
        <p14:creationId xmlns:p14="http://schemas.microsoft.com/office/powerpoint/2010/main" val="313545351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246D6F-05E7-9ED3-2938-88A366FD7EC0}"/>
              </a:ext>
              <a:ext uri="{C183D7F6-B498-43B3-948B-1728B52AA6E4}">
                <adec:decorative xmlns:adec="http://schemas.microsoft.com/office/drawing/2017/decorative" val="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725887" y="0"/>
            <a:ext cx="6466114" cy="6165850"/>
          </a:xfrm>
          <a:prstGeom prst="rect">
            <a:avLst/>
          </a:prstGeom>
        </p:spPr>
      </p:pic>
      <p:sp>
        <p:nvSpPr>
          <p:cNvPr id="5" name="TextBox 4">
            <a:extLst>
              <a:ext uri="{FF2B5EF4-FFF2-40B4-BE49-F238E27FC236}">
                <a16:creationId xmlns:a16="http://schemas.microsoft.com/office/drawing/2014/main" id="{02F7A169-514C-0A75-61C0-1921085E548F}"/>
              </a:ext>
            </a:extLst>
          </p:cNvPr>
          <p:cNvSpPr txBox="1"/>
          <p:nvPr/>
        </p:nvSpPr>
        <p:spPr>
          <a:xfrm>
            <a:off x="533401" y="511629"/>
            <a:ext cx="4470711" cy="584775"/>
          </a:xfrm>
          <a:prstGeom prst="rect">
            <a:avLst/>
          </a:prstGeom>
          <a:noFill/>
        </p:spPr>
        <p:txBody>
          <a:bodyPr wrap="none" rtlCol="0">
            <a:spAutoFit/>
          </a:bodyPr>
          <a:lstStyle/>
          <a:p>
            <a:r>
              <a:rPr lang="en-IN" sz="3200" b="1" dirty="0">
                <a:effectLst>
                  <a:outerShdw blurRad="38100" dist="38100" dir="2700000" algn="tl">
                    <a:srgbClr val="000000">
                      <a:alpha val="43137"/>
                    </a:srgbClr>
                  </a:outerShdw>
                </a:effectLst>
                <a:latin typeface="+mj-lt"/>
              </a:rPr>
              <a:t>USE CASE DIAGRAM</a:t>
            </a:r>
          </a:p>
        </p:txBody>
      </p:sp>
    </p:spTree>
    <p:extLst>
      <p:ext uri="{BB962C8B-B14F-4D97-AF65-F5344CB8AC3E}">
        <p14:creationId xmlns:p14="http://schemas.microsoft.com/office/powerpoint/2010/main" val="603416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180</TotalTime>
  <Words>846</Words>
  <Application>Microsoft Office PowerPoint</Application>
  <PresentationFormat>Widescreen</PresentationFormat>
  <Paragraphs>200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Arial</vt:lpstr>
      <vt:lpstr>Bookman Old Style</vt:lpstr>
      <vt:lpstr>Gill Sans MT</vt:lpstr>
      <vt:lpstr>Symbol</vt:lpstr>
      <vt:lpstr>Times New Roman</vt:lpstr>
      <vt:lpstr>Wingdings</vt:lpstr>
      <vt:lpstr>Gallery</vt:lpstr>
      <vt:lpstr>Blood bank management system</vt:lpstr>
      <vt:lpstr>CONTENT</vt:lpstr>
      <vt:lpstr>introduction</vt:lpstr>
      <vt:lpstr>Required tools</vt:lpstr>
      <vt:lpstr>Aims and objective</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SNAPSHOTS</vt:lpstr>
      <vt:lpstr>PowerPoint Presentation</vt:lpstr>
      <vt:lpstr>PowerPoint Presentation</vt:lpstr>
      <vt:lpstr>Future enhancement</vt:lpstr>
      <vt:lpstr>Conclusion and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DELL</dc:creator>
  <cp:lastModifiedBy>DELL</cp:lastModifiedBy>
  <cp:revision>35</cp:revision>
  <dcterms:created xsi:type="dcterms:W3CDTF">2022-05-28T13:59:03Z</dcterms:created>
  <dcterms:modified xsi:type="dcterms:W3CDTF">2022-05-29T05:50:42Z</dcterms:modified>
</cp:coreProperties>
</file>