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5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7A6C30-1DC1-4BA5-8A3F-0E54895D3D49}" type="datetimeFigureOut">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E0838-BE4D-47B1-93BB-6A45A40EA550}" type="slidenum">
              <a:rPr lang="en-US" smtClean="0"/>
              <a:t>‹#›</a:t>
            </a:fld>
            <a:endParaRPr lang="en-US"/>
          </a:p>
        </p:txBody>
      </p:sp>
    </p:spTree>
    <p:extLst>
      <p:ext uri="{BB962C8B-B14F-4D97-AF65-F5344CB8AC3E}">
        <p14:creationId xmlns:p14="http://schemas.microsoft.com/office/powerpoint/2010/main" val="79982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7A6C30-1DC1-4BA5-8A3F-0E54895D3D49}" type="datetimeFigureOut">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E0838-BE4D-47B1-93BB-6A45A40EA550}" type="slidenum">
              <a:rPr lang="en-US" smtClean="0"/>
              <a:t>‹#›</a:t>
            </a:fld>
            <a:endParaRPr lang="en-US"/>
          </a:p>
        </p:txBody>
      </p:sp>
    </p:spTree>
    <p:extLst>
      <p:ext uri="{BB962C8B-B14F-4D97-AF65-F5344CB8AC3E}">
        <p14:creationId xmlns:p14="http://schemas.microsoft.com/office/powerpoint/2010/main" val="1139562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7A6C30-1DC1-4BA5-8A3F-0E54895D3D49}" type="datetimeFigureOut">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E0838-BE4D-47B1-93BB-6A45A40EA55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75721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7A6C30-1DC1-4BA5-8A3F-0E54895D3D49}" type="datetimeFigureOut">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E0838-BE4D-47B1-93BB-6A45A40EA550}" type="slidenum">
              <a:rPr lang="en-US" smtClean="0"/>
              <a:t>‹#›</a:t>
            </a:fld>
            <a:endParaRPr lang="en-US"/>
          </a:p>
        </p:txBody>
      </p:sp>
    </p:spTree>
    <p:extLst>
      <p:ext uri="{BB962C8B-B14F-4D97-AF65-F5344CB8AC3E}">
        <p14:creationId xmlns:p14="http://schemas.microsoft.com/office/powerpoint/2010/main" val="3479821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7A6C30-1DC1-4BA5-8A3F-0E54895D3D49}" type="datetimeFigureOut">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E0838-BE4D-47B1-93BB-6A45A40EA55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17851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7A6C30-1DC1-4BA5-8A3F-0E54895D3D49}" type="datetimeFigureOut">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E0838-BE4D-47B1-93BB-6A45A40EA550}" type="slidenum">
              <a:rPr lang="en-US" smtClean="0"/>
              <a:t>‹#›</a:t>
            </a:fld>
            <a:endParaRPr lang="en-US"/>
          </a:p>
        </p:txBody>
      </p:sp>
    </p:spTree>
    <p:extLst>
      <p:ext uri="{BB962C8B-B14F-4D97-AF65-F5344CB8AC3E}">
        <p14:creationId xmlns:p14="http://schemas.microsoft.com/office/powerpoint/2010/main" val="3126277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7A6C30-1DC1-4BA5-8A3F-0E54895D3D49}" type="datetimeFigureOut">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E0838-BE4D-47B1-93BB-6A45A40EA550}" type="slidenum">
              <a:rPr lang="en-US" smtClean="0"/>
              <a:t>‹#›</a:t>
            </a:fld>
            <a:endParaRPr lang="en-US"/>
          </a:p>
        </p:txBody>
      </p:sp>
    </p:spTree>
    <p:extLst>
      <p:ext uri="{BB962C8B-B14F-4D97-AF65-F5344CB8AC3E}">
        <p14:creationId xmlns:p14="http://schemas.microsoft.com/office/powerpoint/2010/main" val="3071209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7A6C30-1DC1-4BA5-8A3F-0E54895D3D49}" type="datetimeFigureOut">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E0838-BE4D-47B1-93BB-6A45A40EA550}" type="slidenum">
              <a:rPr lang="en-US" smtClean="0"/>
              <a:t>‹#›</a:t>
            </a:fld>
            <a:endParaRPr lang="en-US"/>
          </a:p>
        </p:txBody>
      </p:sp>
    </p:spTree>
    <p:extLst>
      <p:ext uri="{BB962C8B-B14F-4D97-AF65-F5344CB8AC3E}">
        <p14:creationId xmlns:p14="http://schemas.microsoft.com/office/powerpoint/2010/main" val="2433508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7A6C30-1DC1-4BA5-8A3F-0E54895D3D49}" type="datetimeFigureOut">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E0838-BE4D-47B1-93BB-6A45A40EA550}" type="slidenum">
              <a:rPr lang="en-US" smtClean="0"/>
              <a:t>‹#›</a:t>
            </a:fld>
            <a:endParaRPr lang="en-US"/>
          </a:p>
        </p:txBody>
      </p:sp>
    </p:spTree>
    <p:extLst>
      <p:ext uri="{BB962C8B-B14F-4D97-AF65-F5344CB8AC3E}">
        <p14:creationId xmlns:p14="http://schemas.microsoft.com/office/powerpoint/2010/main" val="487813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7A6C30-1DC1-4BA5-8A3F-0E54895D3D49}" type="datetimeFigureOut">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E0838-BE4D-47B1-93BB-6A45A40EA550}" type="slidenum">
              <a:rPr lang="en-US" smtClean="0"/>
              <a:t>‹#›</a:t>
            </a:fld>
            <a:endParaRPr lang="en-US"/>
          </a:p>
        </p:txBody>
      </p:sp>
    </p:spTree>
    <p:extLst>
      <p:ext uri="{BB962C8B-B14F-4D97-AF65-F5344CB8AC3E}">
        <p14:creationId xmlns:p14="http://schemas.microsoft.com/office/powerpoint/2010/main" val="975029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7A6C30-1DC1-4BA5-8A3F-0E54895D3D49}" type="datetimeFigureOut">
              <a:rPr lang="en-US" smtClean="0"/>
              <a:t>9/15/2019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E0838-BE4D-47B1-93BB-6A45A40EA550}" type="slidenum">
              <a:rPr lang="en-US" smtClean="0"/>
              <a:t>‹#›</a:t>
            </a:fld>
            <a:endParaRPr lang="en-US"/>
          </a:p>
        </p:txBody>
      </p:sp>
    </p:spTree>
    <p:extLst>
      <p:ext uri="{BB962C8B-B14F-4D97-AF65-F5344CB8AC3E}">
        <p14:creationId xmlns:p14="http://schemas.microsoft.com/office/powerpoint/2010/main" val="716006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7A6C30-1DC1-4BA5-8A3F-0E54895D3D49}" type="datetimeFigureOut">
              <a:rPr lang="en-US" smtClean="0"/>
              <a:t>9/15/2019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CE0838-BE4D-47B1-93BB-6A45A40EA550}" type="slidenum">
              <a:rPr lang="en-US" smtClean="0"/>
              <a:t>‹#›</a:t>
            </a:fld>
            <a:endParaRPr lang="en-US"/>
          </a:p>
        </p:txBody>
      </p:sp>
    </p:spTree>
    <p:extLst>
      <p:ext uri="{BB962C8B-B14F-4D97-AF65-F5344CB8AC3E}">
        <p14:creationId xmlns:p14="http://schemas.microsoft.com/office/powerpoint/2010/main" val="2504649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7A6C30-1DC1-4BA5-8A3F-0E54895D3D49}" type="datetimeFigureOut">
              <a:rPr lang="en-US" smtClean="0"/>
              <a:t>9/15/2019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CE0838-BE4D-47B1-93BB-6A45A40EA550}" type="slidenum">
              <a:rPr lang="en-US" smtClean="0"/>
              <a:t>‹#›</a:t>
            </a:fld>
            <a:endParaRPr lang="en-US"/>
          </a:p>
        </p:txBody>
      </p:sp>
    </p:spTree>
    <p:extLst>
      <p:ext uri="{BB962C8B-B14F-4D97-AF65-F5344CB8AC3E}">
        <p14:creationId xmlns:p14="http://schemas.microsoft.com/office/powerpoint/2010/main" val="4253213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7A6C30-1DC1-4BA5-8A3F-0E54895D3D49}" type="datetimeFigureOut">
              <a:rPr lang="en-US" smtClean="0"/>
              <a:t>9/15/2019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CE0838-BE4D-47B1-93BB-6A45A40EA550}" type="slidenum">
              <a:rPr lang="en-US" smtClean="0"/>
              <a:t>‹#›</a:t>
            </a:fld>
            <a:endParaRPr lang="en-US"/>
          </a:p>
        </p:txBody>
      </p:sp>
    </p:spTree>
    <p:extLst>
      <p:ext uri="{BB962C8B-B14F-4D97-AF65-F5344CB8AC3E}">
        <p14:creationId xmlns:p14="http://schemas.microsoft.com/office/powerpoint/2010/main" val="727752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47A6C30-1DC1-4BA5-8A3F-0E54895D3D49}" type="datetimeFigureOut">
              <a:rPr lang="en-US" smtClean="0"/>
              <a:t>9/15/2019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E0838-BE4D-47B1-93BB-6A45A40EA550}" type="slidenum">
              <a:rPr lang="en-US" smtClean="0"/>
              <a:t>‹#›</a:t>
            </a:fld>
            <a:endParaRPr lang="en-US"/>
          </a:p>
        </p:txBody>
      </p:sp>
    </p:spTree>
    <p:extLst>
      <p:ext uri="{BB962C8B-B14F-4D97-AF65-F5344CB8AC3E}">
        <p14:creationId xmlns:p14="http://schemas.microsoft.com/office/powerpoint/2010/main" val="181665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47A6C30-1DC1-4BA5-8A3F-0E54895D3D49}" type="datetimeFigureOut">
              <a:rPr lang="en-US" smtClean="0"/>
              <a:t>9/15/2019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E0838-BE4D-47B1-93BB-6A45A40EA550}" type="slidenum">
              <a:rPr lang="en-US" smtClean="0"/>
              <a:t>‹#›</a:t>
            </a:fld>
            <a:endParaRPr lang="en-US"/>
          </a:p>
        </p:txBody>
      </p:sp>
    </p:spTree>
    <p:extLst>
      <p:ext uri="{BB962C8B-B14F-4D97-AF65-F5344CB8AC3E}">
        <p14:creationId xmlns:p14="http://schemas.microsoft.com/office/powerpoint/2010/main" val="1483805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7A6C30-1DC1-4BA5-8A3F-0E54895D3D49}" type="datetimeFigureOut">
              <a:rPr lang="en-US" smtClean="0"/>
              <a:t>9/15/2019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9CE0838-BE4D-47B1-93BB-6A45A40EA550}" type="slidenum">
              <a:rPr lang="en-US" smtClean="0"/>
              <a:t>‹#›</a:t>
            </a:fld>
            <a:endParaRPr lang="en-US"/>
          </a:p>
        </p:txBody>
      </p:sp>
    </p:spTree>
    <p:extLst>
      <p:ext uri="{BB962C8B-B14F-4D97-AF65-F5344CB8AC3E}">
        <p14:creationId xmlns:p14="http://schemas.microsoft.com/office/powerpoint/2010/main" val="26065557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B9F56E-FDC2-4AA4-AA62-62F18077A0EC}"/>
              </a:ext>
            </a:extLst>
          </p:cNvPr>
          <p:cNvSpPr txBox="1"/>
          <p:nvPr/>
        </p:nvSpPr>
        <p:spPr>
          <a:xfrm>
            <a:off x="1943283" y="2570445"/>
            <a:ext cx="6938127" cy="1200329"/>
          </a:xfrm>
          <a:prstGeom prst="rect">
            <a:avLst/>
          </a:prstGeom>
          <a:noFill/>
        </p:spPr>
        <p:txBody>
          <a:bodyPr wrap="square" rtlCol="0">
            <a:spAutoFit/>
          </a:bodyPr>
          <a:lstStyle/>
          <a:p>
            <a:r>
              <a:rPr lang="en-US" sz="3600" b="1" dirty="0"/>
              <a:t>Intraday Stock price prediction model</a:t>
            </a:r>
          </a:p>
        </p:txBody>
      </p:sp>
      <p:sp>
        <p:nvSpPr>
          <p:cNvPr id="5" name="TextBox 4">
            <a:extLst>
              <a:ext uri="{FF2B5EF4-FFF2-40B4-BE49-F238E27FC236}">
                <a16:creationId xmlns:a16="http://schemas.microsoft.com/office/drawing/2014/main" id="{616A5D38-3DE1-4959-918D-A8E70066DE6F}"/>
              </a:ext>
            </a:extLst>
          </p:cNvPr>
          <p:cNvSpPr txBox="1"/>
          <p:nvPr/>
        </p:nvSpPr>
        <p:spPr>
          <a:xfrm>
            <a:off x="7692273" y="4390534"/>
            <a:ext cx="3940404" cy="1015663"/>
          </a:xfrm>
          <a:prstGeom prst="rect">
            <a:avLst/>
          </a:prstGeom>
          <a:noFill/>
        </p:spPr>
        <p:txBody>
          <a:bodyPr wrap="square" rtlCol="0">
            <a:spAutoFit/>
          </a:bodyPr>
          <a:lstStyle/>
          <a:p>
            <a:r>
              <a:rPr lang="en-US" sz="2000" dirty="0"/>
              <a:t>Prashant Bhat</a:t>
            </a:r>
          </a:p>
          <a:p>
            <a:r>
              <a:rPr lang="en-US" sz="2000" dirty="0"/>
              <a:t>Sreejith Kizhiyedath</a:t>
            </a:r>
          </a:p>
          <a:p>
            <a:r>
              <a:rPr lang="en-US" sz="2000" dirty="0"/>
              <a:t>Shinsmon Varghese</a:t>
            </a:r>
          </a:p>
        </p:txBody>
      </p:sp>
      <p:sp>
        <p:nvSpPr>
          <p:cNvPr id="6" name="TextBox 5">
            <a:extLst>
              <a:ext uri="{FF2B5EF4-FFF2-40B4-BE49-F238E27FC236}">
                <a16:creationId xmlns:a16="http://schemas.microsoft.com/office/drawing/2014/main" id="{15DD06FF-30C9-4E2F-8DFF-C1CF9787566F}"/>
              </a:ext>
            </a:extLst>
          </p:cNvPr>
          <p:cNvSpPr txBox="1"/>
          <p:nvPr/>
        </p:nvSpPr>
        <p:spPr>
          <a:xfrm>
            <a:off x="7692273" y="3963089"/>
            <a:ext cx="4133651" cy="523220"/>
          </a:xfrm>
          <a:prstGeom prst="rect">
            <a:avLst/>
          </a:prstGeom>
          <a:noFill/>
        </p:spPr>
        <p:txBody>
          <a:bodyPr wrap="square" rtlCol="0">
            <a:spAutoFit/>
          </a:bodyPr>
          <a:lstStyle/>
          <a:p>
            <a:r>
              <a:rPr lang="en-US" sz="2800" b="1" u="sng" dirty="0"/>
              <a:t>Team: </a:t>
            </a:r>
            <a:r>
              <a:rPr lang="en-US" sz="2800" b="1" u="sng" dirty="0" err="1"/>
              <a:t>SweetTooth</a:t>
            </a:r>
            <a:endParaRPr lang="en-US" sz="2800" b="1" u="sng" dirty="0"/>
          </a:p>
        </p:txBody>
      </p:sp>
    </p:spTree>
    <p:extLst>
      <p:ext uri="{BB962C8B-B14F-4D97-AF65-F5344CB8AC3E}">
        <p14:creationId xmlns:p14="http://schemas.microsoft.com/office/powerpoint/2010/main" val="3821761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6A5D38-3DE1-4959-918D-A8E70066DE6F}"/>
              </a:ext>
            </a:extLst>
          </p:cNvPr>
          <p:cNvSpPr txBox="1"/>
          <p:nvPr/>
        </p:nvSpPr>
        <p:spPr>
          <a:xfrm>
            <a:off x="838986" y="836629"/>
            <a:ext cx="3940404" cy="584775"/>
          </a:xfrm>
          <a:prstGeom prst="rect">
            <a:avLst/>
          </a:prstGeom>
          <a:noFill/>
        </p:spPr>
        <p:txBody>
          <a:bodyPr wrap="square" rtlCol="0">
            <a:spAutoFit/>
          </a:bodyPr>
          <a:lstStyle/>
          <a:p>
            <a:r>
              <a:rPr lang="en-US" sz="3200" dirty="0"/>
              <a:t>About the product</a:t>
            </a:r>
          </a:p>
        </p:txBody>
      </p:sp>
      <p:sp>
        <p:nvSpPr>
          <p:cNvPr id="6" name="TextBox 5">
            <a:extLst>
              <a:ext uri="{FF2B5EF4-FFF2-40B4-BE49-F238E27FC236}">
                <a16:creationId xmlns:a16="http://schemas.microsoft.com/office/drawing/2014/main" id="{A82810ED-F292-4533-9B61-FE3310F37627}"/>
              </a:ext>
            </a:extLst>
          </p:cNvPr>
          <p:cNvSpPr txBox="1"/>
          <p:nvPr/>
        </p:nvSpPr>
        <p:spPr>
          <a:xfrm>
            <a:off x="838985" y="1713321"/>
            <a:ext cx="8154185"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t>Select the Organization to view recent trends on stock market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Future predictions on their closing prices for Intraday trading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Availability to check accuracy of prediction of the past Intraday prediction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Prompts the user with recent tweets from the official twitter handles of the organizations which could help them decide better.</a:t>
            </a:r>
          </a:p>
        </p:txBody>
      </p:sp>
    </p:spTree>
    <p:extLst>
      <p:ext uri="{BB962C8B-B14F-4D97-AF65-F5344CB8AC3E}">
        <p14:creationId xmlns:p14="http://schemas.microsoft.com/office/powerpoint/2010/main" val="2679612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6A5D38-3DE1-4959-918D-A8E70066DE6F}"/>
              </a:ext>
            </a:extLst>
          </p:cNvPr>
          <p:cNvSpPr txBox="1"/>
          <p:nvPr/>
        </p:nvSpPr>
        <p:spPr>
          <a:xfrm>
            <a:off x="788481" y="592306"/>
            <a:ext cx="5901179" cy="584775"/>
          </a:xfrm>
          <a:prstGeom prst="rect">
            <a:avLst/>
          </a:prstGeom>
          <a:noFill/>
        </p:spPr>
        <p:txBody>
          <a:bodyPr wrap="square" rtlCol="0">
            <a:spAutoFit/>
          </a:bodyPr>
          <a:lstStyle/>
          <a:p>
            <a:r>
              <a:rPr lang="en-US" sz="3200" dirty="0"/>
              <a:t>About the model used</a:t>
            </a:r>
          </a:p>
        </p:txBody>
      </p:sp>
      <p:sp>
        <p:nvSpPr>
          <p:cNvPr id="6" name="TextBox 5">
            <a:extLst>
              <a:ext uri="{FF2B5EF4-FFF2-40B4-BE49-F238E27FC236}">
                <a16:creationId xmlns:a16="http://schemas.microsoft.com/office/drawing/2014/main" id="{A82810ED-F292-4533-9B61-FE3310F37627}"/>
              </a:ext>
            </a:extLst>
          </p:cNvPr>
          <p:cNvSpPr txBox="1"/>
          <p:nvPr/>
        </p:nvSpPr>
        <p:spPr>
          <a:xfrm>
            <a:off x="803418" y="1257571"/>
            <a:ext cx="8154185" cy="338554"/>
          </a:xfrm>
          <a:prstGeom prst="rect">
            <a:avLst/>
          </a:prstGeom>
          <a:noFill/>
        </p:spPr>
        <p:txBody>
          <a:bodyPr wrap="square" rtlCol="0">
            <a:spAutoFit/>
          </a:bodyPr>
          <a:lstStyle/>
          <a:p>
            <a:r>
              <a:rPr lang="en-US" sz="1600" dirty="0"/>
              <a:t>We have used a simple LSTM model with following architecture</a:t>
            </a:r>
          </a:p>
        </p:txBody>
      </p:sp>
      <p:sp>
        <p:nvSpPr>
          <p:cNvPr id="2" name="Rectangle 1">
            <a:extLst>
              <a:ext uri="{FF2B5EF4-FFF2-40B4-BE49-F238E27FC236}">
                <a16:creationId xmlns:a16="http://schemas.microsoft.com/office/drawing/2014/main" id="{17D0F2E8-2871-44E3-84FA-8C3BED47A4D7}"/>
              </a:ext>
            </a:extLst>
          </p:cNvPr>
          <p:cNvSpPr/>
          <p:nvPr/>
        </p:nvSpPr>
        <p:spPr>
          <a:xfrm>
            <a:off x="4644065" y="2477079"/>
            <a:ext cx="3241040" cy="261112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CD1A22BA-0784-44B7-9618-2C4DBBF95215}"/>
              </a:ext>
            </a:extLst>
          </p:cNvPr>
          <p:cNvGrpSpPr/>
          <p:nvPr/>
        </p:nvGrpSpPr>
        <p:grpSpPr>
          <a:xfrm>
            <a:off x="3101627" y="3582121"/>
            <a:ext cx="941163" cy="533421"/>
            <a:chOff x="660400" y="3332480"/>
            <a:chExt cx="1407945" cy="777815"/>
          </a:xfrm>
          <a:solidFill>
            <a:srgbClr val="FFC000"/>
          </a:solidFill>
        </p:grpSpPr>
        <p:sp>
          <p:nvSpPr>
            <p:cNvPr id="3" name="Rectangle 2">
              <a:extLst>
                <a:ext uri="{FF2B5EF4-FFF2-40B4-BE49-F238E27FC236}">
                  <a16:creationId xmlns:a16="http://schemas.microsoft.com/office/drawing/2014/main" id="{5C4EA37E-D48C-4E58-8543-7A581D36614D}"/>
                </a:ext>
              </a:extLst>
            </p:cNvPr>
            <p:cNvSpPr/>
            <p:nvPr/>
          </p:nvSpPr>
          <p:spPr>
            <a:xfrm>
              <a:off x="660400" y="3525520"/>
              <a:ext cx="1229360" cy="58477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93CA07D-1986-45C7-8C7D-14D3C98DCD01}"/>
                </a:ext>
              </a:extLst>
            </p:cNvPr>
            <p:cNvSpPr/>
            <p:nvPr/>
          </p:nvSpPr>
          <p:spPr>
            <a:xfrm>
              <a:off x="746760" y="3429000"/>
              <a:ext cx="1229360" cy="58477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03857FD-154D-4FA2-8709-EFF19718CFE1}"/>
                </a:ext>
              </a:extLst>
            </p:cNvPr>
            <p:cNvSpPr/>
            <p:nvPr/>
          </p:nvSpPr>
          <p:spPr>
            <a:xfrm>
              <a:off x="838985" y="3332480"/>
              <a:ext cx="1229360" cy="58477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Input</a:t>
              </a:r>
            </a:p>
          </p:txBody>
        </p:sp>
      </p:grpSp>
      <p:sp>
        <p:nvSpPr>
          <p:cNvPr id="9" name="TextBox 8">
            <a:extLst>
              <a:ext uri="{FF2B5EF4-FFF2-40B4-BE49-F238E27FC236}">
                <a16:creationId xmlns:a16="http://schemas.microsoft.com/office/drawing/2014/main" id="{64668DBB-C8E0-416E-9A32-3C5AA35D1733}"/>
              </a:ext>
            </a:extLst>
          </p:cNvPr>
          <p:cNvSpPr txBox="1"/>
          <p:nvPr/>
        </p:nvSpPr>
        <p:spPr>
          <a:xfrm>
            <a:off x="2825107" y="4142303"/>
            <a:ext cx="1847550" cy="338554"/>
          </a:xfrm>
          <a:prstGeom prst="rect">
            <a:avLst/>
          </a:prstGeom>
          <a:noFill/>
        </p:spPr>
        <p:txBody>
          <a:bodyPr wrap="square" rtlCol="0">
            <a:spAutoFit/>
          </a:bodyPr>
          <a:lstStyle/>
          <a:p>
            <a:r>
              <a:rPr lang="en-US" sz="1600" dirty="0"/>
              <a:t>Timeseries data</a:t>
            </a:r>
          </a:p>
        </p:txBody>
      </p:sp>
      <p:cxnSp>
        <p:nvCxnSpPr>
          <p:cNvPr id="11" name="Straight Arrow Connector 10">
            <a:extLst>
              <a:ext uri="{FF2B5EF4-FFF2-40B4-BE49-F238E27FC236}">
                <a16:creationId xmlns:a16="http://schemas.microsoft.com/office/drawing/2014/main" id="{38C88F16-1984-46AD-83CE-315BC195AEE6}"/>
              </a:ext>
            </a:extLst>
          </p:cNvPr>
          <p:cNvCxnSpPr>
            <a:cxnSpLocks/>
            <a:stCxn id="8" idx="3"/>
            <a:endCxn id="2" idx="1"/>
          </p:cNvCxnSpPr>
          <p:nvPr/>
        </p:nvCxnSpPr>
        <p:spPr>
          <a:xfrm>
            <a:off x="4042790" y="3782639"/>
            <a:ext cx="6012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5155FF4-7749-462C-BE39-6302439E39BA}"/>
              </a:ext>
            </a:extLst>
          </p:cNvPr>
          <p:cNvSpPr/>
          <p:nvPr/>
        </p:nvSpPr>
        <p:spPr>
          <a:xfrm>
            <a:off x="1262509" y="3329544"/>
            <a:ext cx="1397524" cy="916653"/>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Preprocessing</a:t>
            </a:r>
          </a:p>
        </p:txBody>
      </p:sp>
      <p:cxnSp>
        <p:nvCxnSpPr>
          <p:cNvPr id="16" name="Straight Arrow Connector 15">
            <a:extLst>
              <a:ext uri="{FF2B5EF4-FFF2-40B4-BE49-F238E27FC236}">
                <a16:creationId xmlns:a16="http://schemas.microsoft.com/office/drawing/2014/main" id="{19CD9946-A2DD-44FB-8824-585447F1E6C0}"/>
              </a:ext>
            </a:extLst>
          </p:cNvPr>
          <p:cNvCxnSpPr>
            <a:cxnSpLocks/>
            <a:stCxn id="15" idx="3"/>
            <a:endCxn id="8" idx="1"/>
          </p:cNvCxnSpPr>
          <p:nvPr/>
        </p:nvCxnSpPr>
        <p:spPr>
          <a:xfrm flipV="1">
            <a:off x="2660033" y="3782639"/>
            <a:ext cx="560972" cy="52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70BA2D1-93B5-4126-B5F3-78A302B5D726}"/>
              </a:ext>
            </a:extLst>
          </p:cNvPr>
          <p:cNvCxnSpPr>
            <a:cxnSpLocks/>
          </p:cNvCxnSpPr>
          <p:nvPr/>
        </p:nvCxnSpPr>
        <p:spPr>
          <a:xfrm flipV="1">
            <a:off x="670713" y="3812121"/>
            <a:ext cx="560972" cy="52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5830D21-3C6B-419D-A7D9-90C3660BAD72}"/>
              </a:ext>
            </a:extLst>
          </p:cNvPr>
          <p:cNvSpPr txBox="1"/>
          <p:nvPr/>
        </p:nvSpPr>
        <p:spPr>
          <a:xfrm>
            <a:off x="477894" y="3906984"/>
            <a:ext cx="787234" cy="577081"/>
          </a:xfrm>
          <a:prstGeom prst="rect">
            <a:avLst/>
          </a:prstGeom>
          <a:noFill/>
        </p:spPr>
        <p:txBody>
          <a:bodyPr wrap="square" rtlCol="0">
            <a:spAutoFit/>
          </a:bodyPr>
          <a:lstStyle/>
          <a:p>
            <a:r>
              <a:rPr lang="en-US" sz="1050" dirty="0"/>
              <a:t>Raw Data from web/csv</a:t>
            </a:r>
          </a:p>
        </p:txBody>
      </p:sp>
      <p:sp>
        <p:nvSpPr>
          <p:cNvPr id="31" name="Rectangle 30">
            <a:extLst>
              <a:ext uri="{FF2B5EF4-FFF2-40B4-BE49-F238E27FC236}">
                <a16:creationId xmlns:a16="http://schemas.microsoft.com/office/drawing/2014/main" id="{C832510A-09C1-47CC-8083-C6E46BAC7D7E}"/>
              </a:ext>
            </a:extLst>
          </p:cNvPr>
          <p:cNvSpPr/>
          <p:nvPr/>
        </p:nvSpPr>
        <p:spPr>
          <a:xfrm>
            <a:off x="5086182" y="3027951"/>
            <a:ext cx="468941" cy="1519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LSTM</a:t>
            </a:r>
            <a:endParaRPr lang="en-US" sz="1600" dirty="0"/>
          </a:p>
        </p:txBody>
      </p:sp>
      <p:sp>
        <p:nvSpPr>
          <p:cNvPr id="32" name="Rectangle 31">
            <a:extLst>
              <a:ext uri="{FF2B5EF4-FFF2-40B4-BE49-F238E27FC236}">
                <a16:creationId xmlns:a16="http://schemas.microsoft.com/office/drawing/2014/main" id="{B25B73C2-84C7-493E-8DEA-91A10FC89DC5}"/>
              </a:ext>
            </a:extLst>
          </p:cNvPr>
          <p:cNvSpPr/>
          <p:nvPr/>
        </p:nvSpPr>
        <p:spPr>
          <a:xfrm>
            <a:off x="5775853" y="3223991"/>
            <a:ext cx="371950" cy="1127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Dropout</a:t>
            </a:r>
            <a:endParaRPr lang="en-US" sz="1600" dirty="0"/>
          </a:p>
        </p:txBody>
      </p:sp>
      <p:sp>
        <p:nvSpPr>
          <p:cNvPr id="34" name="Rectangle 33">
            <a:extLst>
              <a:ext uri="{FF2B5EF4-FFF2-40B4-BE49-F238E27FC236}">
                <a16:creationId xmlns:a16="http://schemas.microsoft.com/office/drawing/2014/main" id="{EE406763-8B5C-48B7-B07E-E209E725ED20}"/>
              </a:ext>
            </a:extLst>
          </p:cNvPr>
          <p:cNvSpPr/>
          <p:nvPr/>
        </p:nvSpPr>
        <p:spPr>
          <a:xfrm>
            <a:off x="6328937" y="3027951"/>
            <a:ext cx="468941" cy="1519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LSTM</a:t>
            </a:r>
            <a:endParaRPr lang="en-US" sz="1600" dirty="0"/>
          </a:p>
        </p:txBody>
      </p:sp>
      <p:sp>
        <p:nvSpPr>
          <p:cNvPr id="35" name="Rectangle 34">
            <a:extLst>
              <a:ext uri="{FF2B5EF4-FFF2-40B4-BE49-F238E27FC236}">
                <a16:creationId xmlns:a16="http://schemas.microsoft.com/office/drawing/2014/main" id="{B929C416-462E-4C54-A9DD-761201482214}"/>
              </a:ext>
            </a:extLst>
          </p:cNvPr>
          <p:cNvSpPr/>
          <p:nvPr/>
        </p:nvSpPr>
        <p:spPr>
          <a:xfrm>
            <a:off x="7008448" y="3223991"/>
            <a:ext cx="371950" cy="1127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Dropout</a:t>
            </a:r>
            <a:endParaRPr lang="en-US" sz="1600" dirty="0"/>
          </a:p>
        </p:txBody>
      </p:sp>
      <p:cxnSp>
        <p:nvCxnSpPr>
          <p:cNvPr id="36" name="Straight Arrow Connector 35">
            <a:extLst>
              <a:ext uri="{FF2B5EF4-FFF2-40B4-BE49-F238E27FC236}">
                <a16:creationId xmlns:a16="http://schemas.microsoft.com/office/drawing/2014/main" id="{A6F37C86-62A6-48D2-9262-141D63B5114A}"/>
              </a:ext>
            </a:extLst>
          </p:cNvPr>
          <p:cNvCxnSpPr>
            <a:cxnSpLocks/>
          </p:cNvCxnSpPr>
          <p:nvPr/>
        </p:nvCxnSpPr>
        <p:spPr>
          <a:xfrm flipV="1">
            <a:off x="7885105" y="3737946"/>
            <a:ext cx="773814" cy="44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CF28388-63FA-445E-A453-07A5E041511E}"/>
              </a:ext>
            </a:extLst>
          </p:cNvPr>
          <p:cNvSpPr txBox="1"/>
          <p:nvPr/>
        </p:nvSpPr>
        <p:spPr>
          <a:xfrm>
            <a:off x="8548029" y="3431308"/>
            <a:ext cx="494046" cy="307777"/>
          </a:xfrm>
          <a:prstGeom prst="rect">
            <a:avLst/>
          </a:prstGeom>
          <a:noFill/>
        </p:spPr>
        <p:txBody>
          <a:bodyPr wrap="none" rtlCol="0">
            <a:spAutoFit/>
          </a:bodyPr>
          <a:lstStyle/>
          <a:p>
            <a:r>
              <a:rPr lang="en-US" sz="1400" dirty="0"/>
              <a:t>MSE</a:t>
            </a:r>
          </a:p>
        </p:txBody>
      </p:sp>
      <p:sp>
        <p:nvSpPr>
          <p:cNvPr id="39" name="TextBox 38">
            <a:extLst>
              <a:ext uri="{FF2B5EF4-FFF2-40B4-BE49-F238E27FC236}">
                <a16:creationId xmlns:a16="http://schemas.microsoft.com/office/drawing/2014/main" id="{81CE3F72-2A1F-48F2-B989-44CF7FB109A0}"/>
              </a:ext>
            </a:extLst>
          </p:cNvPr>
          <p:cNvSpPr txBox="1"/>
          <p:nvPr/>
        </p:nvSpPr>
        <p:spPr>
          <a:xfrm>
            <a:off x="8548029" y="3772205"/>
            <a:ext cx="2090637" cy="307777"/>
          </a:xfrm>
          <a:prstGeom prst="rect">
            <a:avLst/>
          </a:prstGeom>
          <a:noFill/>
        </p:spPr>
        <p:txBody>
          <a:bodyPr wrap="none" rtlCol="0">
            <a:spAutoFit/>
          </a:bodyPr>
          <a:lstStyle/>
          <a:p>
            <a:r>
              <a:rPr lang="en-US" sz="1400" dirty="0"/>
              <a:t>Closing price prediction</a:t>
            </a:r>
          </a:p>
        </p:txBody>
      </p:sp>
      <p:sp>
        <p:nvSpPr>
          <p:cNvPr id="55" name="TextBox 54">
            <a:extLst>
              <a:ext uri="{FF2B5EF4-FFF2-40B4-BE49-F238E27FC236}">
                <a16:creationId xmlns:a16="http://schemas.microsoft.com/office/drawing/2014/main" id="{CD41AF40-7CD6-4B27-A82B-C0AB9130A309}"/>
              </a:ext>
            </a:extLst>
          </p:cNvPr>
          <p:cNvSpPr txBox="1"/>
          <p:nvPr/>
        </p:nvSpPr>
        <p:spPr>
          <a:xfrm>
            <a:off x="5021876" y="2720174"/>
            <a:ext cx="689671" cy="307777"/>
          </a:xfrm>
          <a:prstGeom prst="rect">
            <a:avLst/>
          </a:prstGeom>
          <a:noFill/>
        </p:spPr>
        <p:txBody>
          <a:bodyPr wrap="square" rtlCol="0">
            <a:spAutoFit/>
          </a:bodyPr>
          <a:lstStyle/>
          <a:p>
            <a:r>
              <a:rPr lang="en-US" sz="1400" dirty="0"/>
              <a:t>tanh</a:t>
            </a:r>
          </a:p>
        </p:txBody>
      </p:sp>
      <p:sp>
        <p:nvSpPr>
          <p:cNvPr id="56" name="TextBox 55">
            <a:extLst>
              <a:ext uri="{FF2B5EF4-FFF2-40B4-BE49-F238E27FC236}">
                <a16:creationId xmlns:a16="http://schemas.microsoft.com/office/drawing/2014/main" id="{FCDDE531-2712-4A87-815A-37A2512FF7D6}"/>
              </a:ext>
            </a:extLst>
          </p:cNvPr>
          <p:cNvSpPr txBox="1"/>
          <p:nvPr/>
        </p:nvSpPr>
        <p:spPr>
          <a:xfrm>
            <a:off x="6275776" y="2720173"/>
            <a:ext cx="689671" cy="307777"/>
          </a:xfrm>
          <a:prstGeom prst="rect">
            <a:avLst/>
          </a:prstGeom>
          <a:noFill/>
        </p:spPr>
        <p:txBody>
          <a:bodyPr wrap="square" rtlCol="0">
            <a:spAutoFit/>
          </a:bodyPr>
          <a:lstStyle/>
          <a:p>
            <a:r>
              <a:rPr lang="en-US" sz="1400" dirty="0"/>
              <a:t>tanh</a:t>
            </a:r>
          </a:p>
        </p:txBody>
      </p:sp>
    </p:spTree>
    <p:extLst>
      <p:ext uri="{BB962C8B-B14F-4D97-AF65-F5344CB8AC3E}">
        <p14:creationId xmlns:p14="http://schemas.microsoft.com/office/powerpoint/2010/main" val="868721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6A5D38-3DE1-4959-918D-A8E70066DE6F}"/>
              </a:ext>
            </a:extLst>
          </p:cNvPr>
          <p:cNvSpPr txBox="1"/>
          <p:nvPr/>
        </p:nvSpPr>
        <p:spPr>
          <a:xfrm>
            <a:off x="838985" y="389355"/>
            <a:ext cx="5901179" cy="584775"/>
          </a:xfrm>
          <a:prstGeom prst="rect">
            <a:avLst/>
          </a:prstGeom>
          <a:noFill/>
        </p:spPr>
        <p:txBody>
          <a:bodyPr wrap="square" rtlCol="0">
            <a:spAutoFit/>
          </a:bodyPr>
          <a:lstStyle/>
          <a:p>
            <a:r>
              <a:rPr lang="en-US" sz="3200" dirty="0"/>
              <a:t>Training results</a:t>
            </a:r>
          </a:p>
        </p:txBody>
      </p:sp>
      <p:pic>
        <p:nvPicPr>
          <p:cNvPr id="3" name="Picture 2">
            <a:extLst>
              <a:ext uri="{FF2B5EF4-FFF2-40B4-BE49-F238E27FC236}">
                <a16:creationId xmlns:a16="http://schemas.microsoft.com/office/drawing/2014/main" id="{15B42F4A-FAED-4567-8137-266DA7631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985" y="974130"/>
            <a:ext cx="5373279" cy="2541113"/>
          </a:xfrm>
          <a:prstGeom prst="rect">
            <a:avLst/>
          </a:prstGeom>
          <a:effectLst>
            <a:outerShdw blurRad="50800" dist="50800" dir="5400000" algn="ctr" rotWithShape="0">
              <a:srgbClr val="000000">
                <a:alpha val="63000"/>
              </a:srgbClr>
            </a:outerShdw>
          </a:effectLst>
        </p:spPr>
      </p:pic>
      <p:pic>
        <p:nvPicPr>
          <p:cNvPr id="7" name="Picture 6">
            <a:extLst>
              <a:ext uri="{FF2B5EF4-FFF2-40B4-BE49-F238E27FC236}">
                <a16:creationId xmlns:a16="http://schemas.microsoft.com/office/drawing/2014/main" id="{F75DC84E-B742-4CB4-865D-9FBD99DFD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1878" y="3762889"/>
            <a:ext cx="5373279" cy="2541113"/>
          </a:xfrm>
          <a:prstGeom prst="rect">
            <a:avLst/>
          </a:prstGeom>
          <a:effectLst>
            <a:outerShdw blurRad="50800" dist="50800" dir="5400000" algn="ctr" rotWithShape="0">
              <a:srgbClr val="000000">
                <a:alpha val="99000"/>
              </a:srgbClr>
            </a:outerShdw>
          </a:effectLst>
        </p:spPr>
      </p:pic>
      <p:sp>
        <p:nvSpPr>
          <p:cNvPr id="8" name="TextBox 7">
            <a:extLst>
              <a:ext uri="{FF2B5EF4-FFF2-40B4-BE49-F238E27FC236}">
                <a16:creationId xmlns:a16="http://schemas.microsoft.com/office/drawing/2014/main" id="{67E404CA-7A5A-4205-89C9-23B922561B32}"/>
              </a:ext>
            </a:extLst>
          </p:cNvPr>
          <p:cNvSpPr txBox="1"/>
          <p:nvPr/>
        </p:nvSpPr>
        <p:spPr>
          <a:xfrm>
            <a:off x="311085" y="3578223"/>
            <a:ext cx="2905760" cy="369332"/>
          </a:xfrm>
          <a:prstGeom prst="rect">
            <a:avLst/>
          </a:prstGeom>
          <a:noFill/>
        </p:spPr>
        <p:txBody>
          <a:bodyPr wrap="square" rtlCol="0">
            <a:spAutoFit/>
          </a:bodyPr>
          <a:lstStyle/>
          <a:p>
            <a:r>
              <a:rPr lang="en-US" dirty="0">
                <a:solidFill>
                  <a:schemeClr val="accent2">
                    <a:lumMod val="75000"/>
                  </a:schemeClr>
                </a:solidFill>
              </a:rPr>
              <a:t>Real and Predicted trends</a:t>
            </a:r>
          </a:p>
        </p:txBody>
      </p:sp>
      <p:sp>
        <p:nvSpPr>
          <p:cNvPr id="25" name="TextBox 24">
            <a:extLst>
              <a:ext uri="{FF2B5EF4-FFF2-40B4-BE49-F238E27FC236}">
                <a16:creationId xmlns:a16="http://schemas.microsoft.com/office/drawing/2014/main" id="{A1598D86-6078-4D2C-8E05-85B2DF4D4353}"/>
              </a:ext>
            </a:extLst>
          </p:cNvPr>
          <p:cNvSpPr txBox="1"/>
          <p:nvPr/>
        </p:nvSpPr>
        <p:spPr>
          <a:xfrm>
            <a:off x="3105085" y="6366982"/>
            <a:ext cx="2905760" cy="369332"/>
          </a:xfrm>
          <a:prstGeom prst="rect">
            <a:avLst/>
          </a:prstGeom>
          <a:noFill/>
        </p:spPr>
        <p:txBody>
          <a:bodyPr wrap="square" rtlCol="0">
            <a:spAutoFit/>
          </a:bodyPr>
          <a:lstStyle/>
          <a:p>
            <a:r>
              <a:rPr lang="en-US" dirty="0">
                <a:solidFill>
                  <a:schemeClr val="accent2">
                    <a:lumMod val="75000"/>
                  </a:schemeClr>
                </a:solidFill>
              </a:rPr>
              <a:t>Training and Test Losses</a:t>
            </a:r>
          </a:p>
        </p:txBody>
      </p:sp>
    </p:spTree>
    <p:extLst>
      <p:ext uri="{BB962C8B-B14F-4D97-AF65-F5344CB8AC3E}">
        <p14:creationId xmlns:p14="http://schemas.microsoft.com/office/powerpoint/2010/main" val="760006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6A5D38-3DE1-4959-918D-A8E70066DE6F}"/>
              </a:ext>
            </a:extLst>
          </p:cNvPr>
          <p:cNvSpPr txBox="1"/>
          <p:nvPr/>
        </p:nvSpPr>
        <p:spPr>
          <a:xfrm>
            <a:off x="879625" y="704315"/>
            <a:ext cx="5901179" cy="584775"/>
          </a:xfrm>
          <a:prstGeom prst="rect">
            <a:avLst/>
          </a:prstGeom>
          <a:noFill/>
        </p:spPr>
        <p:txBody>
          <a:bodyPr wrap="square" rtlCol="0">
            <a:spAutoFit/>
          </a:bodyPr>
          <a:lstStyle/>
          <a:p>
            <a:r>
              <a:rPr lang="en-US" sz="3200" dirty="0"/>
              <a:t>User Interface</a:t>
            </a:r>
          </a:p>
        </p:txBody>
      </p:sp>
      <p:pic>
        <p:nvPicPr>
          <p:cNvPr id="2" name="Picture 1">
            <a:extLst>
              <a:ext uri="{FF2B5EF4-FFF2-40B4-BE49-F238E27FC236}">
                <a16:creationId xmlns:a16="http://schemas.microsoft.com/office/drawing/2014/main" id="{A17DE033-F19D-4B71-A252-ECD4A0F57FBC}"/>
              </a:ext>
            </a:extLst>
          </p:cNvPr>
          <p:cNvPicPr>
            <a:picLocks noChangeAspect="1"/>
          </p:cNvPicPr>
          <p:nvPr/>
        </p:nvPicPr>
        <p:blipFill>
          <a:blip r:embed="rId2"/>
          <a:stretch>
            <a:fillRect/>
          </a:stretch>
        </p:blipFill>
        <p:spPr>
          <a:xfrm>
            <a:off x="2137093" y="1663723"/>
            <a:ext cx="6031547" cy="2777888"/>
          </a:xfrm>
          <a:prstGeom prst="rect">
            <a:avLst/>
          </a:prstGeom>
        </p:spPr>
      </p:pic>
      <p:sp>
        <p:nvSpPr>
          <p:cNvPr id="4" name="TextBox 3">
            <a:extLst>
              <a:ext uri="{FF2B5EF4-FFF2-40B4-BE49-F238E27FC236}">
                <a16:creationId xmlns:a16="http://schemas.microsoft.com/office/drawing/2014/main" id="{AB7D200B-3FEC-41B4-8125-D1E85FA19452}"/>
              </a:ext>
            </a:extLst>
          </p:cNvPr>
          <p:cNvSpPr txBox="1"/>
          <p:nvPr/>
        </p:nvSpPr>
        <p:spPr>
          <a:xfrm>
            <a:off x="1168400" y="4828921"/>
            <a:ext cx="540512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interface has facility to select the organization of choice</a:t>
            </a:r>
          </a:p>
          <a:p>
            <a:pPr marL="285750" indent="-285750">
              <a:buFont typeface="Arial" panose="020B0604020202020204" pitchFamily="34" charset="0"/>
              <a:buChar char="•"/>
            </a:pPr>
            <a:r>
              <a:rPr lang="en-US" dirty="0"/>
              <a:t>It displays the closing price and recent tweets from the handle.</a:t>
            </a:r>
          </a:p>
        </p:txBody>
      </p:sp>
    </p:spTree>
    <p:extLst>
      <p:ext uri="{BB962C8B-B14F-4D97-AF65-F5344CB8AC3E}">
        <p14:creationId xmlns:p14="http://schemas.microsoft.com/office/powerpoint/2010/main" val="4252380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6A5D38-3DE1-4959-918D-A8E70066DE6F}"/>
              </a:ext>
            </a:extLst>
          </p:cNvPr>
          <p:cNvSpPr txBox="1"/>
          <p:nvPr/>
        </p:nvSpPr>
        <p:spPr>
          <a:xfrm>
            <a:off x="838985" y="836629"/>
            <a:ext cx="4920791" cy="584775"/>
          </a:xfrm>
          <a:prstGeom prst="rect">
            <a:avLst/>
          </a:prstGeom>
          <a:noFill/>
        </p:spPr>
        <p:txBody>
          <a:bodyPr wrap="square" rtlCol="0">
            <a:spAutoFit/>
          </a:bodyPr>
          <a:lstStyle/>
          <a:p>
            <a:r>
              <a:rPr lang="en-US" sz="3200" dirty="0"/>
              <a:t>Future Improvements</a:t>
            </a:r>
          </a:p>
        </p:txBody>
      </p:sp>
      <p:sp>
        <p:nvSpPr>
          <p:cNvPr id="6" name="TextBox 5">
            <a:extLst>
              <a:ext uri="{FF2B5EF4-FFF2-40B4-BE49-F238E27FC236}">
                <a16:creationId xmlns:a16="http://schemas.microsoft.com/office/drawing/2014/main" id="{A82810ED-F292-4533-9B61-FE3310F37627}"/>
              </a:ext>
            </a:extLst>
          </p:cNvPr>
          <p:cNvSpPr txBox="1"/>
          <p:nvPr/>
        </p:nvSpPr>
        <p:spPr>
          <a:xfrm>
            <a:off x="838985" y="1713321"/>
            <a:ext cx="8154185" cy="830997"/>
          </a:xfrm>
          <a:prstGeom prst="rect">
            <a:avLst/>
          </a:prstGeom>
          <a:noFill/>
        </p:spPr>
        <p:txBody>
          <a:bodyPr wrap="square" rtlCol="0">
            <a:spAutoFit/>
          </a:bodyPr>
          <a:lstStyle/>
          <a:p>
            <a:r>
              <a:rPr lang="en-US" sz="1600" dirty="0"/>
              <a:t>The tweets received can be converted to word vectors and with the NLP can be converted into feature vectors to further improve predictions for the stock prices for the respective organization.</a:t>
            </a:r>
          </a:p>
        </p:txBody>
      </p:sp>
    </p:spTree>
    <p:extLst>
      <p:ext uri="{BB962C8B-B14F-4D97-AF65-F5344CB8AC3E}">
        <p14:creationId xmlns:p14="http://schemas.microsoft.com/office/powerpoint/2010/main" val="29485979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170</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Bhat, Prashant</dc:creator>
  <cp:lastModifiedBy>Bhat, Prashant</cp:lastModifiedBy>
  <cp:revision>27</cp:revision>
  <dcterms:created xsi:type="dcterms:W3CDTF">2019-09-14T20:50:52Z</dcterms:created>
  <dcterms:modified xsi:type="dcterms:W3CDTF">2019-09-15T01:32:16Z</dcterms:modified>
</cp:coreProperties>
</file>