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F7E3AC-5D98-43F4-AC01-BBA3EBDC8926}">
  <a:tblStyle styleId="{4FF7E3AC-5D98-43F4-AC01-BBA3EBDC89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9b50fe0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9b50fe0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9b50fe0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9b50fe0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9b50fe0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9b50fe0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9b50fe0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9b50fe0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9b50fe0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9b50fe0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351c85a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351c85a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9b50fe0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9b50fe0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9b50fe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9b50fe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11" Type="http://schemas.openxmlformats.org/officeDocument/2006/relationships/image" Target="../media/image7.png"/><Relationship Id="rId10" Type="http://schemas.openxmlformats.org/officeDocument/2006/relationships/image" Target="../media/image8.png"/><Relationship Id="rId12" Type="http://schemas.openxmlformats.org/officeDocument/2006/relationships/image" Target="../media/image6.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drive.google.com/file/d/1GbdSqoUZ3UFEsUOcNODuAsfBd7JdGiBm/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64400" y="790175"/>
            <a:ext cx="8979600" cy="1446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4400"/>
              <a:t>WU</a:t>
            </a:r>
            <a:r>
              <a:rPr lang="en" sz="4400"/>
              <a:t>Forex  </a:t>
            </a:r>
            <a:endParaRPr sz="4400"/>
          </a:p>
          <a:p>
            <a:pPr indent="0" lvl="0" marL="0" rtl="0" algn="l">
              <a:lnSpc>
                <a:spcPct val="115000"/>
              </a:lnSpc>
              <a:spcBef>
                <a:spcPts val="0"/>
              </a:spcBef>
              <a:spcAft>
                <a:spcPts val="0"/>
              </a:spcAft>
              <a:buNone/>
            </a:pPr>
            <a:r>
              <a:rPr i="1" lang="en" sz="2400"/>
              <a:t>The modern solution to trade and compare</a:t>
            </a:r>
            <a:endParaRPr i="1" sz="2400"/>
          </a:p>
        </p:txBody>
      </p:sp>
      <p:sp>
        <p:nvSpPr>
          <p:cNvPr id="86" name="Google Shape;86;p13"/>
          <p:cNvSpPr txBox="1"/>
          <p:nvPr>
            <p:ph idx="1" type="subTitle"/>
          </p:nvPr>
        </p:nvSpPr>
        <p:spPr>
          <a:xfrm>
            <a:off x="296150" y="2571750"/>
            <a:ext cx="8123100" cy="21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Team Name - </a:t>
            </a:r>
            <a:r>
              <a:rPr i="1" lang="en" sz="1900"/>
              <a:t>GAPS</a:t>
            </a:r>
            <a:endParaRPr i="1" sz="1900"/>
          </a:p>
          <a:p>
            <a:pPr indent="0" lvl="0" marL="0" rtl="0" algn="l">
              <a:spcBef>
                <a:spcPts val="0"/>
              </a:spcBef>
              <a:spcAft>
                <a:spcPts val="0"/>
              </a:spcAft>
              <a:buNone/>
            </a:pPr>
            <a:r>
              <a:rPr lang="en" sz="1700"/>
              <a:t>College -  Pune Institute Of Computer Technology</a:t>
            </a:r>
            <a:endParaRPr i="1" sz="19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Team Members: </a:t>
            </a:r>
            <a:endParaRPr sz="1700"/>
          </a:p>
          <a:p>
            <a:pPr indent="-336550" lvl="0" marL="457200" rtl="0" algn="l">
              <a:spcBef>
                <a:spcPts val="0"/>
              </a:spcBef>
              <a:spcAft>
                <a:spcPts val="0"/>
              </a:spcAft>
              <a:buSzPts val="1700"/>
              <a:buChar char="-"/>
            </a:pPr>
            <a:r>
              <a:rPr lang="en" sz="1700"/>
              <a:t>Prashant Agrawal </a:t>
            </a:r>
            <a:endParaRPr sz="1700"/>
          </a:p>
          <a:p>
            <a:pPr indent="-336550" lvl="0" marL="457200" rtl="0" algn="l">
              <a:spcBef>
                <a:spcPts val="0"/>
              </a:spcBef>
              <a:spcAft>
                <a:spcPts val="0"/>
              </a:spcAft>
              <a:buSzPts val="1700"/>
              <a:buChar char="-"/>
            </a:pPr>
            <a:r>
              <a:rPr lang="en" sz="1700"/>
              <a:t>Gaurav Palkhade</a:t>
            </a:r>
            <a:endParaRPr sz="1700"/>
          </a:p>
          <a:p>
            <a:pPr indent="-336550" lvl="0" marL="457200" rtl="0" algn="l">
              <a:spcBef>
                <a:spcPts val="0"/>
              </a:spcBef>
              <a:spcAft>
                <a:spcPts val="0"/>
              </a:spcAft>
              <a:buSzPts val="1700"/>
              <a:buChar char="-"/>
            </a:pPr>
            <a:r>
              <a:rPr lang="en" sz="1700"/>
              <a:t>Ashutosh Harkare</a:t>
            </a:r>
            <a:endParaRPr sz="1700"/>
          </a:p>
          <a:p>
            <a:pPr indent="-336550" lvl="0" marL="457200" rtl="0" algn="l">
              <a:spcBef>
                <a:spcPts val="0"/>
              </a:spcBef>
              <a:spcAft>
                <a:spcPts val="0"/>
              </a:spcAft>
              <a:buSzPts val="1700"/>
              <a:buChar char="-"/>
            </a:pPr>
            <a:r>
              <a:rPr lang="en" sz="1700"/>
              <a:t>Shubham Loya</a:t>
            </a:r>
            <a:endParaRPr sz="1700"/>
          </a:p>
          <a:p>
            <a:pPr indent="0" lvl="0" marL="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36675" y="32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sz="2600"/>
          </a:p>
        </p:txBody>
      </p:sp>
      <p:sp>
        <p:nvSpPr>
          <p:cNvPr id="92" name="Google Shape;92;p14"/>
          <p:cNvSpPr txBox="1"/>
          <p:nvPr>
            <p:ph idx="1" type="body"/>
          </p:nvPr>
        </p:nvSpPr>
        <p:spPr>
          <a:xfrm>
            <a:off x="311700" y="1229975"/>
            <a:ext cx="8445600" cy="372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Implement a </a:t>
            </a:r>
            <a:r>
              <a:rPr i="1" lang="en" sz="1600">
                <a:solidFill>
                  <a:schemeClr val="dk1"/>
                </a:solidFill>
              </a:rPr>
              <a:t>foreign exchange aggregato</a:t>
            </a:r>
            <a:r>
              <a:rPr i="1" lang="en" sz="1600">
                <a:solidFill>
                  <a:srgbClr val="000000"/>
                </a:solidFill>
              </a:rPr>
              <a:t>r</a:t>
            </a:r>
            <a:r>
              <a:rPr lang="en" sz="1600">
                <a:solidFill>
                  <a:srgbClr val="000000"/>
                </a:solidFill>
              </a:rPr>
              <a:t> that interfaces with </a:t>
            </a:r>
            <a:r>
              <a:rPr i="1" lang="en" sz="1600">
                <a:solidFill>
                  <a:srgbClr val="2A3990"/>
                </a:solidFill>
              </a:rPr>
              <a:t>multiple forex providers</a:t>
            </a:r>
            <a:r>
              <a:rPr lang="en" sz="1600">
                <a:solidFill>
                  <a:srgbClr val="000000"/>
                </a:solidFill>
              </a:rPr>
              <a:t> to provide the user with the current rates that are available in the market. The user should be able to enter the currencies to be exchanged, search for options available, sorting based on multiple parameters (like best rates, time duration) etc.</a:t>
            </a:r>
            <a:endParaRPr sz="1600">
              <a:solidFill>
                <a:srgbClr val="000000"/>
              </a:solidFill>
            </a:endParaRPr>
          </a:p>
          <a:p>
            <a:pPr indent="0" lvl="0" marL="0" rtl="0" algn="just">
              <a:spcBef>
                <a:spcPts val="1600"/>
              </a:spcBef>
              <a:spcAft>
                <a:spcPts val="0"/>
              </a:spcAft>
              <a:buNone/>
            </a:pPr>
            <a:r>
              <a:rPr lang="en" sz="1800">
                <a:solidFill>
                  <a:srgbClr val="0B5394"/>
                </a:solidFill>
              </a:rPr>
              <a:t>Minimum Features Expected</a:t>
            </a:r>
            <a:r>
              <a:rPr lang="en" sz="1800">
                <a:solidFill>
                  <a:srgbClr val="000000"/>
                </a:solidFill>
              </a:rPr>
              <a:t> </a:t>
            </a:r>
            <a:endParaRPr sz="1800">
              <a:solidFill>
                <a:srgbClr val="000000"/>
              </a:solidFill>
            </a:endParaRPr>
          </a:p>
          <a:p>
            <a:pPr indent="-330200" lvl="0" marL="457200" rtl="0" algn="just">
              <a:lnSpc>
                <a:spcPct val="100000"/>
              </a:lnSpc>
              <a:spcBef>
                <a:spcPts val="1600"/>
              </a:spcBef>
              <a:spcAft>
                <a:spcPts val="0"/>
              </a:spcAft>
              <a:buClr>
                <a:srgbClr val="000000"/>
              </a:buClr>
              <a:buSzPts val="1600"/>
              <a:buAutoNum type="arabicPeriod"/>
            </a:pPr>
            <a:r>
              <a:rPr lang="en" sz="1600">
                <a:solidFill>
                  <a:srgbClr val="000000"/>
                </a:solidFill>
              </a:rPr>
              <a:t>A simple to use responsive </a:t>
            </a:r>
            <a:r>
              <a:rPr i="1" lang="en" sz="1600">
                <a:solidFill>
                  <a:schemeClr val="dk1"/>
                </a:solidFill>
              </a:rPr>
              <a:t>Web UI</a:t>
            </a:r>
            <a:r>
              <a:rPr lang="en" sz="1600">
                <a:solidFill>
                  <a:srgbClr val="000000"/>
                </a:solidFill>
              </a:rPr>
              <a:t> with working prototype</a:t>
            </a:r>
            <a:endParaRPr sz="1600">
              <a:solidFill>
                <a:srgbClr val="000000"/>
              </a:solidFill>
            </a:endParaRPr>
          </a:p>
          <a:p>
            <a:pPr indent="-330200" lvl="0" marL="457200" rtl="0" algn="just">
              <a:lnSpc>
                <a:spcPct val="100000"/>
              </a:lnSpc>
              <a:spcBef>
                <a:spcPts val="0"/>
              </a:spcBef>
              <a:spcAft>
                <a:spcPts val="0"/>
              </a:spcAft>
              <a:buClr>
                <a:srgbClr val="000000"/>
              </a:buClr>
              <a:buSzPts val="1600"/>
              <a:buAutoNum type="arabicPeriod"/>
            </a:pPr>
            <a:r>
              <a:rPr lang="en" sz="1600">
                <a:solidFill>
                  <a:srgbClr val="000000"/>
                </a:solidFill>
              </a:rPr>
              <a:t>Display best and worst Forex rates for given day and week of month</a:t>
            </a:r>
            <a:endParaRPr sz="1600">
              <a:solidFill>
                <a:srgbClr val="000000"/>
              </a:solidFill>
            </a:endParaRPr>
          </a:p>
          <a:p>
            <a:pPr indent="-330200" lvl="0" marL="457200" rtl="0" algn="just">
              <a:lnSpc>
                <a:spcPct val="100000"/>
              </a:lnSpc>
              <a:spcBef>
                <a:spcPts val="0"/>
              </a:spcBef>
              <a:spcAft>
                <a:spcPts val="0"/>
              </a:spcAft>
              <a:buClr>
                <a:srgbClr val="000000"/>
              </a:buClr>
              <a:buSzPts val="1600"/>
              <a:buAutoNum type="arabicPeriod"/>
            </a:pPr>
            <a:r>
              <a:rPr lang="en" sz="1600">
                <a:solidFill>
                  <a:srgbClr val="000000"/>
                </a:solidFill>
              </a:rPr>
              <a:t>Multi currency conversion support (for ex. USD-INR, EUR-INR, USD-JPY, USD-EUR etc)</a:t>
            </a:r>
            <a:endParaRPr sz="16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36525" y="181600"/>
            <a:ext cx="32814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Bird Eye’s View</a:t>
            </a:r>
            <a:endParaRPr/>
          </a:p>
        </p:txBody>
      </p:sp>
      <p:pic>
        <p:nvPicPr>
          <p:cNvPr id="98" name="Google Shape;98;p15"/>
          <p:cNvPicPr preferRelativeResize="0"/>
          <p:nvPr/>
        </p:nvPicPr>
        <p:blipFill rotWithShape="1">
          <a:blip r:embed="rId3">
            <a:alphaModFix/>
          </a:blip>
          <a:srcRect b="48945" l="0" r="0" t="0"/>
          <a:stretch/>
        </p:blipFill>
        <p:spPr>
          <a:xfrm>
            <a:off x="1909200" y="1024050"/>
            <a:ext cx="5425976" cy="3397002"/>
          </a:xfrm>
          <a:prstGeom prst="rect">
            <a:avLst/>
          </a:prstGeom>
          <a:noFill/>
          <a:ln>
            <a:noFill/>
          </a:ln>
        </p:spPr>
      </p:pic>
      <p:graphicFrame>
        <p:nvGraphicFramePr>
          <p:cNvPr id="99" name="Google Shape;99;p15"/>
          <p:cNvGraphicFramePr/>
          <p:nvPr/>
        </p:nvGraphicFramePr>
        <p:xfrm>
          <a:off x="1857975" y="950700"/>
          <a:ext cx="3000000" cy="3000000"/>
        </p:xfrm>
        <a:graphic>
          <a:graphicData uri="http://schemas.openxmlformats.org/drawingml/2006/table">
            <a:tbl>
              <a:tblPr>
                <a:noFill/>
                <a:tableStyleId>{4FF7E3AC-5D98-43F4-AC01-BBA3EBDC8926}</a:tableStyleId>
              </a:tblPr>
              <a:tblGrid>
                <a:gridCol w="5685200"/>
              </a:tblGrid>
              <a:tr h="366000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81625" y="2616150"/>
            <a:ext cx="17367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Scheduler</a:t>
            </a:r>
            <a:endParaRPr sz="2400"/>
          </a:p>
        </p:txBody>
      </p:sp>
      <p:sp>
        <p:nvSpPr>
          <p:cNvPr id="105" name="Google Shape;105;p16"/>
          <p:cNvSpPr txBox="1"/>
          <p:nvPr>
            <p:ph idx="1" type="body"/>
          </p:nvPr>
        </p:nvSpPr>
        <p:spPr>
          <a:xfrm>
            <a:off x="318325" y="3088650"/>
            <a:ext cx="4080600" cy="191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The</a:t>
            </a:r>
            <a:r>
              <a:rPr i="1" lang="en" sz="1300">
                <a:solidFill>
                  <a:schemeClr val="dk1"/>
                </a:solidFill>
              </a:rPr>
              <a:t> </a:t>
            </a:r>
            <a:r>
              <a:rPr i="1" lang="en" sz="1500">
                <a:solidFill>
                  <a:schemeClr val="dk1"/>
                </a:solidFill>
              </a:rPr>
              <a:t>Scheduler</a:t>
            </a:r>
            <a:r>
              <a:rPr lang="en" sz="1200"/>
              <a:t> will make use of </a:t>
            </a:r>
            <a:r>
              <a:rPr i="1" lang="en" sz="1500">
                <a:solidFill>
                  <a:schemeClr val="dk1"/>
                </a:solidFill>
              </a:rPr>
              <a:t>cron-job</a:t>
            </a:r>
            <a:r>
              <a:rPr i="1" lang="en" sz="1300">
                <a:solidFill>
                  <a:schemeClr val="dk1"/>
                </a:solidFill>
              </a:rPr>
              <a:t> </a:t>
            </a:r>
            <a:r>
              <a:rPr lang="en" sz="1200"/>
              <a:t>to        achieve three main roles :</a:t>
            </a:r>
            <a:endParaRPr sz="1200"/>
          </a:p>
          <a:p>
            <a:pPr indent="-304800" lvl="0" marL="457200" rtl="0" algn="just">
              <a:spcBef>
                <a:spcPts val="1600"/>
              </a:spcBef>
              <a:spcAft>
                <a:spcPts val="0"/>
              </a:spcAft>
              <a:buSzPts val="1200"/>
              <a:buChar char="●"/>
            </a:pPr>
            <a:r>
              <a:rPr lang="en" sz="1200"/>
              <a:t>To call</a:t>
            </a:r>
            <a:r>
              <a:rPr lang="en" sz="1200"/>
              <a:t> and store ohlc data every hour.</a:t>
            </a:r>
            <a:endParaRPr sz="1200"/>
          </a:p>
          <a:p>
            <a:pPr indent="-304800" lvl="0" marL="457200" rtl="0" algn="just">
              <a:spcBef>
                <a:spcPts val="0"/>
              </a:spcBef>
              <a:spcAft>
                <a:spcPts val="0"/>
              </a:spcAft>
              <a:buSzPts val="1200"/>
              <a:buChar char="●"/>
            </a:pPr>
            <a:r>
              <a:rPr lang="en" sz="1200"/>
              <a:t>Call prediction engine every hour by running its script.</a:t>
            </a:r>
            <a:endParaRPr sz="1200"/>
          </a:p>
          <a:p>
            <a:pPr indent="-304800" lvl="0" marL="457200" rtl="0" algn="just">
              <a:spcBef>
                <a:spcPts val="0"/>
              </a:spcBef>
              <a:spcAft>
                <a:spcPts val="0"/>
              </a:spcAft>
              <a:buSzPts val="1200"/>
              <a:buChar char="●"/>
            </a:pPr>
            <a:r>
              <a:rPr lang="en" sz="1200"/>
              <a:t>Calculation daily and weekly high and low prices.</a:t>
            </a:r>
            <a:endParaRPr sz="1200"/>
          </a:p>
          <a:p>
            <a:pPr indent="0" lvl="0" marL="0" rtl="0" algn="l">
              <a:spcBef>
                <a:spcPts val="1600"/>
              </a:spcBef>
              <a:spcAft>
                <a:spcPts val="0"/>
              </a:spcAft>
              <a:buNone/>
            </a:pPr>
            <a:r>
              <a:t/>
            </a:r>
            <a:endParaRPr b="1" sz="1200"/>
          </a:p>
          <a:p>
            <a:pPr indent="0" lvl="0" marL="914400" rtl="0" algn="l">
              <a:spcBef>
                <a:spcPts val="1600"/>
              </a:spcBef>
              <a:spcAft>
                <a:spcPts val="0"/>
              </a:spcAft>
              <a:buNone/>
            </a:pPr>
            <a:r>
              <a:t/>
            </a:r>
            <a:endParaRPr b="1" sz="1200"/>
          </a:p>
          <a:p>
            <a:pPr indent="0" lvl="0" marL="914400" rtl="0" algn="l">
              <a:spcBef>
                <a:spcPts val="1600"/>
              </a:spcBef>
              <a:spcAft>
                <a:spcPts val="1600"/>
              </a:spcAft>
              <a:buNone/>
            </a:pPr>
            <a:r>
              <a:t/>
            </a:r>
            <a:endParaRPr sz="1200"/>
          </a:p>
        </p:txBody>
      </p:sp>
      <p:sp>
        <p:nvSpPr>
          <p:cNvPr id="106" name="Google Shape;106;p16"/>
          <p:cNvSpPr txBox="1"/>
          <p:nvPr>
            <p:ph idx="2" type="body"/>
          </p:nvPr>
        </p:nvSpPr>
        <p:spPr>
          <a:xfrm>
            <a:off x="4778275" y="1037850"/>
            <a:ext cx="3999900" cy="1331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To </a:t>
            </a:r>
            <a:r>
              <a:rPr i="1" lang="en" sz="1500">
                <a:solidFill>
                  <a:schemeClr val="dk1"/>
                </a:solidFill>
              </a:rPr>
              <a:t>connect</a:t>
            </a:r>
            <a:r>
              <a:rPr lang="en"/>
              <a:t> Frontend with database providing data for different graph.</a:t>
            </a:r>
            <a:endParaRPr/>
          </a:p>
          <a:p>
            <a:pPr indent="-317500" lvl="0" marL="457200" rtl="0" algn="just">
              <a:spcBef>
                <a:spcPts val="0"/>
              </a:spcBef>
              <a:spcAft>
                <a:spcPts val="0"/>
              </a:spcAft>
              <a:buSzPts val="1400"/>
              <a:buChar char="●"/>
            </a:pPr>
            <a:r>
              <a:rPr i="1" lang="en" sz="1500">
                <a:solidFill>
                  <a:schemeClr val="dk1"/>
                </a:solidFill>
              </a:rPr>
              <a:t>Massaging the data</a:t>
            </a:r>
            <a:r>
              <a:rPr lang="en"/>
              <a:t> from LP’s API and providing it to Frontend.</a:t>
            </a:r>
            <a:endParaRPr/>
          </a:p>
        </p:txBody>
      </p:sp>
      <p:sp>
        <p:nvSpPr>
          <p:cNvPr id="107" name="Google Shape;107;p16"/>
          <p:cNvSpPr txBox="1"/>
          <p:nvPr>
            <p:ph type="title"/>
          </p:nvPr>
        </p:nvSpPr>
        <p:spPr>
          <a:xfrm>
            <a:off x="5001225" y="321825"/>
            <a:ext cx="37662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Backend</a:t>
            </a:r>
            <a:endParaRPr sz="2400"/>
          </a:p>
        </p:txBody>
      </p:sp>
      <p:sp>
        <p:nvSpPr>
          <p:cNvPr id="108" name="Google Shape;108;p16"/>
          <p:cNvSpPr txBox="1"/>
          <p:nvPr>
            <p:ph idx="2" type="body"/>
          </p:nvPr>
        </p:nvSpPr>
        <p:spPr>
          <a:xfrm>
            <a:off x="352050" y="1005038"/>
            <a:ext cx="3999900" cy="1533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Recommending the </a:t>
            </a:r>
            <a:r>
              <a:rPr i="1" lang="en" sz="1500">
                <a:solidFill>
                  <a:schemeClr val="dk1"/>
                </a:solidFill>
              </a:rPr>
              <a:t>best LP</a:t>
            </a:r>
            <a:r>
              <a:rPr lang="en"/>
              <a:t> for selected currency pair.</a:t>
            </a:r>
            <a:endParaRPr/>
          </a:p>
          <a:p>
            <a:pPr indent="-317500" lvl="0" marL="457200" rtl="0" algn="just">
              <a:spcBef>
                <a:spcPts val="0"/>
              </a:spcBef>
              <a:spcAft>
                <a:spcPts val="0"/>
              </a:spcAft>
              <a:buSzPts val="1400"/>
              <a:buChar char="●"/>
            </a:pPr>
            <a:r>
              <a:rPr lang="en"/>
              <a:t>Using concept of </a:t>
            </a:r>
            <a:r>
              <a:rPr i="1" lang="en" sz="1500">
                <a:solidFill>
                  <a:schemeClr val="dk1"/>
                </a:solidFill>
              </a:rPr>
              <a:t>polling</a:t>
            </a:r>
            <a:r>
              <a:rPr lang="en"/>
              <a:t> to display the </a:t>
            </a:r>
            <a:r>
              <a:rPr i="1" lang="en" sz="1500">
                <a:solidFill>
                  <a:schemeClr val="dk1"/>
                </a:solidFill>
              </a:rPr>
              <a:t>changing rates.</a:t>
            </a:r>
            <a:endParaRPr i="1" sz="1500">
              <a:solidFill>
                <a:schemeClr val="dk1"/>
              </a:solidFill>
            </a:endParaRPr>
          </a:p>
          <a:p>
            <a:pPr indent="-317500" lvl="0" marL="457200" rtl="0" algn="just">
              <a:spcBef>
                <a:spcPts val="0"/>
              </a:spcBef>
              <a:spcAft>
                <a:spcPts val="0"/>
              </a:spcAft>
              <a:buSzPts val="1400"/>
              <a:buChar char="●"/>
            </a:pPr>
            <a:r>
              <a:rPr lang="en"/>
              <a:t>Displaying </a:t>
            </a:r>
            <a:r>
              <a:rPr i="1" lang="en" sz="1500">
                <a:solidFill>
                  <a:schemeClr val="dk1"/>
                </a:solidFill>
              </a:rPr>
              <a:t>graphs</a:t>
            </a:r>
            <a:r>
              <a:rPr lang="en"/>
              <a:t> for visualization</a:t>
            </a:r>
            <a:endParaRPr/>
          </a:p>
        </p:txBody>
      </p:sp>
      <p:sp>
        <p:nvSpPr>
          <p:cNvPr id="109" name="Google Shape;109;p16"/>
          <p:cNvSpPr txBox="1"/>
          <p:nvPr>
            <p:ph type="title"/>
          </p:nvPr>
        </p:nvSpPr>
        <p:spPr>
          <a:xfrm>
            <a:off x="352050" y="321825"/>
            <a:ext cx="3766200" cy="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Frontend</a:t>
            </a:r>
            <a:endParaRPr sz="2400"/>
          </a:p>
        </p:txBody>
      </p:sp>
      <p:graphicFrame>
        <p:nvGraphicFramePr>
          <p:cNvPr id="110" name="Google Shape;110;p16"/>
          <p:cNvGraphicFramePr/>
          <p:nvPr/>
        </p:nvGraphicFramePr>
        <p:xfrm>
          <a:off x="320700" y="364700"/>
          <a:ext cx="3000000" cy="3000000"/>
        </p:xfrm>
        <a:graphic>
          <a:graphicData uri="http://schemas.openxmlformats.org/drawingml/2006/table">
            <a:tbl>
              <a:tblPr>
                <a:noFill/>
                <a:tableStyleId>{4FF7E3AC-5D98-43F4-AC01-BBA3EBDC8926}</a:tableStyleId>
              </a:tblPr>
              <a:tblGrid>
                <a:gridCol w="4062600"/>
              </a:tblGrid>
              <a:tr h="216505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1" name="Google Shape;111;p16"/>
          <p:cNvGraphicFramePr/>
          <p:nvPr/>
        </p:nvGraphicFramePr>
        <p:xfrm>
          <a:off x="4746925" y="364700"/>
          <a:ext cx="3000000" cy="3000000"/>
        </p:xfrm>
        <a:graphic>
          <a:graphicData uri="http://schemas.openxmlformats.org/drawingml/2006/table">
            <a:tbl>
              <a:tblPr>
                <a:noFill/>
                <a:tableStyleId>{4FF7E3AC-5D98-43F4-AC01-BBA3EBDC8926}</a:tableStyleId>
              </a:tblPr>
              <a:tblGrid>
                <a:gridCol w="4062600"/>
              </a:tblGrid>
              <a:tr h="2165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2" name="Google Shape;112;p16"/>
          <p:cNvSpPr txBox="1"/>
          <p:nvPr/>
        </p:nvSpPr>
        <p:spPr>
          <a:xfrm>
            <a:off x="4746925" y="3085825"/>
            <a:ext cx="4062600" cy="180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sz="1500">
                <a:solidFill>
                  <a:schemeClr val="dk1"/>
                </a:solidFill>
                <a:latin typeface="Roboto"/>
                <a:ea typeface="Roboto"/>
                <a:cs typeface="Roboto"/>
                <a:sym typeface="Roboto"/>
              </a:rPr>
              <a:t>MongoDB database</a:t>
            </a:r>
            <a:r>
              <a:rPr lang="en" sz="1200">
                <a:solidFill>
                  <a:schemeClr val="dk2"/>
                </a:solidFill>
                <a:latin typeface="Roboto"/>
                <a:ea typeface="Roboto"/>
                <a:cs typeface="Roboto"/>
                <a:sym typeface="Roboto"/>
              </a:rPr>
              <a:t> will having following role</a:t>
            </a:r>
            <a:r>
              <a:rPr b="1" lang="en" sz="1200">
                <a:solidFill>
                  <a:schemeClr val="dk2"/>
                </a:solidFill>
                <a:latin typeface="Roboto"/>
                <a:ea typeface="Roboto"/>
                <a:cs typeface="Roboto"/>
                <a:sym typeface="Roboto"/>
              </a:rPr>
              <a:t>:</a:t>
            </a:r>
            <a:endParaRPr b="1" sz="1200">
              <a:solidFill>
                <a:schemeClr val="dk2"/>
              </a:solidFill>
              <a:latin typeface="Roboto"/>
              <a:ea typeface="Roboto"/>
              <a:cs typeface="Roboto"/>
              <a:sym typeface="Roboto"/>
            </a:endParaRPr>
          </a:p>
          <a:p>
            <a:pPr indent="-304800" lvl="0" marL="457200" rtl="0" algn="just">
              <a:lnSpc>
                <a:spcPct val="115000"/>
              </a:lnSpc>
              <a:spcBef>
                <a:spcPts val="1600"/>
              </a:spcBef>
              <a:spcAft>
                <a:spcPts val="0"/>
              </a:spcAft>
              <a:buClr>
                <a:schemeClr val="dk2"/>
              </a:buClr>
              <a:buSzPts val="1200"/>
              <a:buFont typeface="Roboto"/>
              <a:buChar char="●"/>
            </a:pPr>
            <a:r>
              <a:rPr lang="en" sz="1200">
                <a:solidFill>
                  <a:schemeClr val="dk2"/>
                </a:solidFill>
                <a:latin typeface="Roboto"/>
                <a:ea typeface="Roboto"/>
                <a:cs typeface="Roboto"/>
                <a:sym typeface="Roboto"/>
              </a:rPr>
              <a:t>Storing of historical Forex rate for every currency pair for every LP.  </a:t>
            </a:r>
            <a:endParaRPr sz="1200">
              <a:solidFill>
                <a:schemeClr val="dk2"/>
              </a:solidFill>
              <a:latin typeface="Roboto"/>
              <a:ea typeface="Roboto"/>
              <a:cs typeface="Roboto"/>
              <a:sym typeface="Roboto"/>
            </a:endParaRPr>
          </a:p>
          <a:p>
            <a:pPr indent="-304800" lvl="0" marL="457200" rtl="0" algn="just">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To store the </a:t>
            </a:r>
            <a:r>
              <a:rPr i="1" lang="en" sz="1500">
                <a:solidFill>
                  <a:schemeClr val="dk1"/>
                </a:solidFill>
                <a:latin typeface="Roboto"/>
                <a:ea typeface="Roboto"/>
                <a:cs typeface="Roboto"/>
                <a:sym typeface="Roboto"/>
              </a:rPr>
              <a:t>result of Prediction Engine</a:t>
            </a:r>
            <a:r>
              <a:rPr lang="en" sz="1200">
                <a:solidFill>
                  <a:schemeClr val="dk2"/>
                </a:solidFill>
                <a:latin typeface="Roboto"/>
                <a:ea typeface="Roboto"/>
                <a:cs typeface="Roboto"/>
                <a:sym typeface="Roboto"/>
              </a:rPr>
              <a:t> which will be used in graphs. </a:t>
            </a:r>
            <a:r>
              <a:rPr b="1" lang="en" sz="1200">
                <a:solidFill>
                  <a:schemeClr val="dk2"/>
                </a:solidFill>
                <a:latin typeface="Roboto"/>
                <a:ea typeface="Roboto"/>
                <a:cs typeface="Roboto"/>
                <a:sym typeface="Roboto"/>
              </a:rPr>
              <a:t> </a:t>
            </a:r>
            <a:endParaRPr>
              <a:latin typeface="Roboto"/>
              <a:ea typeface="Roboto"/>
              <a:cs typeface="Roboto"/>
              <a:sym typeface="Roboto"/>
            </a:endParaRPr>
          </a:p>
        </p:txBody>
      </p:sp>
      <p:sp>
        <p:nvSpPr>
          <p:cNvPr id="113" name="Google Shape;113;p16"/>
          <p:cNvSpPr txBox="1"/>
          <p:nvPr>
            <p:ph type="title"/>
          </p:nvPr>
        </p:nvSpPr>
        <p:spPr>
          <a:xfrm>
            <a:off x="4746925" y="2613325"/>
            <a:ext cx="16185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Database</a:t>
            </a:r>
            <a:endParaRPr sz="2400"/>
          </a:p>
        </p:txBody>
      </p:sp>
      <p:graphicFrame>
        <p:nvGraphicFramePr>
          <p:cNvPr id="114" name="Google Shape;114;p16"/>
          <p:cNvGraphicFramePr/>
          <p:nvPr/>
        </p:nvGraphicFramePr>
        <p:xfrm>
          <a:off x="4746925" y="2668125"/>
          <a:ext cx="3000000" cy="3000000"/>
        </p:xfrm>
        <a:graphic>
          <a:graphicData uri="http://schemas.openxmlformats.org/drawingml/2006/table">
            <a:tbl>
              <a:tblPr>
                <a:noFill/>
                <a:tableStyleId>{4FF7E3AC-5D98-43F4-AC01-BBA3EBDC8926}</a:tableStyleId>
              </a:tblPr>
              <a:tblGrid>
                <a:gridCol w="4062600"/>
              </a:tblGrid>
              <a:tr h="2165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15" name="Google Shape;115;p16"/>
          <p:cNvGraphicFramePr/>
          <p:nvPr/>
        </p:nvGraphicFramePr>
        <p:xfrm>
          <a:off x="318325" y="2670950"/>
          <a:ext cx="3000000" cy="3000000"/>
        </p:xfrm>
        <a:graphic>
          <a:graphicData uri="http://schemas.openxmlformats.org/drawingml/2006/table">
            <a:tbl>
              <a:tblPr>
                <a:noFill/>
                <a:tableStyleId>{4FF7E3AC-5D98-43F4-AC01-BBA3EBDC8926}</a:tableStyleId>
              </a:tblPr>
              <a:tblGrid>
                <a:gridCol w="4062600"/>
              </a:tblGrid>
              <a:tr h="2165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17"/>
          <p:cNvGraphicFramePr/>
          <p:nvPr/>
        </p:nvGraphicFramePr>
        <p:xfrm>
          <a:off x="609875" y="1322313"/>
          <a:ext cx="3000000" cy="3000000"/>
        </p:xfrm>
        <a:graphic>
          <a:graphicData uri="http://schemas.openxmlformats.org/drawingml/2006/table">
            <a:tbl>
              <a:tblPr>
                <a:noFill/>
                <a:tableStyleId>{4FF7E3AC-5D98-43F4-AC01-BBA3EBDC8926}</a:tableStyleId>
              </a:tblPr>
              <a:tblGrid>
                <a:gridCol w="1203725"/>
                <a:gridCol w="3443900"/>
              </a:tblGrid>
              <a:tr h="923350">
                <a:tc>
                  <a:txBody>
                    <a:bodyPr/>
                    <a:lstStyle/>
                    <a:p>
                      <a:pPr indent="0" lvl="0" marL="0" rtl="0" algn="l">
                        <a:spcBef>
                          <a:spcPts val="0"/>
                        </a:spcBef>
                        <a:spcAft>
                          <a:spcPts val="0"/>
                        </a:spcAft>
                        <a:buNone/>
                      </a:pPr>
                      <a:r>
                        <a:t/>
                      </a:r>
                      <a:endParaRPr/>
                    </a:p>
                  </a:txBody>
                  <a:tcPr marT="91425" marB="91425" marR="91425" marL="91425"/>
                </a:tc>
                <a:tc>
                  <a:txBody>
                    <a:bodyPr/>
                    <a:lstStyle/>
                    <a:p>
                      <a:pPr indent="-304800" lvl="0" marL="457200" rtl="0" algn="just">
                        <a:spcBef>
                          <a:spcPts val="0"/>
                        </a:spcBef>
                        <a:spcAft>
                          <a:spcPts val="0"/>
                        </a:spcAft>
                        <a:buSzPts val="1200"/>
                        <a:buChar char="●"/>
                      </a:pPr>
                      <a:r>
                        <a:rPr lang="en" sz="1300"/>
                        <a:t>Asynchronous</a:t>
                      </a:r>
                      <a:r>
                        <a:rPr lang="en" sz="1200"/>
                        <a:t>, for ensuring better multiple processing.</a:t>
                      </a:r>
                      <a:endParaRPr sz="1200"/>
                    </a:p>
                    <a:p>
                      <a:pPr indent="-304800" lvl="0" marL="457200" rtl="0" algn="just">
                        <a:spcBef>
                          <a:spcPts val="0"/>
                        </a:spcBef>
                        <a:spcAft>
                          <a:spcPts val="0"/>
                        </a:spcAft>
                        <a:buSzPts val="1200"/>
                        <a:buChar char="●"/>
                      </a:pPr>
                      <a:r>
                        <a:rPr lang="en" sz="1200"/>
                        <a:t>Vast community support.</a:t>
                      </a:r>
                      <a:endParaRPr sz="1200"/>
                    </a:p>
                    <a:p>
                      <a:pPr indent="-304800" lvl="0" marL="457200" rtl="0" algn="just">
                        <a:spcBef>
                          <a:spcPts val="0"/>
                        </a:spcBef>
                        <a:spcAft>
                          <a:spcPts val="0"/>
                        </a:spcAft>
                        <a:buSzPts val="1200"/>
                        <a:buChar char="●"/>
                      </a:pPr>
                      <a:r>
                        <a:rPr lang="en" sz="1300"/>
                        <a:t>Reusable</a:t>
                      </a:r>
                      <a:r>
                        <a:rPr lang="en" sz="1200"/>
                        <a:t> code</a:t>
                      </a:r>
                      <a:endParaRPr sz="1200"/>
                    </a:p>
                  </a:txBody>
                  <a:tcPr marT="91425" marB="91425" marR="91425" marL="91425"/>
                </a:tc>
              </a:tr>
              <a:tr h="728925">
                <a:tc>
                  <a:txBody>
                    <a:bodyPr/>
                    <a:lstStyle/>
                    <a:p>
                      <a:pPr indent="0" lvl="0" marL="0" rtl="0" algn="l">
                        <a:spcBef>
                          <a:spcPts val="0"/>
                        </a:spcBef>
                        <a:spcAft>
                          <a:spcPts val="0"/>
                        </a:spcAft>
                        <a:buNone/>
                      </a:pPr>
                      <a:r>
                        <a:t/>
                      </a:r>
                      <a:endParaRPr/>
                    </a:p>
                  </a:txBody>
                  <a:tcPr marT="91425" marB="91425" marR="91425" marL="91425"/>
                </a:tc>
                <a:tc>
                  <a:txBody>
                    <a:bodyPr/>
                    <a:lstStyle/>
                    <a:p>
                      <a:pPr indent="-304800" lvl="0" marL="457200" rtl="0" algn="just">
                        <a:spcBef>
                          <a:spcPts val="0"/>
                        </a:spcBef>
                        <a:spcAft>
                          <a:spcPts val="0"/>
                        </a:spcAft>
                        <a:buSzPts val="1200"/>
                        <a:buChar char="●"/>
                      </a:pPr>
                      <a:r>
                        <a:rPr lang="en" sz="1200"/>
                        <a:t>Easy to work and reuse components.</a:t>
                      </a:r>
                      <a:endParaRPr sz="1200"/>
                    </a:p>
                    <a:p>
                      <a:pPr indent="-304800" lvl="0" marL="457200" rtl="0" algn="just">
                        <a:spcBef>
                          <a:spcPts val="0"/>
                        </a:spcBef>
                        <a:spcAft>
                          <a:spcPts val="0"/>
                        </a:spcAft>
                        <a:buSzPts val="1200"/>
                        <a:buChar char="●"/>
                      </a:pPr>
                      <a:r>
                        <a:rPr lang="en" sz="1200"/>
                        <a:t>Quick rendering and high scalability</a:t>
                      </a:r>
                      <a:endParaRPr sz="1200"/>
                    </a:p>
                    <a:p>
                      <a:pPr indent="-304800" lvl="0" marL="457200" rtl="0" algn="just">
                        <a:spcBef>
                          <a:spcPts val="0"/>
                        </a:spcBef>
                        <a:spcAft>
                          <a:spcPts val="0"/>
                        </a:spcAft>
                        <a:buSzPts val="1200"/>
                        <a:buChar char="●"/>
                      </a:pPr>
                      <a:r>
                        <a:rPr lang="en" sz="1200"/>
                        <a:t>Compatible with CanvasJs</a:t>
                      </a:r>
                      <a:endParaRPr sz="1200"/>
                    </a:p>
                  </a:txBody>
                  <a:tcPr marT="91425" marB="91425" marR="91425" marL="91425"/>
                </a:tc>
              </a:tr>
              <a:tr h="740400">
                <a:tc>
                  <a:txBody>
                    <a:bodyPr/>
                    <a:lstStyle/>
                    <a:p>
                      <a:pPr indent="0" lvl="0" marL="0" rtl="0" algn="l">
                        <a:spcBef>
                          <a:spcPts val="0"/>
                        </a:spcBef>
                        <a:spcAft>
                          <a:spcPts val="0"/>
                        </a:spcAft>
                        <a:buNone/>
                      </a:pPr>
                      <a:r>
                        <a:t/>
                      </a:r>
                      <a:endParaRPr/>
                    </a:p>
                  </a:txBody>
                  <a:tcPr marT="91425" marB="91425" marR="91425" marL="91425"/>
                </a:tc>
                <a:tc>
                  <a:txBody>
                    <a:bodyPr/>
                    <a:lstStyle/>
                    <a:p>
                      <a:pPr indent="-304800" lvl="0" marL="457200" rtl="0" algn="just">
                        <a:spcBef>
                          <a:spcPts val="0"/>
                        </a:spcBef>
                        <a:spcAft>
                          <a:spcPts val="0"/>
                        </a:spcAft>
                        <a:buSzPts val="1200"/>
                        <a:buChar char="●"/>
                      </a:pPr>
                      <a:r>
                        <a:rPr lang="en" sz="1200"/>
                        <a:t>For better data visualization</a:t>
                      </a:r>
                      <a:endParaRPr sz="1200"/>
                    </a:p>
                    <a:p>
                      <a:pPr indent="-304800" lvl="0" marL="457200" rtl="0" algn="just">
                        <a:spcBef>
                          <a:spcPts val="0"/>
                        </a:spcBef>
                        <a:spcAft>
                          <a:spcPts val="0"/>
                        </a:spcAft>
                        <a:buSzPts val="1200"/>
                        <a:buChar char="●"/>
                      </a:pPr>
                      <a:r>
                        <a:rPr lang="en" sz="1200"/>
                        <a:t>Faster development and processing</a:t>
                      </a:r>
                      <a:endParaRPr sz="1200"/>
                    </a:p>
                    <a:p>
                      <a:pPr indent="-304800" lvl="0" marL="457200" rtl="0" algn="just">
                        <a:spcBef>
                          <a:spcPts val="0"/>
                        </a:spcBef>
                        <a:spcAft>
                          <a:spcPts val="0"/>
                        </a:spcAft>
                        <a:buSzPts val="1200"/>
                        <a:buChar char="●"/>
                      </a:pPr>
                      <a:r>
                        <a:rPr lang="en" sz="1200"/>
                        <a:t>Compatible with various frameworks</a:t>
                      </a:r>
                      <a:endParaRPr sz="1200"/>
                    </a:p>
                  </a:txBody>
                  <a:tcPr marT="91425" marB="91425" marR="91425" marL="91425"/>
                </a:tc>
              </a:tr>
              <a:tr h="740400">
                <a:tc>
                  <a:txBody>
                    <a:bodyPr/>
                    <a:lstStyle/>
                    <a:p>
                      <a:pPr indent="0" lvl="0" marL="0" rtl="0" algn="l">
                        <a:spcBef>
                          <a:spcPts val="0"/>
                        </a:spcBef>
                        <a:spcAft>
                          <a:spcPts val="0"/>
                        </a:spcAft>
                        <a:buNone/>
                      </a:pPr>
                      <a:r>
                        <a:t/>
                      </a:r>
                      <a:endParaRPr/>
                    </a:p>
                  </a:txBody>
                  <a:tcPr marT="91425" marB="91425" marR="91425" marL="91425"/>
                </a:tc>
                <a:tc>
                  <a:txBody>
                    <a:bodyPr/>
                    <a:lstStyle/>
                    <a:p>
                      <a:pPr indent="-304800" lvl="0" marL="457200" rtl="0" algn="just">
                        <a:spcBef>
                          <a:spcPts val="0"/>
                        </a:spcBef>
                        <a:spcAft>
                          <a:spcPts val="0"/>
                        </a:spcAft>
                        <a:buSzPts val="1200"/>
                        <a:buChar char="●"/>
                      </a:pPr>
                      <a:r>
                        <a:rPr lang="en" sz="1200"/>
                        <a:t>NoSql to store data from different LP’s API.</a:t>
                      </a:r>
                      <a:endParaRPr sz="1200"/>
                    </a:p>
                    <a:p>
                      <a:pPr indent="-304800" lvl="0" marL="457200" rtl="0" algn="just">
                        <a:spcBef>
                          <a:spcPts val="0"/>
                        </a:spcBef>
                        <a:spcAft>
                          <a:spcPts val="0"/>
                        </a:spcAft>
                        <a:buSzPts val="1200"/>
                        <a:buChar char="●"/>
                      </a:pPr>
                      <a:r>
                        <a:rPr lang="en" sz="1200"/>
                        <a:t>Easily scalable</a:t>
                      </a:r>
                      <a:endParaRPr sz="1200"/>
                    </a:p>
                  </a:txBody>
                  <a:tcPr marT="91425" marB="91425" marR="91425" marL="91425"/>
                </a:tc>
              </a:tr>
            </a:tbl>
          </a:graphicData>
        </a:graphic>
      </p:graphicFrame>
      <p:pic>
        <p:nvPicPr>
          <p:cNvPr id="121" name="Google Shape;121;p17"/>
          <p:cNvPicPr preferRelativeResize="0"/>
          <p:nvPr/>
        </p:nvPicPr>
        <p:blipFill>
          <a:blip r:embed="rId3">
            <a:alphaModFix/>
          </a:blip>
          <a:stretch>
            <a:fillRect/>
          </a:stretch>
        </p:blipFill>
        <p:spPr>
          <a:xfrm>
            <a:off x="744236" y="1507756"/>
            <a:ext cx="953100" cy="582976"/>
          </a:xfrm>
          <a:prstGeom prst="rect">
            <a:avLst/>
          </a:prstGeom>
          <a:noFill/>
          <a:ln>
            <a:noFill/>
          </a:ln>
        </p:spPr>
      </p:pic>
      <p:pic>
        <p:nvPicPr>
          <p:cNvPr id="122" name="Google Shape;122;p17"/>
          <p:cNvPicPr preferRelativeResize="0"/>
          <p:nvPr/>
        </p:nvPicPr>
        <p:blipFill>
          <a:blip r:embed="rId4">
            <a:alphaModFix/>
          </a:blip>
          <a:stretch>
            <a:fillRect/>
          </a:stretch>
        </p:blipFill>
        <p:spPr>
          <a:xfrm>
            <a:off x="671705" y="2303059"/>
            <a:ext cx="1098151" cy="631100"/>
          </a:xfrm>
          <a:prstGeom prst="rect">
            <a:avLst/>
          </a:prstGeom>
          <a:noFill/>
          <a:ln>
            <a:noFill/>
          </a:ln>
        </p:spPr>
      </p:pic>
      <p:pic>
        <p:nvPicPr>
          <p:cNvPr id="123" name="Google Shape;123;p17"/>
          <p:cNvPicPr preferRelativeResize="0"/>
          <p:nvPr/>
        </p:nvPicPr>
        <p:blipFill>
          <a:blip r:embed="rId5">
            <a:alphaModFix/>
          </a:blip>
          <a:stretch>
            <a:fillRect/>
          </a:stretch>
        </p:blipFill>
        <p:spPr>
          <a:xfrm>
            <a:off x="560423" y="3699608"/>
            <a:ext cx="1320722" cy="693600"/>
          </a:xfrm>
          <a:prstGeom prst="rect">
            <a:avLst/>
          </a:prstGeom>
          <a:noFill/>
          <a:ln>
            <a:noFill/>
          </a:ln>
        </p:spPr>
      </p:pic>
      <p:pic>
        <p:nvPicPr>
          <p:cNvPr id="124" name="Google Shape;124;p17"/>
          <p:cNvPicPr preferRelativeResize="0"/>
          <p:nvPr/>
        </p:nvPicPr>
        <p:blipFill>
          <a:blip r:embed="rId6">
            <a:alphaModFix/>
          </a:blip>
          <a:stretch>
            <a:fillRect/>
          </a:stretch>
        </p:blipFill>
        <p:spPr>
          <a:xfrm>
            <a:off x="671692" y="3073205"/>
            <a:ext cx="1098150" cy="607247"/>
          </a:xfrm>
          <a:prstGeom prst="rect">
            <a:avLst/>
          </a:prstGeom>
          <a:noFill/>
          <a:ln>
            <a:noFill/>
          </a:ln>
        </p:spPr>
      </p:pic>
      <p:pic>
        <p:nvPicPr>
          <p:cNvPr id="125" name="Google Shape;125;p17"/>
          <p:cNvPicPr preferRelativeResize="0"/>
          <p:nvPr/>
        </p:nvPicPr>
        <p:blipFill>
          <a:blip r:embed="rId7">
            <a:alphaModFix/>
          </a:blip>
          <a:stretch>
            <a:fillRect/>
          </a:stretch>
        </p:blipFill>
        <p:spPr>
          <a:xfrm>
            <a:off x="5757622" y="2081717"/>
            <a:ext cx="1098150" cy="576524"/>
          </a:xfrm>
          <a:prstGeom prst="rect">
            <a:avLst/>
          </a:prstGeom>
          <a:noFill/>
          <a:ln>
            <a:noFill/>
          </a:ln>
        </p:spPr>
      </p:pic>
      <p:sp>
        <p:nvSpPr>
          <p:cNvPr id="126" name="Google Shape;126;p17"/>
          <p:cNvSpPr txBox="1"/>
          <p:nvPr/>
        </p:nvSpPr>
        <p:spPr>
          <a:xfrm>
            <a:off x="5585984" y="1339433"/>
            <a:ext cx="21783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A3990"/>
                </a:solidFill>
                <a:latin typeface="Roboto"/>
                <a:ea typeface="Roboto"/>
                <a:cs typeface="Roboto"/>
                <a:sym typeface="Roboto"/>
              </a:rPr>
              <a:t>Other Libraries</a:t>
            </a:r>
            <a:endParaRPr sz="2000">
              <a:solidFill>
                <a:srgbClr val="2A3990"/>
              </a:solidFill>
              <a:latin typeface="Roboto"/>
              <a:ea typeface="Roboto"/>
              <a:cs typeface="Roboto"/>
              <a:sym typeface="Roboto"/>
            </a:endParaRPr>
          </a:p>
        </p:txBody>
      </p:sp>
      <p:pic>
        <p:nvPicPr>
          <p:cNvPr id="127" name="Google Shape;127;p17"/>
          <p:cNvPicPr preferRelativeResize="0"/>
          <p:nvPr/>
        </p:nvPicPr>
        <p:blipFill rotWithShape="1">
          <a:blip r:embed="rId8">
            <a:alphaModFix/>
          </a:blip>
          <a:srcRect b="20886" l="11568" r="10689" t="17044"/>
          <a:stretch/>
        </p:blipFill>
        <p:spPr>
          <a:xfrm>
            <a:off x="5646322" y="2701533"/>
            <a:ext cx="1320725" cy="730329"/>
          </a:xfrm>
          <a:prstGeom prst="rect">
            <a:avLst/>
          </a:prstGeom>
          <a:noFill/>
          <a:ln>
            <a:noFill/>
          </a:ln>
        </p:spPr>
      </p:pic>
      <p:pic>
        <p:nvPicPr>
          <p:cNvPr id="128" name="Google Shape;128;p17"/>
          <p:cNvPicPr preferRelativeResize="0"/>
          <p:nvPr/>
        </p:nvPicPr>
        <p:blipFill>
          <a:blip r:embed="rId9">
            <a:alphaModFix/>
          </a:blip>
          <a:stretch>
            <a:fillRect/>
          </a:stretch>
        </p:blipFill>
        <p:spPr>
          <a:xfrm>
            <a:off x="7055791" y="2816356"/>
            <a:ext cx="1387181" cy="500700"/>
          </a:xfrm>
          <a:prstGeom prst="rect">
            <a:avLst/>
          </a:prstGeom>
          <a:noFill/>
          <a:ln>
            <a:noFill/>
          </a:ln>
        </p:spPr>
      </p:pic>
      <p:pic>
        <p:nvPicPr>
          <p:cNvPr id="129" name="Google Shape;129;p17"/>
          <p:cNvPicPr preferRelativeResize="0"/>
          <p:nvPr/>
        </p:nvPicPr>
        <p:blipFill>
          <a:blip r:embed="rId10">
            <a:alphaModFix/>
          </a:blip>
          <a:stretch>
            <a:fillRect/>
          </a:stretch>
        </p:blipFill>
        <p:spPr>
          <a:xfrm>
            <a:off x="7326647" y="3578357"/>
            <a:ext cx="1170406" cy="631100"/>
          </a:xfrm>
          <a:prstGeom prst="rect">
            <a:avLst/>
          </a:prstGeom>
          <a:noFill/>
          <a:ln>
            <a:noFill/>
          </a:ln>
        </p:spPr>
      </p:pic>
      <p:pic>
        <p:nvPicPr>
          <p:cNvPr id="130" name="Google Shape;130;p17"/>
          <p:cNvPicPr preferRelativeResize="0"/>
          <p:nvPr/>
        </p:nvPicPr>
        <p:blipFill>
          <a:blip r:embed="rId11">
            <a:alphaModFix/>
          </a:blip>
          <a:stretch>
            <a:fillRect/>
          </a:stretch>
        </p:blipFill>
        <p:spPr>
          <a:xfrm>
            <a:off x="7055772" y="2023183"/>
            <a:ext cx="1712168" cy="693600"/>
          </a:xfrm>
          <a:prstGeom prst="rect">
            <a:avLst/>
          </a:prstGeom>
          <a:noFill/>
          <a:ln>
            <a:noFill/>
          </a:ln>
        </p:spPr>
      </p:pic>
      <p:pic>
        <p:nvPicPr>
          <p:cNvPr id="131" name="Google Shape;131;p17"/>
          <p:cNvPicPr preferRelativeResize="0"/>
          <p:nvPr/>
        </p:nvPicPr>
        <p:blipFill rotWithShape="1">
          <a:blip r:embed="rId12">
            <a:alphaModFix/>
          </a:blip>
          <a:srcRect b="-7712" l="0" r="-7712" t="0"/>
          <a:stretch/>
        </p:blipFill>
        <p:spPr>
          <a:xfrm>
            <a:off x="5646336" y="3709683"/>
            <a:ext cx="1409440" cy="631100"/>
          </a:xfrm>
          <a:prstGeom prst="rect">
            <a:avLst/>
          </a:prstGeom>
          <a:noFill/>
          <a:ln>
            <a:noFill/>
          </a:ln>
        </p:spPr>
      </p:pic>
      <p:sp>
        <p:nvSpPr>
          <p:cNvPr id="132" name="Google Shape;132;p17"/>
          <p:cNvSpPr txBox="1"/>
          <p:nvPr/>
        </p:nvSpPr>
        <p:spPr>
          <a:xfrm>
            <a:off x="609875" y="355075"/>
            <a:ext cx="50724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Technology Stack</a:t>
            </a:r>
            <a:endParaRPr sz="3000">
              <a:solidFill>
                <a:srgbClr val="2A3990"/>
              </a:solidFill>
              <a:latin typeface="Roboto"/>
              <a:ea typeface="Roboto"/>
              <a:cs typeface="Roboto"/>
              <a:sym typeface="Roboto"/>
            </a:endParaRPr>
          </a:p>
        </p:txBody>
      </p:sp>
      <p:graphicFrame>
        <p:nvGraphicFramePr>
          <p:cNvPr id="133" name="Google Shape;133;p17"/>
          <p:cNvGraphicFramePr/>
          <p:nvPr/>
        </p:nvGraphicFramePr>
        <p:xfrm>
          <a:off x="5535059" y="1883293"/>
          <a:ext cx="3000000" cy="3000000"/>
        </p:xfrm>
        <a:graphic>
          <a:graphicData uri="http://schemas.openxmlformats.org/drawingml/2006/table">
            <a:tbl>
              <a:tblPr>
                <a:noFill/>
                <a:tableStyleId>{4FF7E3AC-5D98-43F4-AC01-BBA3EBDC8926}</a:tableStyleId>
              </a:tblPr>
              <a:tblGrid>
                <a:gridCol w="3181950"/>
              </a:tblGrid>
              <a:tr h="236680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8" title="WUForexAggregator.mp4">
            <a:hlinkClick r:id="rId3"/>
          </p:cNvPr>
          <p:cNvPicPr preferRelativeResize="0"/>
          <p:nvPr/>
        </p:nvPicPr>
        <p:blipFill>
          <a:blip r:embed="rId4">
            <a:alphaModFix/>
          </a:blip>
          <a:stretch>
            <a:fillRect/>
          </a:stretch>
        </p:blipFill>
        <p:spPr>
          <a:xfrm>
            <a:off x="0" y="-446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Engine</a:t>
            </a:r>
            <a:endParaRPr/>
          </a:p>
        </p:txBody>
      </p:sp>
      <p:sp>
        <p:nvSpPr>
          <p:cNvPr id="144" name="Google Shape;144;p19"/>
          <p:cNvSpPr txBox="1"/>
          <p:nvPr>
            <p:ph idx="4294967295" type="body"/>
          </p:nvPr>
        </p:nvSpPr>
        <p:spPr>
          <a:xfrm>
            <a:off x="311700" y="1137925"/>
            <a:ext cx="4028100" cy="369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Pymongo and other basic ML libraries</a:t>
            </a:r>
            <a:endParaRPr/>
          </a:p>
          <a:p>
            <a:pPr indent="0" lvl="0" marL="0" rtl="0" algn="just">
              <a:spcBef>
                <a:spcPts val="1600"/>
              </a:spcBef>
              <a:spcAft>
                <a:spcPts val="0"/>
              </a:spcAft>
              <a:buNone/>
            </a:pPr>
            <a:r>
              <a:rPr lang="en"/>
              <a:t>Idea:</a:t>
            </a:r>
            <a:endParaRPr/>
          </a:p>
          <a:p>
            <a:pPr indent="-342900" lvl="0" marL="457200" rtl="0" algn="just">
              <a:spcBef>
                <a:spcPts val="1600"/>
              </a:spcBef>
              <a:spcAft>
                <a:spcPts val="0"/>
              </a:spcAft>
              <a:buSzPts val="1800"/>
              <a:buChar char="●"/>
            </a:pPr>
            <a:r>
              <a:rPr lang="en"/>
              <a:t>Mongodb to dataframe</a:t>
            </a:r>
            <a:endParaRPr/>
          </a:p>
          <a:p>
            <a:pPr indent="-342900" lvl="0" marL="457200" rtl="0" algn="just">
              <a:spcBef>
                <a:spcPts val="0"/>
              </a:spcBef>
              <a:spcAft>
                <a:spcPts val="0"/>
              </a:spcAft>
              <a:buSzPts val="1800"/>
              <a:buChar char="●"/>
            </a:pPr>
            <a:r>
              <a:rPr lang="en"/>
              <a:t>OHLC</a:t>
            </a:r>
            <a:endParaRPr/>
          </a:p>
          <a:p>
            <a:pPr indent="-342900" lvl="0" marL="457200" rtl="0" algn="just">
              <a:spcBef>
                <a:spcPts val="0"/>
              </a:spcBef>
              <a:spcAft>
                <a:spcPts val="0"/>
              </a:spcAft>
              <a:buSzPts val="1800"/>
              <a:buChar char="●"/>
            </a:pPr>
            <a:r>
              <a:rPr lang="en"/>
              <a:t>Return</a:t>
            </a:r>
            <a:endParaRPr/>
          </a:p>
          <a:p>
            <a:pPr indent="-342900" lvl="0" marL="457200" rtl="0" algn="just">
              <a:spcBef>
                <a:spcPts val="0"/>
              </a:spcBef>
              <a:spcAft>
                <a:spcPts val="0"/>
              </a:spcAft>
              <a:buSzPts val="1800"/>
              <a:buChar char="●"/>
            </a:pPr>
            <a:r>
              <a:rPr lang="en"/>
              <a:t>Label (Loss or Profit)</a:t>
            </a:r>
            <a:endParaRPr/>
          </a:p>
          <a:p>
            <a:pPr indent="-342900" lvl="0" marL="457200" rtl="0" algn="just">
              <a:spcBef>
                <a:spcPts val="0"/>
              </a:spcBef>
              <a:spcAft>
                <a:spcPts val="0"/>
              </a:spcAft>
              <a:buSzPts val="1800"/>
              <a:buChar char="●"/>
            </a:pPr>
            <a:r>
              <a:rPr lang="en"/>
              <a:t>ML model(KNN)</a:t>
            </a:r>
            <a:endParaRPr/>
          </a:p>
          <a:p>
            <a:pPr indent="-342900" lvl="0" marL="457200" rtl="0" algn="just">
              <a:spcBef>
                <a:spcPts val="0"/>
              </a:spcBef>
              <a:spcAft>
                <a:spcPts val="0"/>
              </a:spcAft>
              <a:buSzPts val="1800"/>
              <a:buChar char="●"/>
            </a:pPr>
            <a:r>
              <a:rPr lang="en"/>
              <a:t>Accuracy</a:t>
            </a:r>
            <a:endParaRPr/>
          </a:p>
          <a:p>
            <a:pPr indent="-342900" lvl="0" marL="457200" rtl="0" algn="just">
              <a:spcBef>
                <a:spcPts val="0"/>
              </a:spcBef>
              <a:spcAft>
                <a:spcPts val="0"/>
              </a:spcAft>
              <a:buSzPts val="1800"/>
              <a:buChar char="●"/>
            </a:pPr>
            <a:r>
              <a:rPr lang="en"/>
              <a:t>Profit factor and other features</a:t>
            </a:r>
            <a:endParaRPr/>
          </a:p>
          <a:p>
            <a:pPr indent="-342900" lvl="0" marL="457200" rtl="0" algn="just">
              <a:spcBef>
                <a:spcPts val="0"/>
              </a:spcBef>
              <a:spcAft>
                <a:spcPts val="0"/>
              </a:spcAft>
              <a:buSzPts val="1800"/>
              <a:buChar char="●"/>
            </a:pPr>
            <a:r>
              <a:rPr lang="en"/>
              <a:t>Recommendation count</a:t>
            </a:r>
            <a:endParaRPr/>
          </a:p>
        </p:txBody>
      </p:sp>
      <p:pic>
        <p:nvPicPr>
          <p:cNvPr id="145" name="Google Shape;145;p19"/>
          <p:cNvPicPr preferRelativeResize="0"/>
          <p:nvPr/>
        </p:nvPicPr>
        <p:blipFill>
          <a:blip r:embed="rId3">
            <a:alphaModFix/>
          </a:blip>
          <a:stretch>
            <a:fillRect/>
          </a:stretch>
        </p:blipFill>
        <p:spPr>
          <a:xfrm>
            <a:off x="4056525" y="2720273"/>
            <a:ext cx="5134825" cy="2166475"/>
          </a:xfrm>
          <a:prstGeom prst="rect">
            <a:avLst/>
          </a:prstGeom>
          <a:noFill/>
          <a:ln>
            <a:noFill/>
          </a:ln>
        </p:spPr>
      </p:pic>
      <p:pic>
        <p:nvPicPr>
          <p:cNvPr id="146" name="Google Shape;146;p19"/>
          <p:cNvPicPr preferRelativeResize="0"/>
          <p:nvPr/>
        </p:nvPicPr>
        <p:blipFill>
          <a:blip r:embed="rId4">
            <a:alphaModFix/>
          </a:blip>
          <a:stretch>
            <a:fillRect/>
          </a:stretch>
        </p:blipFill>
        <p:spPr>
          <a:xfrm>
            <a:off x="4268625" y="410000"/>
            <a:ext cx="4832375" cy="2237825"/>
          </a:xfrm>
          <a:prstGeom prst="rect">
            <a:avLst/>
          </a:prstGeom>
          <a:noFill/>
          <a:ln>
            <a:noFill/>
          </a:ln>
        </p:spPr>
      </p:pic>
      <p:graphicFrame>
        <p:nvGraphicFramePr>
          <p:cNvPr id="147" name="Google Shape;147;p19"/>
          <p:cNvGraphicFramePr/>
          <p:nvPr/>
        </p:nvGraphicFramePr>
        <p:xfrm>
          <a:off x="311688" y="1161400"/>
          <a:ext cx="3000000" cy="3000000"/>
        </p:xfrm>
        <a:graphic>
          <a:graphicData uri="http://schemas.openxmlformats.org/drawingml/2006/table">
            <a:tbl>
              <a:tblPr>
                <a:noFill/>
                <a:tableStyleId>{4FF7E3AC-5D98-43F4-AC01-BBA3EBDC8926}</a:tableStyleId>
              </a:tblPr>
              <a:tblGrid>
                <a:gridCol w="3956925"/>
              </a:tblGrid>
              <a:tr h="369810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53" name="Google Shape;153;p20"/>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As of now we have 10 currency pairs available, but we are aiming to expand and include more currency exchange pairs.</a:t>
            </a:r>
            <a:endParaRPr/>
          </a:p>
          <a:p>
            <a:pPr indent="-342900" lvl="0" marL="457200" rtl="0" algn="just">
              <a:spcBef>
                <a:spcPts val="0"/>
              </a:spcBef>
              <a:spcAft>
                <a:spcPts val="0"/>
              </a:spcAft>
              <a:buSzPts val="1800"/>
              <a:buChar char="●"/>
            </a:pPr>
            <a:r>
              <a:rPr lang="en"/>
              <a:t>We can also reduce the data storage and retrieval time interval and simultaneously improve the polling time for rendering real time ask and bid rates.</a:t>
            </a:r>
            <a:endParaRPr/>
          </a:p>
          <a:p>
            <a:pPr indent="-342900" lvl="0" marL="457200" rtl="0" algn="just">
              <a:spcBef>
                <a:spcPts val="0"/>
              </a:spcBef>
              <a:spcAft>
                <a:spcPts val="0"/>
              </a:spcAft>
              <a:buSzPts val="1800"/>
              <a:buChar char="●"/>
            </a:pPr>
            <a:r>
              <a:rPr lang="en"/>
              <a:t>Prediction of the best currency pair in the market. As of now we are focusing only on the best LP for a particular currency pair.</a:t>
            </a:r>
            <a:endParaRPr/>
          </a:p>
          <a:p>
            <a:pPr indent="-342900" lvl="0" marL="457200" rtl="0" algn="just">
              <a:spcBef>
                <a:spcPts val="0"/>
              </a:spcBef>
              <a:spcAft>
                <a:spcPts val="0"/>
              </a:spcAft>
              <a:buSzPts val="1800"/>
              <a:buChar char="●"/>
            </a:pPr>
            <a:r>
              <a:rPr lang="en"/>
              <a:t>Predicting rates for a particular period in future, based on historical data. </a:t>
            </a:r>
            <a:endParaRPr/>
          </a:p>
          <a:p>
            <a:pPr indent="0" lvl="0" marL="457200" rtl="0" algn="l">
              <a:spcBef>
                <a:spcPts val="1600"/>
              </a:spcBef>
              <a:spcAft>
                <a:spcPts val="1600"/>
              </a:spcAft>
              <a:buNone/>
            </a:pPr>
            <a:r>
              <a:t/>
            </a:r>
            <a:endParaRPr/>
          </a:p>
        </p:txBody>
      </p:sp>
      <p:graphicFrame>
        <p:nvGraphicFramePr>
          <p:cNvPr id="154" name="Google Shape;154;p20"/>
          <p:cNvGraphicFramePr/>
          <p:nvPr/>
        </p:nvGraphicFramePr>
        <p:xfrm>
          <a:off x="363575" y="1229875"/>
          <a:ext cx="3000000" cy="3000000"/>
        </p:xfrm>
        <a:graphic>
          <a:graphicData uri="http://schemas.openxmlformats.org/drawingml/2006/table">
            <a:tbl>
              <a:tblPr>
                <a:noFill/>
                <a:tableStyleId>{4FF7E3AC-5D98-43F4-AC01-BBA3EBDC8926}</a:tableStyleId>
              </a:tblPr>
              <a:tblGrid>
                <a:gridCol w="8468725"/>
              </a:tblGrid>
              <a:tr h="287510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