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6858000" cx="12192000"/>
  <p:notesSz cx="6858000" cy="9144000"/>
  <p:embeddedFontLst>
    <p:embeddedFont>
      <p:font typeface="Libre Franklin"/>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7F4486-8678-4766-90B3-D9ECD74843ED}">
  <a:tblStyle styleId="{427F4486-8678-4766-90B3-D9ECD74843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ibreFranklin-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LibreFranklin-italic.fntdata"/><Relationship Id="rId10" Type="http://schemas.openxmlformats.org/officeDocument/2006/relationships/slide" Target="slides/slide3.xml"/><Relationship Id="rId32" Type="http://schemas.openxmlformats.org/officeDocument/2006/relationships/font" Target="fonts/LibreFranklin-bold.fntdata"/><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font" Target="fonts/LibreFranklin-boldItalic.fntdata"/><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3ef0f1fa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23ef0f1fa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3ef0f1fa9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3ef0f1fa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3ef0f1fa9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3ef0f1fa9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3ef0f1fa9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3ef0f1fa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3effd68a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3effd68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3ef0f1fa9_2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3ef0f1fa9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3ef0f1fa9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3ef0f1fa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3ef0f1fa9_2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3ef0f1fa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3ef0f1fa9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3ef0f1fa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3ef0f1fa9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3ef0f1fa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3effd68a1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3effd68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3ef0f1f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23ef0f1fa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3ef0f1fa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23ef0f1fa9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3ef0f1fa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23ef0f1fa9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3ef0f1fa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23ef0f1fa9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3ef0f1fa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23ef0f1fa9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1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ph idx="2" type="pic"/>
          </p:nvPr>
        </p:nvSpPr>
        <p:spPr>
          <a:xfrm>
            <a:off x="15" y="0"/>
            <a:ext cx="12191985" cy="4578350"/>
          </a:xfrm>
          <a:prstGeom prst="rect">
            <a:avLst/>
          </a:prstGeom>
          <a:solidFill>
            <a:srgbClr val="D8D8D8"/>
          </a:solidFill>
          <a:ln>
            <a:noFill/>
          </a:ln>
        </p:spPr>
      </p:sp>
      <p:sp>
        <p:nvSpPr>
          <p:cNvPr id="88" name="Google Shape;88;p1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4" name="Google Shape;104;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5" name="Shape 35"/>
        <p:cNvGrpSpPr/>
        <p:nvPr/>
      </p:nvGrpSpPr>
      <p:grpSpPr>
        <a:xfrm>
          <a:off x="0" y="0"/>
          <a:ext cx="0" cy="0"/>
          <a:chOff x="0" y="0"/>
          <a:chExt cx="0" cy="0"/>
        </a:xfrm>
      </p:grpSpPr>
      <p:sp>
        <p:nvSpPr>
          <p:cNvPr id="36" name="Google Shape;36;p5"/>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5"/>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40" name="Google Shape;40;p5"/>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3" name="Shape 43"/>
        <p:cNvGrpSpPr/>
        <p:nvPr/>
      </p:nvGrpSpPr>
      <p:grpSpPr>
        <a:xfrm>
          <a:off x="0" y="0"/>
          <a:ext cx="0" cy="0"/>
          <a:chOff x="0" y="0"/>
          <a:chExt cx="0" cy="0"/>
        </a:xfrm>
      </p:grpSpPr>
      <p:sp>
        <p:nvSpPr>
          <p:cNvPr id="44" name="Google Shape;44;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7" name="Google Shape;57;p8"/>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58" name="Google Shape;58;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61" name="Shape 61"/>
        <p:cNvGrpSpPr/>
        <p:nvPr/>
      </p:nvGrpSpPr>
      <p:grpSpPr>
        <a:xfrm>
          <a:off x="0" y="0"/>
          <a:ext cx="0" cy="0"/>
          <a:chOff x="0" y="0"/>
          <a:chExt cx="0" cy="0"/>
        </a:xfrm>
      </p:grpSpPr>
      <p:sp>
        <p:nvSpPr>
          <p:cNvPr id="62" name="Google Shape;62;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5" name="Google Shape;65;p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6" name="Google Shape;66;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9" name="Google Shape;79;p1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1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1" name="Google Shape;81;p1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2" name="Google Shape;82;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7" name="Google Shape;97;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8" name="Google Shape;98;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00" name="Google Shape;100;p1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irect.com/topics/computer-science/evaluation-metric" TargetMode="External"/><Relationship Id="rId4" Type="http://schemas.openxmlformats.org/officeDocument/2006/relationships/image" Target="../media/image4.jp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ciencedirect.com/topics/computer-science/evaluation-metric" TargetMode="External"/><Relationship Id="rId4" Type="http://schemas.openxmlformats.org/officeDocument/2006/relationships/image" Target="../media/image17.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sciencedirect.com/topics/computer-science/recurrent-network"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15"/>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A close up of a piece of paper with a pencil laying on top" id="112" name="Google Shape;112;p15"/>
          <p:cNvPicPr preferRelativeResize="0"/>
          <p:nvPr/>
        </p:nvPicPr>
        <p:blipFill rotWithShape="1">
          <a:blip r:embed="rId3">
            <a:alphaModFix/>
          </a:blip>
          <a:srcRect b="0" l="0" r="0" t="0"/>
          <a:stretch/>
        </p:blipFill>
        <p:spPr>
          <a:xfrm>
            <a:off x="20" y="0"/>
            <a:ext cx="12191980" cy="6858000"/>
          </a:xfrm>
          <a:prstGeom prst="rect">
            <a:avLst/>
          </a:prstGeom>
          <a:noFill/>
          <a:ln>
            <a:noFill/>
          </a:ln>
        </p:spPr>
      </p:pic>
      <p:sp>
        <p:nvSpPr>
          <p:cNvPr id="113" name="Google Shape;113;p15"/>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4" name="Google Shape;114;p15"/>
          <p:cNvSpPr txBox="1"/>
          <p:nvPr>
            <p:ph type="ctrTitle"/>
          </p:nvPr>
        </p:nvSpPr>
        <p:spPr>
          <a:xfrm>
            <a:off x="8075077" y="1378613"/>
            <a:ext cx="3209973" cy="19417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Bookman Old Style"/>
              <a:buNone/>
            </a:pPr>
            <a:r>
              <a:rPr lang="en-US" sz="2740">
                <a:solidFill>
                  <a:schemeClr val="lt1"/>
                </a:solidFill>
              </a:rPr>
              <a:t>KIDNEY AND KIDNEY TUMOR SEGMENTATION</a:t>
            </a:r>
            <a:endParaRPr sz="6700"/>
          </a:p>
        </p:txBody>
      </p:sp>
      <p:sp>
        <p:nvSpPr>
          <p:cNvPr id="115" name="Google Shape;115;p15"/>
          <p:cNvSpPr txBox="1"/>
          <p:nvPr>
            <p:ph idx="1" type="subTitle"/>
          </p:nvPr>
        </p:nvSpPr>
        <p:spPr>
          <a:xfrm>
            <a:off x="8075077" y="3596636"/>
            <a:ext cx="3210000" cy="1060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lang="en-US" sz="1200"/>
              <a:t>SUBMITTED BY-</a:t>
            </a:r>
            <a:endParaRPr/>
          </a:p>
          <a:p>
            <a:pPr indent="0" lvl="0" marL="0" rtl="0" algn="l">
              <a:lnSpc>
                <a:spcPct val="100000"/>
              </a:lnSpc>
              <a:spcBef>
                <a:spcPts val="0"/>
              </a:spcBef>
              <a:spcAft>
                <a:spcPts val="0"/>
              </a:spcAft>
              <a:buSzPts val="1200"/>
              <a:buNone/>
            </a:pPr>
            <a:r>
              <a:rPr lang="en-US" sz="1200"/>
              <a:t>ALANKRIT KADIAN (2021CSB1065)</a:t>
            </a:r>
            <a:endParaRPr/>
          </a:p>
          <a:p>
            <a:pPr indent="0" lvl="0" marL="0" rtl="0" algn="l">
              <a:lnSpc>
                <a:spcPct val="100000"/>
              </a:lnSpc>
              <a:spcBef>
                <a:spcPts val="200"/>
              </a:spcBef>
              <a:spcAft>
                <a:spcPts val="0"/>
              </a:spcAft>
              <a:buSzPts val="1200"/>
              <a:buNone/>
            </a:pPr>
            <a:r>
              <a:rPr lang="en-US" sz="1200"/>
              <a:t>PRASHANT SINGH (2021CSB1124)</a:t>
            </a:r>
            <a:endParaRPr sz="1200"/>
          </a:p>
          <a:p>
            <a:pPr indent="0" lvl="0" marL="0" rtl="0" algn="l">
              <a:lnSpc>
                <a:spcPct val="100000"/>
              </a:lnSpc>
              <a:spcBef>
                <a:spcPts val="200"/>
              </a:spcBef>
              <a:spcAft>
                <a:spcPts val="0"/>
              </a:spcAft>
              <a:buSzPts val="1200"/>
              <a:buNone/>
            </a:pPr>
            <a:r>
              <a:rPr lang="en-US" sz="1200"/>
              <a:t>SAHIL (2021CSB1128)</a:t>
            </a:r>
            <a:endParaRPr sz="1200"/>
          </a:p>
        </p:txBody>
      </p:sp>
      <p:cxnSp>
        <p:nvCxnSpPr>
          <p:cNvPr id="116" name="Google Shape;116;p15"/>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17" name="Google Shape;117;p15"/>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40375" y="343750"/>
            <a:ext cx="4060800" cy="1836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Bookman Old Style"/>
              <a:buNone/>
            </a:pPr>
            <a:r>
              <a:rPr lang="en-US"/>
              <a:t>Spatial and Channel attention enhanced U-Net</a:t>
            </a:r>
            <a:br>
              <a:rPr lang="en-US"/>
            </a:br>
            <a:endParaRPr/>
          </a:p>
        </p:txBody>
      </p:sp>
      <p:sp>
        <p:nvSpPr>
          <p:cNvPr id="177" name="Google Shape;177;p24"/>
          <p:cNvSpPr txBox="1"/>
          <p:nvPr>
            <p:ph idx="2" type="body"/>
          </p:nvPr>
        </p:nvSpPr>
        <p:spPr>
          <a:xfrm>
            <a:off x="475175" y="1819175"/>
            <a:ext cx="3685800" cy="42885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rPr lang="en-US"/>
              <a:t>This model</a:t>
            </a:r>
            <a:r>
              <a:rPr lang="en-US"/>
              <a:t> enhance the basic U-Net by including visual attention with 3D convolutions. Attention blocks help the model train more effectively by refining the features with the help of a global attention map. </a:t>
            </a:r>
            <a:endParaRPr/>
          </a:p>
        </p:txBody>
      </p:sp>
      <p:pic>
        <p:nvPicPr>
          <p:cNvPr id="178" name="Google Shape;178;p24"/>
          <p:cNvPicPr preferRelativeResize="0"/>
          <p:nvPr/>
        </p:nvPicPr>
        <p:blipFill>
          <a:blip r:embed="rId3">
            <a:alphaModFix/>
          </a:blip>
          <a:stretch>
            <a:fillRect/>
          </a:stretch>
        </p:blipFill>
        <p:spPr>
          <a:xfrm>
            <a:off x="4721400" y="950350"/>
            <a:ext cx="7318199" cy="337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797292" y="287343"/>
            <a:ext cx="105975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The components of this model are:-</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US" sz="1800">
                <a:solidFill>
                  <a:schemeClr val="dk1"/>
                </a:solidFill>
                <a:latin typeface="Libre Franklin"/>
                <a:ea typeface="Libre Franklin"/>
                <a:cs typeface="Libre Franklin"/>
                <a:sym typeface="Libre Franklin"/>
              </a:rPr>
              <a:t>Data Preprocessing</a:t>
            </a:r>
            <a:endParaRPr sz="1800">
              <a:solidFill>
                <a:schemeClr val="dk1"/>
              </a:solidFill>
              <a:latin typeface="Libre Franklin"/>
              <a:ea typeface="Libre Franklin"/>
              <a:cs typeface="Libre Franklin"/>
              <a:sym typeface="Libre Franklin"/>
            </a:endParaRPr>
          </a:p>
          <a:p>
            <a:pPr indent="0" lvl="0" marL="914400" marR="0" rtl="0" algn="l">
              <a:spcBef>
                <a:spcPts val="0"/>
              </a:spcBef>
              <a:spcAft>
                <a:spcPts val="0"/>
              </a:spcAft>
              <a:buNone/>
            </a:pPr>
            <a:r>
              <a:rPr lang="en-US" sz="1800">
                <a:solidFill>
                  <a:schemeClr val="dk1"/>
                </a:solidFill>
                <a:latin typeface="Libre Franklin"/>
                <a:ea typeface="Libre Franklin"/>
                <a:cs typeface="Libre Franklin"/>
                <a:sym typeface="Libre Franklin"/>
              </a:rPr>
              <a:t>The number of slices for each volume sample is different and the number of slices can also be high enough to consume all available resources during training. To avoid such a scenario, we resample the data to 2x1.62x1.62 mm to have the same voxel spacing across the patient image volumes. The lower spacing along the z-axis increases the number of training slices per patient and thus helps generalizability. The final cropped data is further divided in chunks of 64x128x128 volumes for training and evaluation.</a:t>
            </a:r>
            <a:endParaRPr sz="1800">
              <a:solidFill>
                <a:schemeClr val="dk1"/>
              </a:solidFill>
              <a:latin typeface="Libre Franklin"/>
              <a:ea typeface="Libre Franklin"/>
              <a:cs typeface="Libre Franklin"/>
              <a:sym typeface="Libre Franklin"/>
            </a:endParaRPr>
          </a:p>
          <a:p>
            <a:pPr indent="0" lvl="0" marL="91440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342900" lvl="0" marL="457200" marR="0" rtl="0" algn="l">
              <a:spcBef>
                <a:spcPts val="0"/>
              </a:spcBef>
              <a:spcAft>
                <a:spcPts val="0"/>
              </a:spcAft>
              <a:buClr>
                <a:schemeClr val="dk1"/>
              </a:buClr>
              <a:buSzPts val="1800"/>
              <a:buFont typeface="Libre Franklin"/>
              <a:buChar char="❖"/>
            </a:pPr>
            <a:r>
              <a:rPr lang="en-US" sz="1800">
                <a:solidFill>
                  <a:schemeClr val="dk1"/>
                </a:solidFill>
                <a:latin typeface="Libre Franklin"/>
                <a:ea typeface="Libre Franklin"/>
                <a:cs typeface="Libre Franklin"/>
                <a:sym typeface="Libre Franklin"/>
              </a:rPr>
              <a:t>Data Augmentation</a:t>
            </a:r>
            <a:endParaRPr sz="1800">
              <a:solidFill>
                <a:schemeClr val="dk1"/>
              </a:solidFill>
              <a:latin typeface="Libre Franklin"/>
              <a:ea typeface="Libre Franklin"/>
              <a:cs typeface="Libre Franklin"/>
              <a:sym typeface="Libre Franklin"/>
            </a:endParaRPr>
          </a:p>
          <a:p>
            <a:pPr indent="0" lvl="0" marL="914400" marR="0" rtl="0" algn="l">
              <a:spcBef>
                <a:spcPts val="0"/>
              </a:spcBef>
              <a:spcAft>
                <a:spcPts val="0"/>
              </a:spcAft>
              <a:buNone/>
            </a:pPr>
            <a:r>
              <a:rPr lang="en-US" sz="1800">
                <a:solidFill>
                  <a:schemeClr val="dk1"/>
                </a:solidFill>
                <a:latin typeface="Libre Franklin"/>
                <a:ea typeface="Libre Franklin"/>
                <a:cs typeface="Libre Franklin"/>
                <a:sym typeface="Libre Franklin"/>
              </a:rPr>
              <a:t>In order to make the model generalizable, we introduce variance in data using data augmentation techniques. To introduce spatial variance, we use 3D Elastic deformation with a probability of 0.5. The parameters for 3D elastic deformation are: sigma (smoothness factor) = (5,8); magnitude = (50,150); translate = (10,10,5) in pixels; rotate = (5,5,180) in degrees, scale = (0.1, 0.1, 0.1) in proportion of image size. This augmentation introduces variation in shape of structures while maintaining spatial information.</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nvSpPr>
        <p:spPr>
          <a:xfrm>
            <a:off x="340500" y="839575"/>
            <a:ext cx="5134200" cy="48024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Spatial Attention block:</a:t>
            </a:r>
            <a:endParaRPr sz="1800">
              <a:solidFill>
                <a:schemeClr val="dk1"/>
              </a:solidFill>
              <a:latin typeface="Bookman Old Style"/>
              <a:ea typeface="Bookman Old Style"/>
              <a:cs typeface="Bookman Old Style"/>
              <a:sym typeface="Bookman Old Style"/>
            </a:endParaRPr>
          </a:p>
          <a:p>
            <a:pPr indent="0" lvl="0" marL="457200" marR="0" rtl="0" algn="l">
              <a:spcBef>
                <a:spcPts val="0"/>
              </a:spcBef>
              <a:spcAft>
                <a:spcPts val="0"/>
              </a:spcAft>
              <a:buNone/>
            </a:pPr>
            <a:r>
              <a:rPr lang="en-US" sz="1800">
                <a:solidFill>
                  <a:schemeClr val="dk1"/>
                </a:solidFill>
                <a:latin typeface="Bookman Old Style"/>
                <a:ea typeface="Bookman Old Style"/>
                <a:cs typeface="Bookman Old Style"/>
                <a:sym typeface="Bookman Old Style"/>
              </a:rPr>
              <a:t> </a:t>
            </a:r>
            <a:endParaRPr sz="1800">
              <a:solidFill>
                <a:schemeClr val="dk1"/>
              </a:solidFill>
              <a:latin typeface="Bookman Old Style"/>
              <a:ea typeface="Bookman Old Style"/>
              <a:cs typeface="Bookman Old Style"/>
              <a:sym typeface="Bookman Old Style"/>
            </a:endParaRPr>
          </a:p>
          <a:p>
            <a:pPr indent="0" lvl="0" marL="457200" marR="0" rtl="0" algn="just">
              <a:spcBef>
                <a:spcPts val="0"/>
              </a:spcBef>
              <a:spcAft>
                <a:spcPts val="0"/>
              </a:spcAft>
              <a:buNone/>
            </a:pPr>
            <a:r>
              <a:rPr lang="en-US" sz="1800">
                <a:solidFill>
                  <a:schemeClr val="dk1"/>
                </a:solidFill>
                <a:latin typeface="Bookman Old Style"/>
                <a:ea typeface="Bookman Old Style"/>
                <a:cs typeface="Bookman Old Style"/>
                <a:sym typeface="Bookman Old Style"/>
              </a:rPr>
              <a:t>The spatial attention block is responsible for identifying where the useful information is present in the image, by utilizing the inter-spatial relationships of the image features. The spatial attention block uses mean and max operations along channel dimension followed by 3D conv (7x7x7) to identify region of interest and multiply the attention map with output of preceding 3D Conv + ADN (Attention+Dropout+Normalization) block to filter out location of important features.</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89" name="Google Shape;189;p26"/>
          <p:cNvPicPr preferRelativeResize="0"/>
          <p:nvPr/>
        </p:nvPicPr>
        <p:blipFill>
          <a:blip r:embed="rId3">
            <a:alphaModFix/>
          </a:blip>
          <a:stretch>
            <a:fillRect/>
          </a:stretch>
        </p:blipFill>
        <p:spPr>
          <a:xfrm>
            <a:off x="5474700" y="1422150"/>
            <a:ext cx="6593351" cy="328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nvSpPr>
        <p:spPr>
          <a:xfrm>
            <a:off x="340500" y="839575"/>
            <a:ext cx="4809600" cy="39711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Channel</a:t>
            </a:r>
            <a:r>
              <a:rPr lang="en-US" sz="1800">
                <a:solidFill>
                  <a:schemeClr val="dk1"/>
                </a:solidFill>
                <a:latin typeface="Bookman Old Style"/>
                <a:ea typeface="Bookman Old Style"/>
                <a:cs typeface="Bookman Old Style"/>
                <a:sym typeface="Bookman Old Style"/>
              </a:rPr>
              <a:t> Attention block: </a:t>
            </a:r>
            <a:endParaRPr sz="1800">
              <a:solidFill>
                <a:schemeClr val="dk1"/>
              </a:solidFill>
              <a:latin typeface="Bookman Old Style"/>
              <a:ea typeface="Bookman Old Style"/>
              <a:cs typeface="Bookman Old Style"/>
              <a:sym typeface="Bookman Old Style"/>
            </a:endParaRPr>
          </a:p>
          <a:p>
            <a:pPr indent="457200" lvl="0" marL="45720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0" lvl="0" marL="457200" marR="0" rtl="0" algn="just">
              <a:spcBef>
                <a:spcPts val="0"/>
              </a:spcBef>
              <a:spcAft>
                <a:spcPts val="0"/>
              </a:spcAft>
              <a:buNone/>
            </a:pPr>
            <a:r>
              <a:rPr lang="en-US" sz="1800">
                <a:solidFill>
                  <a:schemeClr val="dk1"/>
                </a:solidFill>
                <a:latin typeface="Bookman Old Style"/>
                <a:ea typeface="Bookman Old Style"/>
                <a:cs typeface="Bookman Old Style"/>
                <a:sym typeface="Bookman Old Style"/>
              </a:rPr>
              <a:t>Instead of focusing on where the important feature is, the channel attention block identifies what is useful in a given image. This figure describes the channel attention block used in our approach. The channel attention block uses mean and max values across spatial dimensions followed by a conv block to identify what is important in a given volume. </a:t>
            </a:r>
            <a:endParaRPr sz="18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95" name="Google Shape;195;p27"/>
          <p:cNvPicPr preferRelativeResize="0"/>
          <p:nvPr/>
        </p:nvPicPr>
        <p:blipFill>
          <a:blip r:embed="rId3">
            <a:alphaModFix/>
          </a:blip>
          <a:stretch>
            <a:fillRect/>
          </a:stretch>
        </p:blipFill>
        <p:spPr>
          <a:xfrm>
            <a:off x="5150100" y="1112025"/>
            <a:ext cx="6917024" cy="359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pic>
        <p:nvPicPr>
          <p:cNvPr id="201" name="Google Shape;201;p28"/>
          <p:cNvPicPr preferRelativeResize="0"/>
          <p:nvPr/>
        </p:nvPicPr>
        <p:blipFill>
          <a:blip r:embed="rId3">
            <a:alphaModFix/>
          </a:blip>
          <a:stretch>
            <a:fillRect/>
          </a:stretch>
        </p:blipFill>
        <p:spPr>
          <a:xfrm>
            <a:off x="1097275" y="2041175"/>
            <a:ext cx="10427975" cy="2609650"/>
          </a:xfrm>
          <a:prstGeom prst="rect">
            <a:avLst/>
          </a:prstGeom>
          <a:noFill/>
          <a:ln>
            <a:noFill/>
          </a:ln>
        </p:spPr>
      </p:pic>
      <p:pic>
        <p:nvPicPr>
          <p:cNvPr id="202" name="Google Shape;202;p28"/>
          <p:cNvPicPr preferRelativeResize="0"/>
          <p:nvPr/>
        </p:nvPicPr>
        <p:blipFill>
          <a:blip r:embed="rId4">
            <a:alphaModFix/>
          </a:blip>
          <a:stretch>
            <a:fillRect/>
          </a:stretch>
        </p:blipFill>
        <p:spPr>
          <a:xfrm>
            <a:off x="976350" y="4740150"/>
            <a:ext cx="10548900" cy="138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Steps used in Code:-</a:t>
            </a:r>
            <a:endParaRPr/>
          </a:p>
        </p:txBody>
      </p:sp>
      <p:sp>
        <p:nvSpPr>
          <p:cNvPr id="208" name="Google Shape;208;p29"/>
          <p:cNvSpPr txBox="1"/>
          <p:nvPr/>
        </p:nvSpPr>
        <p:spPr>
          <a:xfrm>
            <a:off x="1206050" y="2099600"/>
            <a:ext cx="9949500" cy="2031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Bookman Old Style"/>
              <a:buChar char="●"/>
            </a:pPr>
            <a:r>
              <a:rPr b="1" lang="en-US" sz="2000">
                <a:solidFill>
                  <a:schemeClr val="dk1"/>
                </a:solidFill>
                <a:latin typeface="Bookman Old Style"/>
                <a:ea typeface="Bookman Old Style"/>
                <a:cs typeface="Bookman Old Style"/>
                <a:sym typeface="Bookman Old Style"/>
              </a:rPr>
              <a:t>Step</a:t>
            </a:r>
            <a:r>
              <a:rPr b="1" lang="en-US" sz="2000">
                <a:latin typeface="Bookman Old Style"/>
                <a:ea typeface="Bookman Old Style"/>
                <a:cs typeface="Bookman Old Style"/>
                <a:sym typeface="Bookman Old Style"/>
              </a:rPr>
              <a:t> 1 - </a:t>
            </a:r>
            <a:r>
              <a:rPr lang="en-US" sz="2000">
                <a:latin typeface="Bookman Old Style"/>
                <a:ea typeface="Bookman Old Style"/>
                <a:cs typeface="Bookman Old Style"/>
                <a:sym typeface="Bookman Old Style"/>
              </a:rPr>
              <a:t>Defined</a:t>
            </a:r>
            <a:r>
              <a:rPr lang="en-US" sz="2000">
                <a:latin typeface="Bookman Old Style"/>
                <a:ea typeface="Bookman Old Style"/>
                <a:cs typeface="Bookman Old Style"/>
                <a:sym typeface="Bookman Old Style"/>
              </a:rPr>
              <a:t> channel Attention, Spatial Attention and Conv Block Codes for the </a:t>
            </a:r>
            <a:r>
              <a:rPr lang="en-US" sz="2000">
                <a:latin typeface="Bookman Old Style"/>
                <a:ea typeface="Bookman Old Style"/>
                <a:cs typeface="Bookman Old Style"/>
                <a:sym typeface="Bookman Old Style"/>
              </a:rPr>
              <a:t>Architecture</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b="1" lang="en-US" sz="2000">
                <a:latin typeface="Bookman Old Style"/>
                <a:ea typeface="Bookman Old Style"/>
                <a:cs typeface="Bookman Old Style"/>
                <a:sym typeface="Bookman Old Style"/>
              </a:rPr>
              <a:t>Step 2 - </a:t>
            </a:r>
            <a:r>
              <a:rPr lang="en-US" sz="2000">
                <a:latin typeface="Bookman Old Style"/>
                <a:ea typeface="Bookman Old Style"/>
                <a:cs typeface="Bookman Old Style"/>
                <a:sym typeface="Bookman Old Style"/>
              </a:rPr>
              <a:t>Write the code for the Unet model (SCU-Net is used)</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b="1" lang="en-US" sz="2000">
                <a:latin typeface="Bookman Old Style"/>
                <a:ea typeface="Bookman Old Style"/>
                <a:cs typeface="Bookman Old Style"/>
                <a:sym typeface="Bookman Old Style"/>
              </a:rPr>
              <a:t>Step 3 - </a:t>
            </a:r>
            <a:r>
              <a:rPr lang="en-US" sz="2000">
                <a:latin typeface="Bookman Old Style"/>
                <a:ea typeface="Bookman Old Style"/>
                <a:cs typeface="Bookman Old Style"/>
                <a:sym typeface="Bookman Old Style"/>
              </a:rPr>
              <a:t>Data - Preprocessing</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b="1" lang="en-US" sz="2000">
                <a:latin typeface="Bookman Old Style"/>
                <a:ea typeface="Bookman Old Style"/>
                <a:cs typeface="Bookman Old Style"/>
                <a:sym typeface="Bookman Old Style"/>
              </a:rPr>
              <a:t>Step 4 - </a:t>
            </a:r>
            <a:r>
              <a:rPr lang="en-US" sz="2000">
                <a:latin typeface="Bookman Old Style"/>
                <a:ea typeface="Bookman Old Style"/>
                <a:cs typeface="Bookman Old Style"/>
                <a:sym typeface="Bookman Old Style"/>
              </a:rPr>
              <a:t>Creating Data Loaders</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b="1" lang="en-US" sz="2000">
                <a:latin typeface="Bookman Old Style"/>
                <a:ea typeface="Bookman Old Style"/>
                <a:cs typeface="Bookman Old Style"/>
                <a:sym typeface="Bookman Old Style"/>
              </a:rPr>
              <a:t>Step 5 - </a:t>
            </a:r>
            <a:r>
              <a:rPr lang="en-US" sz="2000">
                <a:latin typeface="Bookman Old Style"/>
                <a:ea typeface="Bookman Old Style"/>
                <a:cs typeface="Bookman Old Style"/>
                <a:sym typeface="Bookman Old Style"/>
              </a:rPr>
              <a:t>Training the Model on batches from the data Loaders</a:t>
            </a:r>
            <a:endParaRPr sz="2000">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Dataset</a:t>
            </a:r>
            <a:r>
              <a:rPr lang="en-US"/>
              <a:t>:-</a:t>
            </a:r>
            <a:endParaRPr/>
          </a:p>
        </p:txBody>
      </p:sp>
      <p:sp>
        <p:nvSpPr>
          <p:cNvPr id="214" name="Google Shape;214;p30"/>
          <p:cNvSpPr txBox="1"/>
          <p:nvPr/>
        </p:nvSpPr>
        <p:spPr>
          <a:xfrm>
            <a:off x="1206050" y="2099600"/>
            <a:ext cx="9949500" cy="4248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We used the Kits23 dataset given on the official site of Kits Challenge 2023.</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The </a:t>
            </a:r>
            <a:r>
              <a:rPr lang="en-US" sz="2000">
                <a:latin typeface="Bookman Old Style"/>
                <a:ea typeface="Bookman Old Style"/>
                <a:cs typeface="Bookman Old Style"/>
                <a:sym typeface="Bookman Old Style"/>
              </a:rPr>
              <a:t>dataset</a:t>
            </a:r>
            <a:r>
              <a:rPr lang="en-US" sz="2000">
                <a:latin typeface="Bookman Old Style"/>
                <a:ea typeface="Bookman Old Style"/>
                <a:cs typeface="Bookman Old Style"/>
                <a:sym typeface="Bookman Old Style"/>
              </a:rPr>
              <a:t> is in the following format:-</a:t>
            </a:r>
            <a:endParaRPr sz="2000">
              <a:latin typeface="Bookman Old Style"/>
              <a:ea typeface="Bookman Old Style"/>
              <a:cs typeface="Bookman Old Style"/>
              <a:sym typeface="Bookman Old Style"/>
            </a:endParaRPr>
          </a:p>
          <a:p>
            <a:pPr indent="0" lvl="0" marL="457200" rtl="0" algn="l">
              <a:lnSpc>
                <a:spcPct val="100000"/>
              </a:lnSpc>
              <a:spcBef>
                <a:spcPts val="0"/>
              </a:spcBef>
              <a:spcAft>
                <a:spcPts val="0"/>
              </a:spcAft>
              <a:buNone/>
            </a:pPr>
            <a:r>
              <a:rPr lang="en-US" sz="2000">
                <a:latin typeface="Bookman Old Style"/>
                <a:ea typeface="Bookman Old Style"/>
                <a:cs typeface="Bookman Old Style"/>
                <a:sym typeface="Bookman Old Style"/>
              </a:rPr>
              <a:t>	</a:t>
            </a:r>
            <a:r>
              <a:rPr lang="en-US" sz="1600">
                <a:solidFill>
                  <a:schemeClr val="dk1"/>
                </a:solidFill>
              </a:rPr>
              <a:t>dataset</a:t>
            </a:r>
            <a:endParaRPr sz="16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en-US" sz="1600">
                <a:solidFill>
                  <a:schemeClr val="dk1"/>
                </a:solidFill>
              </a:rPr>
              <a:t>├── case_00000</a:t>
            </a:r>
            <a:endParaRPr sz="16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en-US" sz="1600">
                <a:solidFill>
                  <a:schemeClr val="dk1"/>
                </a:solidFill>
              </a:rPr>
              <a:t>│   	├── imaging.nii.gz</a:t>
            </a:r>
            <a:endParaRPr sz="16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en-US" sz="1600">
                <a:solidFill>
                  <a:schemeClr val="dk1"/>
                </a:solidFill>
              </a:rPr>
              <a:t>│   	├── segmentation.nii.gz</a:t>
            </a:r>
            <a:endParaRPr sz="16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en-US" sz="1600">
                <a:solidFill>
                  <a:schemeClr val="dk1"/>
                </a:solidFill>
              </a:rPr>
              <a:t>├── case_00001</a:t>
            </a:r>
            <a:endParaRPr sz="16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en-US" sz="1600">
                <a:solidFill>
                  <a:schemeClr val="dk1"/>
                </a:solidFill>
              </a:rPr>
              <a:t>│   	├── imaging.nii.gz</a:t>
            </a:r>
            <a:endParaRPr sz="1600">
              <a:solidFill>
                <a:schemeClr val="dk1"/>
              </a:solidFill>
            </a:endParaRPr>
          </a:p>
          <a:p>
            <a:pPr indent="0" lvl="0" marL="914400" rtl="0" algn="l">
              <a:lnSpc>
                <a:spcPct val="100000"/>
              </a:lnSpc>
              <a:spcBef>
                <a:spcPts val="1200"/>
              </a:spcBef>
              <a:spcAft>
                <a:spcPts val="0"/>
              </a:spcAft>
              <a:buClr>
                <a:schemeClr val="dk1"/>
              </a:buClr>
              <a:buSzPts val="1100"/>
              <a:buFont typeface="Arial"/>
              <a:buNone/>
            </a:pPr>
            <a:r>
              <a:rPr lang="en-US" sz="1600">
                <a:solidFill>
                  <a:schemeClr val="dk1"/>
                </a:solidFill>
              </a:rPr>
              <a:t>│   	├──segmentation.nii.gz</a:t>
            </a:r>
            <a:endParaRPr sz="1600">
              <a:solidFill>
                <a:schemeClr val="dk1"/>
              </a:solidFill>
            </a:endParaRPr>
          </a:p>
          <a:p>
            <a:pPr indent="0" lvl="0" marL="914400" rtl="0" algn="l">
              <a:lnSpc>
                <a:spcPct val="100000"/>
              </a:lnSpc>
              <a:spcBef>
                <a:spcPts val="1200"/>
              </a:spcBef>
              <a:spcAft>
                <a:spcPts val="1200"/>
              </a:spcAft>
              <a:buNone/>
            </a:pPr>
            <a:r>
              <a:rPr b="1" lang="en-US" sz="1800">
                <a:solidFill>
                  <a:schemeClr val="dk1"/>
                </a:solidFill>
              </a:rPr>
              <a:t>…</a:t>
            </a:r>
            <a:endParaRPr sz="2000">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1"/>
          <p:cNvPicPr preferRelativeResize="0"/>
          <p:nvPr/>
        </p:nvPicPr>
        <p:blipFill>
          <a:blip r:embed="rId3">
            <a:alphaModFix/>
          </a:blip>
          <a:stretch>
            <a:fillRect/>
          </a:stretch>
        </p:blipFill>
        <p:spPr>
          <a:xfrm>
            <a:off x="353300" y="231100"/>
            <a:ext cx="4659600" cy="5733325"/>
          </a:xfrm>
          <a:prstGeom prst="rect">
            <a:avLst/>
          </a:prstGeom>
          <a:noFill/>
          <a:ln>
            <a:noFill/>
          </a:ln>
        </p:spPr>
      </p:pic>
      <p:pic>
        <p:nvPicPr>
          <p:cNvPr id="220" name="Google Shape;220;p31"/>
          <p:cNvPicPr preferRelativeResize="0"/>
          <p:nvPr/>
        </p:nvPicPr>
        <p:blipFill>
          <a:blip r:embed="rId4">
            <a:alphaModFix/>
          </a:blip>
          <a:stretch>
            <a:fillRect/>
          </a:stretch>
        </p:blipFill>
        <p:spPr>
          <a:xfrm>
            <a:off x="5103800" y="562950"/>
            <a:ext cx="6949450" cy="2023550"/>
          </a:xfrm>
          <a:prstGeom prst="rect">
            <a:avLst/>
          </a:prstGeom>
          <a:noFill/>
          <a:ln>
            <a:noFill/>
          </a:ln>
        </p:spPr>
      </p:pic>
      <p:pic>
        <p:nvPicPr>
          <p:cNvPr id="221" name="Google Shape;221;p31"/>
          <p:cNvPicPr preferRelativeResize="0"/>
          <p:nvPr/>
        </p:nvPicPr>
        <p:blipFill>
          <a:blip r:embed="rId5">
            <a:alphaModFix/>
          </a:blip>
          <a:stretch>
            <a:fillRect/>
          </a:stretch>
        </p:blipFill>
        <p:spPr>
          <a:xfrm>
            <a:off x="5547800" y="2734500"/>
            <a:ext cx="5871625" cy="349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227" name="Google Shape;227;p32"/>
          <p:cNvSpPr txBox="1"/>
          <p:nvPr/>
        </p:nvSpPr>
        <p:spPr>
          <a:xfrm>
            <a:off x="1097400" y="2083175"/>
            <a:ext cx="10438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Bookman Old Style"/>
                <a:ea typeface="Bookman Old Style"/>
                <a:cs typeface="Bookman Old Style"/>
                <a:sym typeface="Bookman Old Style"/>
              </a:rPr>
              <a:t>We used MonAI library in python to compose a pipeline of transforms in the data loader. We used the following transformations on the train and validation sets</a:t>
            </a:r>
            <a:endParaRPr sz="1800">
              <a:latin typeface="Bookman Old Style"/>
              <a:ea typeface="Bookman Old Style"/>
              <a:cs typeface="Bookman Old Style"/>
              <a:sym typeface="Bookman Old Style"/>
            </a:endParaRPr>
          </a:p>
          <a:p>
            <a:pPr indent="-317500" lvl="0" marL="457200" rtl="0" algn="just">
              <a:spcBef>
                <a:spcPts val="0"/>
              </a:spcBef>
              <a:spcAft>
                <a:spcPts val="0"/>
              </a:spcAft>
              <a:buSzPts val="1400"/>
              <a:buChar char="●"/>
            </a:pPr>
            <a:r>
              <a:rPr b="1" lang="en-US" sz="1800">
                <a:latin typeface="Bookman Old Style"/>
                <a:ea typeface="Bookman Old Style"/>
                <a:cs typeface="Bookman Old Style"/>
                <a:sym typeface="Bookman Old Style"/>
              </a:rPr>
              <a:t>LoadImaged</a:t>
            </a:r>
            <a:r>
              <a:rPr lang="en-US" sz="1800">
                <a:latin typeface="Bookman Old Style"/>
                <a:ea typeface="Bookman Old Style"/>
                <a:cs typeface="Bookman Old Style"/>
                <a:sym typeface="Bookman Old Style"/>
              </a:rPr>
              <a:t>: Loads images from file. It expects the file paths to be provided as a dictionary with keys "image" and "label".</a:t>
            </a:r>
            <a:endParaRPr sz="1800">
              <a:latin typeface="Bookman Old Style"/>
              <a:ea typeface="Bookman Old Style"/>
              <a:cs typeface="Bookman Old Style"/>
              <a:sym typeface="Bookman Old Style"/>
            </a:endParaRPr>
          </a:p>
          <a:p>
            <a:pPr indent="-317500" lvl="0" marL="457200" rtl="0" algn="just">
              <a:spcBef>
                <a:spcPts val="0"/>
              </a:spcBef>
              <a:spcAft>
                <a:spcPts val="0"/>
              </a:spcAft>
              <a:buSzPts val="1400"/>
              <a:buChar char="●"/>
            </a:pPr>
            <a:r>
              <a:rPr b="1" lang="en-US" sz="1800">
                <a:latin typeface="Bookman Old Style"/>
                <a:ea typeface="Bookman Old Style"/>
                <a:cs typeface="Bookman Old Style"/>
                <a:sym typeface="Bookman Old Style"/>
              </a:rPr>
              <a:t>EnsureChannelFirstd</a:t>
            </a:r>
            <a:r>
              <a:rPr lang="en-US" sz="1800">
                <a:latin typeface="Bookman Old Style"/>
                <a:ea typeface="Bookman Old Style"/>
                <a:cs typeface="Bookman Old Style"/>
                <a:sym typeface="Bookman Old Style"/>
              </a:rPr>
              <a:t>: Transposes the axes of the input data to ensure that the channel axis is the first axis.</a:t>
            </a:r>
            <a:endParaRPr sz="1800">
              <a:latin typeface="Bookman Old Style"/>
              <a:ea typeface="Bookman Old Style"/>
              <a:cs typeface="Bookman Old Style"/>
              <a:sym typeface="Bookman Old Style"/>
            </a:endParaRPr>
          </a:p>
          <a:p>
            <a:pPr indent="-317500" lvl="0" marL="457200" rtl="0" algn="just">
              <a:spcBef>
                <a:spcPts val="0"/>
              </a:spcBef>
              <a:spcAft>
                <a:spcPts val="0"/>
              </a:spcAft>
              <a:buSzPts val="1400"/>
              <a:buChar char="●"/>
            </a:pPr>
            <a:r>
              <a:rPr b="1" lang="en-US" sz="1800">
                <a:latin typeface="Bookman Old Style"/>
                <a:ea typeface="Bookman Old Style"/>
                <a:cs typeface="Bookman Old Style"/>
                <a:sym typeface="Bookman Old Style"/>
              </a:rPr>
              <a:t>Spacingd</a:t>
            </a:r>
            <a:r>
              <a:rPr lang="en-US" sz="1800">
                <a:latin typeface="Bookman Old Style"/>
                <a:ea typeface="Bookman Old Style"/>
                <a:cs typeface="Bookman Old Style"/>
                <a:sym typeface="Bookman Old Style"/>
              </a:rPr>
              <a:t>: Resamples the input images to have a new voxel spacing. It takes the pixel dimension, mode of interpolation, and the keys of the input data to resample.</a:t>
            </a:r>
            <a:endParaRPr sz="1800">
              <a:latin typeface="Bookman Old Style"/>
              <a:ea typeface="Bookman Old Style"/>
              <a:cs typeface="Bookman Old Style"/>
              <a:sym typeface="Bookman Old Style"/>
            </a:endParaRPr>
          </a:p>
          <a:p>
            <a:pPr indent="-317500" lvl="0" marL="457200" rtl="0" algn="just">
              <a:spcBef>
                <a:spcPts val="0"/>
              </a:spcBef>
              <a:spcAft>
                <a:spcPts val="0"/>
              </a:spcAft>
              <a:buSzPts val="1400"/>
              <a:buChar char="●"/>
            </a:pPr>
            <a:r>
              <a:rPr b="1" lang="en-US" sz="1800">
                <a:latin typeface="Bookman Old Style"/>
                <a:ea typeface="Bookman Old Style"/>
                <a:cs typeface="Bookman Old Style"/>
                <a:sym typeface="Bookman Old Style"/>
              </a:rPr>
              <a:t>Orientationd</a:t>
            </a:r>
            <a:r>
              <a:rPr lang="en-US" sz="1800">
                <a:latin typeface="Bookman Old Style"/>
                <a:ea typeface="Bookman Old Style"/>
                <a:cs typeface="Bookman Old Style"/>
                <a:sym typeface="Bookman Old Style"/>
              </a:rPr>
              <a:t>: Reorients the input images to a standard orientation using the RAS (right, anterior, superior) convention.</a:t>
            </a:r>
            <a:endParaRPr sz="1800">
              <a:latin typeface="Bookman Old Style"/>
              <a:ea typeface="Bookman Old Style"/>
              <a:cs typeface="Bookman Old Style"/>
              <a:sym typeface="Bookman Old Style"/>
            </a:endParaRPr>
          </a:p>
          <a:p>
            <a:pPr indent="-317500" lvl="0" marL="457200" rtl="0" algn="just">
              <a:spcBef>
                <a:spcPts val="0"/>
              </a:spcBef>
              <a:spcAft>
                <a:spcPts val="0"/>
              </a:spcAft>
              <a:buSzPts val="1400"/>
              <a:buChar char="●"/>
            </a:pPr>
            <a:r>
              <a:rPr b="1" lang="en-US" sz="1800">
                <a:latin typeface="Bookman Old Style"/>
                <a:ea typeface="Bookman Old Style"/>
                <a:cs typeface="Bookman Old Style"/>
                <a:sym typeface="Bookman Old Style"/>
              </a:rPr>
              <a:t>ScaleIntensityRanged:</a:t>
            </a:r>
            <a:r>
              <a:rPr lang="en-US" sz="1800">
                <a:latin typeface="Bookman Old Style"/>
                <a:ea typeface="Bookman Old Style"/>
                <a:cs typeface="Bookman Old Style"/>
                <a:sym typeface="Bookman Old Style"/>
              </a:rPr>
              <a:t> Rescales the pixel values of the input images to a new range. This transform takes the minimum and maximum values of the input data and rescales them to a new range.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Pre-Processing</a:t>
            </a:r>
            <a:endParaRPr/>
          </a:p>
        </p:txBody>
      </p:sp>
      <p:sp>
        <p:nvSpPr>
          <p:cNvPr id="233" name="Google Shape;233;p33"/>
          <p:cNvSpPr txBox="1"/>
          <p:nvPr/>
        </p:nvSpPr>
        <p:spPr>
          <a:xfrm>
            <a:off x="917350" y="2083175"/>
            <a:ext cx="10884300" cy="4279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CropForegroundd</a:t>
            </a:r>
            <a:r>
              <a:rPr lang="en-US" sz="1800">
                <a:latin typeface="Bookman Old Style"/>
                <a:ea typeface="Bookman Old Style"/>
                <a:cs typeface="Bookman Old Style"/>
                <a:sym typeface="Bookman Old Style"/>
              </a:rPr>
              <a:t>: Crops the input images to remove any empty space around the edges.</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SpatialPadd</a:t>
            </a:r>
            <a:r>
              <a:rPr lang="en-US" sz="1800">
                <a:latin typeface="Bookman Old Style"/>
                <a:ea typeface="Bookman Old Style"/>
                <a:cs typeface="Bookman Old Style"/>
                <a:sym typeface="Bookman Old Style"/>
              </a:rPr>
              <a:t>: Pads the input images to a fixed size.</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RandCropByPosNegLabeld</a:t>
            </a:r>
            <a:r>
              <a:rPr lang="en-US" sz="1800">
                <a:latin typeface="Bookman Old Style"/>
                <a:ea typeface="Bookman Old Style"/>
                <a:cs typeface="Bookman Old Style"/>
                <a:sym typeface="Bookman Old Style"/>
              </a:rPr>
              <a:t>: Randomly crops the input images based on the presence of positive and negative labels. It takes the spatial size of the cropped images, the number of positive and negative samples, and a threshold to determine whether a label is positive or negative.</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Rand3DElasticd</a:t>
            </a:r>
            <a:r>
              <a:rPr lang="en-US" sz="1800">
                <a:latin typeface="Bookman Old Style"/>
                <a:ea typeface="Bookman Old Style"/>
                <a:cs typeface="Bookman Old Style"/>
                <a:sym typeface="Bookman Old Style"/>
              </a:rPr>
              <a:t>: Applies a random elastic deformation to the input images. It takes the keys of the input data, the mode of interpolation, the probability of applying the transform, and the parameters of the elastic deformation.</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RandShiftIntensityd</a:t>
            </a:r>
            <a:r>
              <a:rPr lang="en-US" sz="1800">
                <a:latin typeface="Bookman Old Style"/>
                <a:ea typeface="Bookman Old Style"/>
                <a:cs typeface="Bookman Old Style"/>
                <a:sym typeface="Bookman Old Style"/>
              </a:rPr>
              <a:t>: Applies a random shift to the intensity values of the input images.</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RandGaussianNoised</a:t>
            </a:r>
            <a:r>
              <a:rPr lang="en-US" sz="1800">
                <a:latin typeface="Bookman Old Style"/>
                <a:ea typeface="Bookman Old Style"/>
                <a:cs typeface="Bookman Old Style"/>
                <a:sym typeface="Bookman Old Style"/>
              </a:rPr>
              <a:t>: Adds Gaussian noise to the input images.</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CastToTyped</a:t>
            </a:r>
            <a:r>
              <a:rPr lang="en-US" sz="1800">
                <a:latin typeface="Bookman Old Style"/>
                <a:ea typeface="Bookman Old Style"/>
                <a:cs typeface="Bookman Old Style"/>
                <a:sym typeface="Bookman Old Style"/>
              </a:rPr>
              <a:t>: Casts the label data to an unsigned integer type.</a:t>
            </a:r>
            <a:endParaRPr sz="1800">
              <a:latin typeface="Bookman Old Style"/>
              <a:ea typeface="Bookman Old Style"/>
              <a:cs typeface="Bookman Old Style"/>
              <a:sym typeface="Bookman Old Style"/>
            </a:endParaRPr>
          </a:p>
          <a:p>
            <a:pPr indent="-317500" lvl="0" marL="457200" marR="0" rtl="0" algn="just">
              <a:lnSpc>
                <a:spcPct val="100000"/>
              </a:lnSpc>
              <a:spcBef>
                <a:spcPts val="0"/>
              </a:spcBef>
              <a:spcAft>
                <a:spcPts val="0"/>
              </a:spcAft>
              <a:buSzPts val="1400"/>
              <a:buChar char="●"/>
            </a:pPr>
            <a:r>
              <a:rPr b="1" lang="en-US" sz="1800">
                <a:latin typeface="Bookman Old Style"/>
                <a:ea typeface="Bookman Old Style"/>
                <a:cs typeface="Bookman Old Style"/>
                <a:sym typeface="Bookman Old Style"/>
              </a:rPr>
              <a:t>EnsureTyped</a:t>
            </a:r>
            <a:r>
              <a:rPr lang="en-US" sz="1800">
                <a:latin typeface="Bookman Old Style"/>
                <a:ea typeface="Bookman Old Style"/>
                <a:cs typeface="Bookman Old Style"/>
                <a:sym typeface="Bookman Old Style"/>
              </a:rPr>
              <a:t>: Casts the input data to the expected data type.</a:t>
            </a:r>
            <a:endParaRPr sz="1800">
              <a:latin typeface="Bookman Old Style"/>
              <a:ea typeface="Bookman Old Style"/>
              <a:cs typeface="Bookman Old Style"/>
              <a:sym typeface="Bookman Old Style"/>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Problem Statement</a:t>
            </a:r>
            <a:endParaRPr/>
          </a:p>
        </p:txBody>
      </p:sp>
      <p:sp>
        <p:nvSpPr>
          <p:cNvPr id="123" name="Google Shape;123;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14300" lvl="0" marL="91440" rtl="0" algn="l">
              <a:lnSpc>
                <a:spcPct val="115000"/>
              </a:lnSpc>
              <a:spcBef>
                <a:spcPts val="0"/>
              </a:spcBef>
              <a:spcAft>
                <a:spcPts val="0"/>
              </a:spcAft>
              <a:buSzPts val="1800"/>
              <a:buChar char=" "/>
            </a:pPr>
            <a:r>
              <a:rPr lang="en-US" sz="1800">
                <a:solidFill>
                  <a:schemeClr val="dk1"/>
                </a:solidFill>
                <a:latin typeface="Arial"/>
                <a:ea typeface="Arial"/>
                <a:cs typeface="Arial"/>
                <a:sym typeface="Arial"/>
              </a:rPr>
              <a:t>The accurate segmentation of kidney tumors and cysts is a critical task in medical image analysis. Traditional manual segmentation methods are time-consuming, subjective, and prone to inter-observer variability. Therefore, developing an automatic semantic segmentation system for kidney tumors is highly desirable, which can improve the efficiency and accuracy of clinical decision-making.</a:t>
            </a:r>
            <a:endParaRPr sz="1800">
              <a:solidFill>
                <a:schemeClr val="dk1"/>
              </a:solidFill>
              <a:latin typeface="Arial"/>
              <a:ea typeface="Arial"/>
              <a:cs typeface="Arial"/>
              <a:sym typeface="Arial"/>
            </a:endParaRPr>
          </a:p>
          <a:p>
            <a:pPr indent="0" lvl="0" marL="91440" rtl="0" algn="l">
              <a:lnSpc>
                <a:spcPct val="110000"/>
              </a:lnSpc>
              <a:spcBef>
                <a:spcPts val="0"/>
              </a:spcBef>
              <a:spcAft>
                <a:spcPts val="0"/>
              </a:spcAft>
              <a:buNone/>
            </a:pPr>
            <a:r>
              <a:t/>
            </a:r>
            <a:endParaRPr b="1" sz="1800">
              <a:solidFill>
                <a:srgbClr val="212529"/>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Training and Testing</a:t>
            </a:r>
            <a:endParaRPr/>
          </a:p>
        </p:txBody>
      </p:sp>
      <p:sp>
        <p:nvSpPr>
          <p:cNvPr id="239" name="Google Shape;239;p34"/>
          <p:cNvSpPr txBox="1"/>
          <p:nvPr/>
        </p:nvSpPr>
        <p:spPr>
          <a:xfrm>
            <a:off x="1206050" y="2066725"/>
            <a:ext cx="994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Bookman Old Style"/>
                <a:ea typeface="Bookman Old Style"/>
                <a:cs typeface="Bookman Old Style"/>
                <a:sym typeface="Bookman Old Style"/>
              </a:rPr>
              <a:t>We Split our data loaders into train and validation in the ratio of 0.8:0.2 then</a:t>
            </a:r>
            <a:endParaRPr sz="1800">
              <a:latin typeface="Bookman Old Style"/>
              <a:ea typeface="Bookman Old Style"/>
              <a:cs typeface="Bookman Old Style"/>
              <a:sym typeface="Bookman Old Style"/>
            </a:endParaRPr>
          </a:p>
          <a:p>
            <a:pPr indent="0" lvl="0" marL="0" rtl="0" algn="l">
              <a:spcBef>
                <a:spcPts val="0"/>
              </a:spcBef>
              <a:spcAft>
                <a:spcPts val="0"/>
              </a:spcAft>
              <a:buNone/>
            </a:pPr>
            <a:r>
              <a:rPr lang="en-US" sz="1800">
                <a:latin typeface="Bookman Old Style"/>
                <a:ea typeface="Bookman Old Style"/>
                <a:cs typeface="Bookman Old Style"/>
                <a:sym typeface="Bookman Old Style"/>
              </a:rPr>
              <a:t>We trained our model for 25 epochs with only 0.1% cache due to time and gpu constraints.</a:t>
            </a:r>
            <a:endParaRPr sz="1800">
              <a:latin typeface="Bookman Old Style"/>
              <a:ea typeface="Bookman Old Style"/>
              <a:cs typeface="Bookman Old Style"/>
              <a:sym typeface="Bookman Old Style"/>
            </a:endParaRPr>
          </a:p>
          <a:p>
            <a:pPr indent="0" lvl="0" marL="0" rtl="0" algn="l">
              <a:spcBef>
                <a:spcPts val="0"/>
              </a:spcBef>
              <a:spcAft>
                <a:spcPts val="0"/>
              </a:spcAft>
              <a:buNone/>
            </a:pPr>
            <a:r>
              <a:rPr lang="en-US" sz="1800">
                <a:latin typeface="Bookman Old Style"/>
                <a:ea typeface="Bookman Old Style"/>
                <a:cs typeface="Bookman Old Style"/>
                <a:sym typeface="Bookman Old Style"/>
              </a:rPr>
              <a:t>Each epoch takes ~10 minutes and the whole model completes 25 epochs in ~4 hours. </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p:txBody>
      </p:sp>
      <p:pic>
        <p:nvPicPr>
          <p:cNvPr id="240" name="Google Shape;240;p34"/>
          <p:cNvPicPr preferRelativeResize="0"/>
          <p:nvPr/>
        </p:nvPicPr>
        <p:blipFill>
          <a:blip r:embed="rId3">
            <a:alphaModFix/>
          </a:blip>
          <a:stretch>
            <a:fillRect/>
          </a:stretch>
        </p:blipFill>
        <p:spPr>
          <a:xfrm>
            <a:off x="1097275" y="3408375"/>
            <a:ext cx="9861276" cy="2901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Training and</a:t>
            </a:r>
            <a:r>
              <a:rPr lang="en-US"/>
              <a:t> Testing</a:t>
            </a:r>
            <a:endParaRPr/>
          </a:p>
        </p:txBody>
      </p:sp>
      <p:sp>
        <p:nvSpPr>
          <p:cNvPr id="246" name="Google Shape;246;p35"/>
          <p:cNvSpPr txBox="1"/>
          <p:nvPr/>
        </p:nvSpPr>
        <p:spPr>
          <a:xfrm>
            <a:off x="1206050" y="2066725"/>
            <a:ext cx="994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Bookman Old Style"/>
                <a:ea typeface="Bookman Old Style"/>
                <a:cs typeface="Bookman Old Style"/>
                <a:sym typeface="Bookman Old Style"/>
              </a:rPr>
              <a:t>The results for 1 epoch over the full dataset:</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p:txBody>
      </p:sp>
      <p:pic>
        <p:nvPicPr>
          <p:cNvPr id="247" name="Google Shape;247;p35"/>
          <p:cNvPicPr preferRelativeResize="0"/>
          <p:nvPr/>
        </p:nvPicPr>
        <p:blipFill>
          <a:blip r:embed="rId3">
            <a:alphaModFix/>
          </a:blip>
          <a:stretch>
            <a:fillRect/>
          </a:stretch>
        </p:blipFill>
        <p:spPr>
          <a:xfrm>
            <a:off x="1206050" y="2640475"/>
            <a:ext cx="7985700" cy="278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Learnings from the Project</a:t>
            </a:r>
            <a:endParaRPr/>
          </a:p>
        </p:txBody>
      </p:sp>
      <p:sp>
        <p:nvSpPr>
          <p:cNvPr id="253" name="Google Shape;253;p36"/>
          <p:cNvSpPr txBox="1"/>
          <p:nvPr/>
        </p:nvSpPr>
        <p:spPr>
          <a:xfrm>
            <a:off x="1097275" y="2157525"/>
            <a:ext cx="10508400" cy="73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500">
                <a:latin typeface="Bookman Old Style"/>
                <a:ea typeface="Bookman Old Style"/>
                <a:cs typeface="Bookman Old Style"/>
                <a:sym typeface="Bookman Old Style"/>
              </a:rPr>
              <a:t>During the project of 3D segmentation of kidney tumors and cysts, we have learned several important concepts and techniques related to medical image analysis and segmentation. </a:t>
            </a:r>
            <a:endParaRPr sz="1500">
              <a:latin typeface="Bookman Old Style"/>
              <a:ea typeface="Bookman Old Style"/>
              <a:cs typeface="Bookman Old Style"/>
              <a:sym typeface="Bookman Old Style"/>
            </a:endParaRPr>
          </a:p>
          <a:p>
            <a:pPr indent="-323850" lvl="0" marL="457200" rtl="0" algn="l">
              <a:lnSpc>
                <a:spcPct val="115000"/>
              </a:lnSpc>
              <a:spcBef>
                <a:spcPts val="1200"/>
              </a:spcBef>
              <a:spcAft>
                <a:spcPts val="0"/>
              </a:spcAft>
              <a:buSzPts val="1500"/>
              <a:buFont typeface="Bookman Old Style"/>
              <a:buAutoNum type="arabicPeriod"/>
            </a:pPr>
            <a:r>
              <a:rPr lang="en-US" sz="1500">
                <a:latin typeface="Bookman Old Style"/>
                <a:ea typeface="Bookman Old Style"/>
                <a:cs typeface="Bookman Old Style"/>
                <a:sym typeface="Bookman Old Style"/>
              </a:rPr>
              <a:t>We learnt the segmentation of 3D images. Compared to 2D segmentation, which processes images slice by slice, 3D segmentation takes into account the full volume of the image and can provide more accurate and comprehensive results.</a:t>
            </a:r>
            <a:endParaRPr sz="1500">
              <a:latin typeface="Bookman Old Style"/>
              <a:ea typeface="Bookman Old Style"/>
              <a:cs typeface="Bookman Old Style"/>
              <a:sym typeface="Bookman Old Style"/>
            </a:endParaRPr>
          </a:p>
          <a:p>
            <a:pPr indent="-323850" lvl="0" marL="457200" rtl="0" algn="l">
              <a:lnSpc>
                <a:spcPct val="115000"/>
              </a:lnSpc>
              <a:spcBef>
                <a:spcPts val="0"/>
              </a:spcBef>
              <a:spcAft>
                <a:spcPts val="0"/>
              </a:spcAft>
              <a:buSzPts val="1500"/>
              <a:buFont typeface="Bookman Old Style"/>
              <a:buAutoNum type="arabicPeriod"/>
            </a:pPr>
            <a:r>
              <a:rPr lang="en-US" sz="1500">
                <a:latin typeface="Bookman Old Style"/>
                <a:ea typeface="Bookman Old Style"/>
                <a:cs typeface="Bookman Old Style"/>
                <a:sym typeface="Bookman Old Style"/>
              </a:rPr>
              <a:t>Preprocessing techniques are often required to enhance the quality of medical images and improve segmentation accuracy.</a:t>
            </a:r>
            <a:endParaRPr sz="1500">
              <a:latin typeface="Bookman Old Style"/>
              <a:ea typeface="Bookman Old Style"/>
              <a:cs typeface="Bookman Old Style"/>
              <a:sym typeface="Bookman Old Style"/>
            </a:endParaRPr>
          </a:p>
          <a:p>
            <a:pPr indent="-323850" lvl="0" marL="457200" rtl="0" algn="l">
              <a:lnSpc>
                <a:spcPct val="115000"/>
              </a:lnSpc>
              <a:spcBef>
                <a:spcPts val="0"/>
              </a:spcBef>
              <a:spcAft>
                <a:spcPts val="0"/>
              </a:spcAft>
              <a:buSzPts val="1500"/>
              <a:buFont typeface="Bookman Old Style"/>
              <a:buAutoNum type="arabicPeriod"/>
            </a:pPr>
            <a:r>
              <a:rPr lang="en-US" sz="1500">
                <a:latin typeface="Bookman Old Style"/>
                <a:ea typeface="Bookman Old Style"/>
                <a:cs typeface="Bookman Old Style"/>
                <a:sym typeface="Bookman Old Style"/>
              </a:rPr>
              <a:t>Evaluation metrics are essential to quantify the accuracy and performance of segmentation algorithms.</a:t>
            </a:r>
            <a:endParaRPr sz="1500">
              <a:latin typeface="Bookman Old Style"/>
              <a:ea typeface="Bookman Old Style"/>
              <a:cs typeface="Bookman Old Style"/>
              <a:sym typeface="Bookman Old Style"/>
            </a:endParaRPr>
          </a:p>
          <a:p>
            <a:pPr indent="-323850" lvl="0" marL="457200" rtl="0" algn="l">
              <a:lnSpc>
                <a:spcPct val="115000"/>
              </a:lnSpc>
              <a:spcBef>
                <a:spcPts val="0"/>
              </a:spcBef>
              <a:spcAft>
                <a:spcPts val="0"/>
              </a:spcAft>
              <a:buSzPts val="1500"/>
              <a:buFont typeface="Bookman Old Style"/>
              <a:buAutoNum type="arabicPeriod"/>
            </a:pPr>
            <a:r>
              <a:rPr lang="en-US" sz="1500">
                <a:latin typeface="Bookman Old Style"/>
                <a:ea typeface="Bookman Old Style"/>
                <a:cs typeface="Bookman Old Style"/>
                <a:sym typeface="Bookman Old Style"/>
              </a:rPr>
              <a:t>The use of machine learning techniques, such as deep learning, is becoming increasingly popular in medical image segmentation and can improve segmentation accuracy and efficiency.</a:t>
            </a:r>
            <a:endParaRPr sz="1500">
              <a:latin typeface="Bookman Old Style"/>
              <a:ea typeface="Bookman Old Style"/>
              <a:cs typeface="Bookman Old Style"/>
              <a:sym typeface="Bookman Old Style"/>
            </a:endParaRPr>
          </a:p>
          <a:p>
            <a:pPr indent="0" lvl="0" marL="0" rtl="0" algn="l">
              <a:lnSpc>
                <a:spcPct val="115000"/>
              </a:lnSpc>
              <a:spcBef>
                <a:spcPts val="1500"/>
              </a:spcBef>
              <a:spcAft>
                <a:spcPts val="0"/>
              </a:spcAft>
              <a:buNone/>
            </a:pPr>
            <a:r>
              <a:rPr lang="en-US" sz="1500">
                <a:latin typeface="Bookman Old Style"/>
                <a:ea typeface="Bookman Old Style"/>
                <a:cs typeface="Bookman Old Style"/>
                <a:sym typeface="Bookman Old Style"/>
              </a:rPr>
              <a:t>Overall, the project of kidney tumor and cysts 3D segmentation highlights the potential of deep learning models in improving medical image analysis and facilitating early diagnosis and treatment of pathologies.</a:t>
            </a:r>
            <a:endParaRPr sz="1500">
              <a:latin typeface="Bookman Old Style"/>
              <a:ea typeface="Bookman Old Style"/>
              <a:cs typeface="Bookman Old Style"/>
              <a:sym typeface="Bookman Old Style"/>
            </a:endParaRPr>
          </a:p>
          <a:p>
            <a:pPr indent="0" lvl="0" marL="0" rtl="0" algn="l">
              <a:lnSpc>
                <a:spcPct val="115000"/>
              </a:lnSpc>
              <a:spcBef>
                <a:spcPts val="1500"/>
              </a:spcBef>
              <a:spcAft>
                <a:spcPts val="0"/>
              </a:spcAft>
              <a:buNone/>
            </a:pPr>
            <a:r>
              <a:t/>
            </a:r>
            <a:endParaRPr sz="1500">
              <a:latin typeface="Bookman Old Style"/>
              <a:ea typeface="Bookman Old Style"/>
              <a:cs typeface="Bookman Old Style"/>
              <a:sym typeface="Bookman Old Style"/>
            </a:endParaRPr>
          </a:p>
          <a:p>
            <a:pPr indent="0" lvl="0" marL="0" rtl="0" algn="l">
              <a:lnSpc>
                <a:spcPct val="115000"/>
              </a:lnSpc>
              <a:spcBef>
                <a:spcPts val="1500"/>
              </a:spcBef>
              <a:spcAft>
                <a:spcPts val="0"/>
              </a:spcAft>
              <a:buNone/>
            </a:pPr>
            <a:r>
              <a:t/>
            </a:r>
            <a:endParaRPr sz="1500">
              <a:latin typeface="Bookman Old Style"/>
              <a:ea typeface="Bookman Old Style"/>
              <a:cs typeface="Bookman Old Style"/>
              <a:sym typeface="Bookman Old Style"/>
            </a:endParaRPr>
          </a:p>
          <a:p>
            <a:pPr indent="0" lvl="0" marL="0" rtl="0" algn="l">
              <a:lnSpc>
                <a:spcPct val="115000"/>
              </a:lnSpc>
              <a:spcBef>
                <a:spcPts val="1500"/>
              </a:spcBef>
              <a:spcAft>
                <a:spcPts val="0"/>
              </a:spcAft>
              <a:buNone/>
            </a:pPr>
            <a:r>
              <a:t/>
            </a:r>
            <a:endParaRPr sz="1500">
              <a:latin typeface="Bookman Old Style"/>
              <a:ea typeface="Bookman Old Style"/>
              <a:cs typeface="Bookman Old Style"/>
              <a:sym typeface="Bookman Old Style"/>
            </a:endParaRPr>
          </a:p>
          <a:p>
            <a:pPr indent="0" lvl="0" marL="0" rtl="0" algn="l">
              <a:lnSpc>
                <a:spcPct val="115000"/>
              </a:lnSpc>
              <a:spcBef>
                <a:spcPts val="1500"/>
              </a:spcBef>
              <a:spcAft>
                <a:spcPts val="0"/>
              </a:spcAft>
              <a:buNone/>
            </a:pPr>
            <a:r>
              <a:t/>
            </a:r>
            <a:endParaRPr sz="1500">
              <a:latin typeface="Bookman Old Style"/>
              <a:ea typeface="Bookman Old Style"/>
              <a:cs typeface="Bookman Old Style"/>
              <a:sym typeface="Bookman Old Style"/>
            </a:endParaRPr>
          </a:p>
          <a:p>
            <a:pPr indent="0" lvl="0" marL="0" rtl="0" algn="l">
              <a:lnSpc>
                <a:spcPct val="115000"/>
              </a:lnSpc>
              <a:spcBef>
                <a:spcPts val="1500"/>
              </a:spcBef>
              <a:spcAft>
                <a:spcPts val="0"/>
              </a:spcAft>
              <a:buNone/>
            </a:pPr>
            <a:r>
              <a:t/>
            </a:r>
            <a:endParaRPr sz="1500">
              <a:latin typeface="Bookman Old Style"/>
              <a:ea typeface="Bookman Old Style"/>
              <a:cs typeface="Bookman Old Style"/>
              <a:sym typeface="Bookman Old Style"/>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a:p>
            <a:pPr indent="0" lvl="0" marL="0" rtl="0" algn="l">
              <a:spcBef>
                <a:spcPts val="0"/>
              </a:spcBef>
              <a:spcAft>
                <a:spcPts val="0"/>
              </a:spcAft>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Individual Contributions</a:t>
            </a:r>
            <a:endParaRPr/>
          </a:p>
        </p:txBody>
      </p:sp>
      <p:sp>
        <p:nvSpPr>
          <p:cNvPr id="259" name="Google Shape;259;p37"/>
          <p:cNvSpPr txBox="1"/>
          <p:nvPr/>
        </p:nvSpPr>
        <p:spPr>
          <a:xfrm>
            <a:off x="1206050" y="2132500"/>
            <a:ext cx="99495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Alankrit Kadian - Execution and training of SCU-Net </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Prashant Singh - Comparison of SCU-Net with 3-D Net</a:t>
            </a:r>
            <a:endParaRPr sz="2000">
              <a:latin typeface="Bookman Old Style"/>
              <a:ea typeface="Bookman Old Style"/>
              <a:cs typeface="Bookman Old Style"/>
              <a:sym typeface="Bookman Old Style"/>
            </a:endParaRPr>
          </a:p>
          <a:p>
            <a:pPr indent="-355600" lvl="0" marL="457200" rtl="0" algn="l">
              <a:spcBef>
                <a:spcPts val="0"/>
              </a:spcBef>
              <a:spcAft>
                <a:spcPts val="0"/>
              </a:spcAft>
              <a:buSzPts val="2000"/>
              <a:buFont typeface="Bookman Old Style"/>
              <a:buChar char="●"/>
            </a:pPr>
            <a:r>
              <a:rPr lang="en-US" sz="2000">
                <a:latin typeface="Bookman Old Style"/>
                <a:ea typeface="Bookman Old Style"/>
                <a:cs typeface="Bookman Old Style"/>
                <a:sym typeface="Bookman Old Style"/>
              </a:rPr>
              <a:t>Sahil Mangla - Data Preparation and preprocessing with comparisons with 2D-Net</a:t>
            </a:r>
            <a:endParaRPr sz="200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Motivation</a:t>
            </a:r>
            <a:endParaRPr/>
          </a:p>
        </p:txBody>
      </p:sp>
      <p:sp>
        <p:nvSpPr>
          <p:cNvPr id="129" name="Google Shape;129;p17"/>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114300" lvl="0" marL="91440" rtl="0" algn="l">
              <a:lnSpc>
                <a:spcPct val="115000"/>
              </a:lnSpc>
              <a:spcBef>
                <a:spcPts val="0"/>
              </a:spcBef>
              <a:spcAft>
                <a:spcPts val="0"/>
              </a:spcAft>
              <a:buSzPts val="1800"/>
              <a:buChar char=" "/>
            </a:pPr>
            <a:r>
              <a:rPr lang="en-US" sz="1800">
                <a:solidFill>
                  <a:schemeClr val="dk1"/>
                </a:solidFill>
                <a:latin typeface="Arial"/>
                <a:ea typeface="Arial"/>
                <a:cs typeface="Arial"/>
                <a:sym typeface="Arial"/>
              </a:rPr>
              <a:t>Kidney cancer is diagnosed in more than 430,000 individuals each year, accounting for roughly 180,000 deaths. Kidney tumors are found in an even greater number each year, and in most circumstances, it's not currently possible to radiographically determine whether a given tumor is malignant or benign. Even among tumors presumed to be malignant, many appear to be slow-growing and indolent in nature, which has given rise to "active surveillance" as an increasingly popular management strategy for small renal masses . Hence, an automatic semantic segmentation for kidney tumors and cysts can be very helpful in solving the above issue.</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rgbClr val="212529"/>
              </a:buClr>
              <a:buSzPts val="1800"/>
              <a:buFont typeface="Bookman Old Style"/>
              <a:buChar char=" "/>
            </a:pPr>
            <a:r>
              <a:t/>
            </a:r>
            <a:endParaRPr b="1" sz="1800">
              <a:solidFill>
                <a:srgbClr val="212529"/>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Architectures Explored</a:t>
            </a:r>
            <a:endParaRPr/>
          </a:p>
        </p:txBody>
      </p:sp>
      <p:graphicFrame>
        <p:nvGraphicFramePr>
          <p:cNvPr id="135" name="Google Shape;135;p18"/>
          <p:cNvGraphicFramePr/>
          <p:nvPr/>
        </p:nvGraphicFramePr>
        <p:xfrm>
          <a:off x="980172" y="2036367"/>
          <a:ext cx="3000000" cy="3000000"/>
        </p:xfrm>
        <a:graphic>
          <a:graphicData uri="http://schemas.openxmlformats.org/drawingml/2006/table">
            <a:tbl>
              <a:tblPr bandRow="1" firstRow="1">
                <a:noFill/>
                <a:tableStyleId>{427F4486-8678-4766-90B3-D9ECD74843ED}</a:tableStyleId>
              </a:tblPr>
              <a:tblGrid>
                <a:gridCol w="3410550"/>
                <a:gridCol w="3410550"/>
                <a:gridCol w="3410550"/>
              </a:tblGrid>
              <a:tr h="1105675">
                <a:tc>
                  <a:txBody>
                    <a:bodyPr/>
                    <a:lstStyle/>
                    <a:p>
                      <a:pPr indent="0" lvl="0" marL="0" rtl="0" algn="l">
                        <a:spcBef>
                          <a:spcPts val="0"/>
                        </a:spcBef>
                        <a:spcAft>
                          <a:spcPts val="0"/>
                        </a:spcAft>
                        <a:buClr>
                          <a:schemeClr val="dk1"/>
                        </a:buClr>
                        <a:buFont typeface="Arial"/>
                        <a:buNone/>
                      </a:pPr>
                      <a:r>
                        <a:rPr lang="en-US" sz="2400">
                          <a:solidFill>
                            <a:schemeClr val="lt1"/>
                          </a:solidFill>
                        </a:rPr>
                        <a:t>2</a:t>
                      </a:r>
                      <a:r>
                        <a:rPr lang="en-US" sz="2400">
                          <a:solidFill>
                            <a:schemeClr val="lt1"/>
                          </a:solidFill>
                        </a:rPr>
                        <a:t>D-UNET</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lang="en-US" sz="2400">
                          <a:solidFill>
                            <a:schemeClr val="lt1"/>
                          </a:solidFill>
                        </a:rPr>
                        <a:t>3D-UNET</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rPr lang="en-US" sz="2400">
                          <a:solidFill>
                            <a:schemeClr val="lt1"/>
                          </a:solidFill>
                        </a:rPr>
                        <a:t>SCUNET</a:t>
                      </a:r>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1236075">
                <a:tc>
                  <a:txBody>
                    <a:bodyPr/>
                    <a:lstStyle/>
                    <a:p>
                      <a:pPr indent="0" lvl="0" marL="0" marR="0" rtl="0" algn="l">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Lower number of layers, fewer parameters than 3D UNet</a:t>
                      </a:r>
                      <a:endParaRPr>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a:solidFill>
                          <a:schemeClr val="dk1"/>
                        </a:solidFill>
                        <a:latin typeface="Bookman Old Style"/>
                        <a:ea typeface="Bookman Old Style"/>
                        <a:cs typeface="Bookman Old Style"/>
                        <a:sym typeface="Bookman Old Style"/>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More layers and parameters than 2D UNet, but less than SCUNet</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100"/>
                        <a:buFont typeface="Arial"/>
                        <a:buNone/>
                      </a:pPr>
                      <a:r>
                        <a:t/>
                      </a:r>
                      <a:endParaRPr>
                        <a:solidFill>
                          <a:schemeClr val="dk1"/>
                        </a:solidFill>
                        <a:latin typeface="Bookman Old Style"/>
                        <a:ea typeface="Bookman Old Style"/>
                        <a:cs typeface="Bookman Old Style"/>
                        <a:sym typeface="Bookman Old Style"/>
                      </a:endParaRPr>
                    </a:p>
                    <a:p>
                      <a:pPr indent="0" lvl="0" marL="0" rtl="0" algn="l">
                        <a:spcBef>
                          <a:spcPts val="0"/>
                        </a:spcBef>
                        <a:spcAft>
                          <a:spcPts val="0"/>
                        </a:spcAft>
                        <a:buClr>
                          <a:schemeClr val="dk1"/>
                        </a:buClr>
                        <a:buSzPts val="1400"/>
                        <a:buFont typeface="Bookman Old Style"/>
                        <a:buNone/>
                      </a:pPr>
                      <a:r>
                        <a:t/>
                      </a:r>
                      <a:endParaRPr>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1400"/>
                        <a:buFont typeface="Bookman Old Style"/>
                        <a:buNone/>
                      </a:pPr>
                      <a:r>
                        <a:t/>
                      </a:r>
                      <a:endParaRPr>
                        <a:solidFill>
                          <a:schemeClr val="dk1"/>
                        </a:solidFill>
                        <a:latin typeface="Bookman Old Style"/>
                        <a:ea typeface="Bookman Old Style"/>
                        <a:cs typeface="Bookman Old Style"/>
                        <a:sym typeface="Bookman Old Style"/>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Libre Franklin"/>
                        <a:buNone/>
                      </a:pPr>
                      <a:r>
                        <a:rPr lang="en-US">
                          <a:solidFill>
                            <a:schemeClr val="dk1"/>
                          </a:solidFill>
                        </a:rPr>
                        <a:t>More complex than 3D UNet with additional skip connections and attention mechanisms</a:t>
                      </a:r>
                      <a:endParaRPr/>
                    </a:p>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36075">
                <a:tc>
                  <a:txBody>
                    <a:bodyPr/>
                    <a:lstStyle/>
                    <a:p>
                      <a:pPr indent="0" lvl="0" marL="0" marR="0" rtl="0" algn="l">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Good segmentation accuracy, but not as accurate as 3D UNet</a:t>
                      </a:r>
                      <a:endParaRPr>
                        <a:latin typeface="Bookman Old Style"/>
                        <a:ea typeface="Bookman Old Style"/>
                        <a:cs typeface="Bookman Old Style"/>
                        <a:sym typeface="Bookman Old Style"/>
                      </a:endParaRPr>
                    </a:p>
                    <a:p>
                      <a:pPr indent="0" lvl="0" marL="0" marR="0" rtl="0" algn="l">
                        <a:spcBef>
                          <a:spcPts val="0"/>
                        </a:spcBef>
                        <a:spcAft>
                          <a:spcPts val="0"/>
                        </a:spcAft>
                        <a:buClr>
                          <a:schemeClr val="dk1"/>
                        </a:buClr>
                        <a:buSzPts val="1100"/>
                        <a:buFont typeface="Arial"/>
                        <a:buNone/>
                      </a:pPr>
                      <a:r>
                        <a:t/>
                      </a:r>
                      <a:endParaRPr>
                        <a:latin typeface="Bookman Old Style"/>
                        <a:ea typeface="Bookman Old Style"/>
                        <a:cs typeface="Bookman Old Style"/>
                        <a:sym typeface="Bookman Old Style"/>
                      </a:endParaRPr>
                    </a:p>
                    <a:p>
                      <a:pPr indent="0" lvl="0" marL="0" marR="0" rtl="0" algn="l">
                        <a:spcBef>
                          <a:spcPts val="0"/>
                        </a:spcBef>
                        <a:spcAft>
                          <a:spcPts val="0"/>
                        </a:spcAft>
                        <a:buNone/>
                      </a:pPr>
                      <a:r>
                        <a:t/>
                      </a:r>
                      <a:endParaRPr sz="1050">
                        <a:solidFill>
                          <a:srgbClr val="374151"/>
                        </a:solidFill>
                        <a:highlight>
                          <a:srgbClr val="F7F7F8"/>
                        </a:highlight>
                        <a:latin typeface="Roboto"/>
                        <a:ea typeface="Roboto"/>
                        <a:cs typeface="Roboto"/>
                        <a:sym typeface="Roboto"/>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spcBef>
                          <a:spcPts val="0"/>
                        </a:spcBef>
                        <a:spcAft>
                          <a:spcPts val="0"/>
                        </a:spcAft>
                        <a:buNone/>
                      </a:pPr>
                      <a:r>
                        <a:rPr lang="en-US">
                          <a:latin typeface="Bookman Old Style"/>
                          <a:ea typeface="Bookman Old Style"/>
                          <a:cs typeface="Bookman Old Style"/>
                          <a:sym typeface="Bookman Old Style"/>
                        </a:rPr>
                        <a:t>Better segmentation accuracy than 2D UNet, but not as accurate as SCUNet</a:t>
                      </a:r>
                      <a:endParaRPr>
                        <a:latin typeface="Bookman Old Style"/>
                        <a:ea typeface="Bookman Old Style"/>
                        <a:cs typeface="Bookman Old Style"/>
                        <a:sym typeface="Bookman Old Style"/>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lnSpc>
                          <a:spcPct val="100000"/>
                        </a:lnSpc>
                        <a:spcBef>
                          <a:spcPts val="0"/>
                        </a:spcBef>
                        <a:spcAft>
                          <a:spcPts val="0"/>
                        </a:spcAft>
                        <a:buClr>
                          <a:schemeClr val="dk1"/>
                        </a:buClr>
                        <a:buSzPts val="1400"/>
                        <a:buFont typeface="Libre Franklin"/>
                        <a:buNone/>
                      </a:pPr>
                      <a:r>
                        <a:rPr lang="en-US">
                          <a:latin typeface="Bookman Old Style"/>
                          <a:ea typeface="Bookman Old Style"/>
                          <a:cs typeface="Bookman Old Style"/>
                          <a:sym typeface="Bookman Old Style"/>
                        </a:rPr>
                        <a:t>Best segmentation accuracy due to skip connections and attention mechanisms, outperforming others</a:t>
                      </a:r>
                      <a:endParaRPr>
                        <a:latin typeface="Bookman Old Style"/>
                        <a:ea typeface="Bookman Old Style"/>
                        <a:cs typeface="Bookman Old Style"/>
                        <a:sym typeface="Bookman Old Style"/>
                      </a:endParaRPr>
                    </a:p>
                    <a:p>
                      <a:pPr indent="0" lvl="0" marL="0" marR="0" rtl="0" algn="l">
                        <a:spcBef>
                          <a:spcPts val="0"/>
                        </a:spcBef>
                        <a:spcAft>
                          <a:spcPts val="0"/>
                        </a:spcAft>
                        <a:buNone/>
                      </a:pPr>
                      <a:r>
                        <a:t/>
                      </a:r>
                      <a:endParaRPr>
                        <a:latin typeface="Bookman Old Style"/>
                        <a:ea typeface="Bookman Old Style"/>
                        <a:cs typeface="Bookman Old Style"/>
                        <a:sym typeface="Bookman Old Style"/>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r h="551400">
                <a:tc>
                  <a:txBody>
                    <a:bodyPr/>
                    <a:lstStyle/>
                    <a:p>
                      <a:pPr indent="0" lvl="0" marL="0" marR="0" rtl="0" algn="l">
                        <a:spcBef>
                          <a:spcPts val="0"/>
                        </a:spcBef>
                        <a:spcAft>
                          <a:spcPts val="0"/>
                        </a:spcAft>
                        <a:buNone/>
                      </a:pPr>
                      <a:r>
                        <a:t/>
                      </a:r>
                      <a:endParaRPr sz="1400" cap="none">
                        <a:solidFill>
                          <a:schemeClr val="dk1"/>
                        </a:solidFill>
                        <a:latin typeface="Bookman Old Style"/>
                        <a:ea typeface="Bookman Old Style"/>
                        <a:cs typeface="Bookman Old Style"/>
                        <a:sym typeface="Bookman Old Style"/>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cap="none">
                        <a:solidFill>
                          <a:schemeClr val="dk1"/>
                        </a:solidFill>
                      </a:endParaRPr>
                    </a:p>
                  </a:txBody>
                  <a:tcPr marT="151050" marB="151050" marR="151050" marL="151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43475" y="319975"/>
            <a:ext cx="3517500" cy="1056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Bookman Old Style"/>
              <a:buNone/>
            </a:pPr>
            <a:r>
              <a:rPr lang="en-US"/>
              <a:t>MSU</a:t>
            </a:r>
            <a:endParaRPr/>
          </a:p>
          <a:p>
            <a:pPr indent="0" lvl="0" marL="0" rtl="0" algn="l">
              <a:spcBef>
                <a:spcPts val="0"/>
              </a:spcBef>
              <a:spcAft>
                <a:spcPts val="0"/>
              </a:spcAft>
              <a:buClr>
                <a:schemeClr val="lt1"/>
              </a:buClr>
              <a:buSzPct val="100000"/>
              <a:buFont typeface="Bookman Old Style"/>
              <a:buNone/>
            </a:pPr>
            <a:r>
              <a:rPr lang="en-US"/>
              <a:t>2D-UNET</a:t>
            </a:r>
            <a:endParaRPr/>
          </a:p>
        </p:txBody>
      </p:sp>
      <p:sp>
        <p:nvSpPr>
          <p:cNvPr id="141" name="Google Shape;141;p19"/>
          <p:cNvSpPr txBox="1"/>
          <p:nvPr>
            <p:ph idx="2" type="body"/>
          </p:nvPr>
        </p:nvSpPr>
        <p:spPr>
          <a:xfrm>
            <a:off x="230650" y="1573350"/>
            <a:ext cx="4264500" cy="49959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None/>
            </a:pPr>
            <a:r>
              <a:rPr lang="en-US" sz="1717">
                <a:latin typeface="Bookman Old Style"/>
                <a:ea typeface="Bookman Old Style"/>
                <a:cs typeface="Bookman Old Style"/>
                <a:sym typeface="Bookman Old Style"/>
              </a:rPr>
              <a:t>The proposed framework incorporates the implementation of a 2D UNet model for kidney tumor and cysts segmentation with the objective of creating an expert system for </a:t>
            </a:r>
            <a:r>
              <a:rPr lang="en-US" sz="1717">
                <a:latin typeface="Bookman Old Style"/>
                <a:ea typeface="Bookman Old Style"/>
                <a:cs typeface="Bookman Old Style"/>
                <a:sym typeface="Bookman Old Style"/>
              </a:rPr>
              <a:t>predicting</a:t>
            </a:r>
            <a:r>
              <a:rPr lang="en-US" sz="1717">
                <a:latin typeface="Bookman Old Style"/>
                <a:ea typeface="Bookman Old Style"/>
                <a:cs typeface="Bookman Old Style"/>
                <a:sym typeface="Bookman Old Style"/>
              </a:rPr>
              <a:t> tumors at an early stage.</a:t>
            </a:r>
            <a:endParaRPr sz="1717">
              <a:latin typeface="Bookman Old Style"/>
              <a:ea typeface="Bookman Old Style"/>
              <a:cs typeface="Bookman Old Style"/>
              <a:sym typeface="Bookman Old Style"/>
            </a:endParaRPr>
          </a:p>
          <a:p>
            <a:pPr indent="0" lvl="0" marL="0" rtl="0" algn="l">
              <a:spcBef>
                <a:spcPts val="1200"/>
              </a:spcBef>
              <a:spcAft>
                <a:spcPts val="0"/>
              </a:spcAft>
              <a:buNone/>
            </a:pPr>
            <a:r>
              <a:t/>
            </a:r>
            <a:endParaRPr sz="1717">
              <a:latin typeface="Bookman Old Style"/>
              <a:ea typeface="Bookman Old Style"/>
              <a:cs typeface="Bookman Old Style"/>
              <a:sym typeface="Bookman Old Style"/>
            </a:endParaRPr>
          </a:p>
          <a:p>
            <a:pPr indent="0" lvl="0" marL="0" rtl="0" algn="l">
              <a:spcBef>
                <a:spcPts val="1200"/>
              </a:spcBef>
              <a:spcAft>
                <a:spcPts val="200"/>
              </a:spcAft>
              <a:buClr>
                <a:schemeClr val="dk1"/>
              </a:buClr>
              <a:buSzPts val="1100"/>
              <a:buFont typeface="Arial"/>
              <a:buNone/>
            </a:pPr>
            <a:r>
              <a:rPr lang="en-US" sz="1717">
                <a:solidFill>
                  <a:schemeClr val="lt1"/>
                </a:solidFill>
                <a:latin typeface="Bookman Old Style"/>
                <a:ea typeface="Bookman Old Style"/>
                <a:cs typeface="Bookman Old Style"/>
                <a:sym typeface="Bookman Old Style"/>
              </a:rPr>
              <a:t>The proposed segmentation and classification models are empirically evaluated using various </a:t>
            </a:r>
            <a:r>
              <a:rPr lang="en-US" sz="1717" u="sng">
                <a:solidFill>
                  <a:schemeClr val="hlink"/>
                </a:solidFill>
                <a:latin typeface="Bookman Old Style"/>
                <a:ea typeface="Bookman Old Style"/>
                <a:cs typeface="Bookman Old Style"/>
                <a:sym typeface="Bookman Old Style"/>
                <a:hlinkClick r:id="rId3"/>
              </a:rPr>
              <a:t>evaluation metrics</a:t>
            </a:r>
            <a:r>
              <a:rPr lang="en-US" sz="1717">
                <a:solidFill>
                  <a:schemeClr val="lt1"/>
                </a:solidFill>
                <a:latin typeface="Bookman Old Style"/>
                <a:ea typeface="Bookman Old Style"/>
                <a:cs typeface="Bookman Old Style"/>
                <a:sym typeface="Bookman Old Style"/>
              </a:rPr>
              <a:t> such as precision, recall, F score, dice similarity coefficient, and support.</a:t>
            </a:r>
            <a:endParaRPr sz="1717">
              <a:latin typeface="Bookman Old Style"/>
              <a:ea typeface="Bookman Old Style"/>
              <a:cs typeface="Bookman Old Style"/>
              <a:sym typeface="Bookman Old Style"/>
            </a:endParaRPr>
          </a:p>
        </p:txBody>
      </p:sp>
      <p:pic>
        <p:nvPicPr>
          <p:cNvPr id="142" name="Google Shape;142;p19"/>
          <p:cNvPicPr preferRelativeResize="0"/>
          <p:nvPr/>
        </p:nvPicPr>
        <p:blipFill rotWithShape="1">
          <a:blip r:embed="rId4">
            <a:alphaModFix/>
          </a:blip>
          <a:srcRect b="0" l="0" r="27188" t="0"/>
          <a:stretch/>
        </p:blipFill>
        <p:spPr>
          <a:xfrm>
            <a:off x="4725501" y="202850"/>
            <a:ext cx="7400875" cy="3141200"/>
          </a:xfrm>
          <a:prstGeom prst="rect">
            <a:avLst/>
          </a:prstGeom>
          <a:noFill/>
          <a:ln>
            <a:noFill/>
          </a:ln>
        </p:spPr>
      </p:pic>
      <p:pic>
        <p:nvPicPr>
          <p:cNvPr id="143" name="Google Shape;143;p19"/>
          <p:cNvPicPr preferRelativeResize="0"/>
          <p:nvPr/>
        </p:nvPicPr>
        <p:blipFill>
          <a:blip r:embed="rId5">
            <a:alphaModFix/>
          </a:blip>
          <a:stretch>
            <a:fillRect/>
          </a:stretch>
        </p:blipFill>
        <p:spPr>
          <a:xfrm>
            <a:off x="5215923" y="3452575"/>
            <a:ext cx="6374500" cy="3187250"/>
          </a:xfrm>
          <a:prstGeom prst="rect">
            <a:avLst/>
          </a:prstGeom>
          <a:noFill/>
          <a:ln>
            <a:noFill/>
          </a:ln>
        </p:spPr>
      </p:pic>
      <p:sp>
        <p:nvSpPr>
          <p:cNvPr id="144" name="Google Shape;144;p19"/>
          <p:cNvSpPr txBox="1"/>
          <p:nvPr/>
        </p:nvSpPr>
        <p:spPr>
          <a:xfrm>
            <a:off x="11715075" y="2066725"/>
            <a:ext cx="4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145" name="Google Shape;145;p19"/>
          <p:cNvSpPr txBox="1"/>
          <p:nvPr/>
        </p:nvSpPr>
        <p:spPr>
          <a:xfrm>
            <a:off x="7850250" y="1573350"/>
            <a:ext cx="4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535016" y="4226698"/>
            <a:ext cx="11537100" cy="24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Bookman Old Style"/>
                <a:ea typeface="Bookman Old Style"/>
                <a:cs typeface="Bookman Old Style"/>
                <a:sym typeface="Bookman Old Style"/>
              </a:rPr>
              <a:t>Segmentation Model</a:t>
            </a:r>
            <a:endParaRPr b="1" sz="22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Clr>
                <a:srgbClr val="000000"/>
              </a:buClr>
              <a:buFont typeface="Arial"/>
              <a:buNone/>
            </a:pPr>
            <a:r>
              <a:t/>
            </a:r>
            <a:endParaRPr b="1" sz="2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t>2D UNet is a type of neural network architecture that is commonly used for image segmentation tasks. In the encoder stage, the input image is progressively downsampled by convolutional layers, which reduce the spatial dimensionality while increasing the number of channels.The resulting feature maps are then passed through the decoder stage. The skip connections between the encoder and decoder stages allow the network to retain more detailed information about the input image, which helps to improve the accuracy of the segmentation.</a:t>
            </a:r>
            <a:endParaRPr/>
          </a:p>
          <a:p>
            <a:pPr indent="0" lvl="0" marL="0" rtl="0" algn="l">
              <a:spcBef>
                <a:spcPts val="0"/>
              </a:spcBef>
              <a:spcAft>
                <a:spcPts val="0"/>
              </a:spcAft>
              <a:buClr>
                <a:schemeClr val="dk1"/>
              </a:buClr>
              <a:buSzPts val="1100"/>
              <a:buFont typeface="Arial"/>
              <a:buNone/>
            </a:pPr>
            <a:r>
              <a:rPr lang="en-US"/>
              <a:t>2D-UNET can be used for 3D image segmentation by slicing the 3D volume into a series of 2D images, then apply the 2D-UNET to each slice separately. The resulting 2D segmentation maps can then be combined into a 3D volume to obtain the final segmentation.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rgbClr val="000000"/>
              </a:buClr>
              <a:buFont typeface="Arial"/>
              <a:buNone/>
            </a:pPr>
            <a:r>
              <a:t/>
            </a:r>
            <a:endParaRPr/>
          </a:p>
        </p:txBody>
      </p:sp>
      <p:pic>
        <p:nvPicPr>
          <p:cNvPr id="151" name="Google Shape;151;p20"/>
          <p:cNvPicPr preferRelativeResize="0"/>
          <p:nvPr/>
        </p:nvPicPr>
        <p:blipFill rotWithShape="1">
          <a:blip r:embed="rId3">
            <a:alphaModFix/>
          </a:blip>
          <a:srcRect b="0" l="5428" r="5428" t="0"/>
          <a:stretch/>
        </p:blipFill>
        <p:spPr>
          <a:xfrm>
            <a:off x="0" y="-9"/>
            <a:ext cx="12192000" cy="42267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31006" y="231862"/>
            <a:ext cx="4226400" cy="127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Bookman Old Style"/>
              <a:buNone/>
            </a:pPr>
            <a:r>
              <a:rPr lang="en-US" sz="2800"/>
              <a:t>3D-UNET</a:t>
            </a:r>
            <a:endParaRPr sz="2800"/>
          </a:p>
          <a:p>
            <a:pPr indent="0" lvl="0" marL="0" rtl="0" algn="l">
              <a:lnSpc>
                <a:spcPct val="90000"/>
              </a:lnSpc>
              <a:spcBef>
                <a:spcPts val="0"/>
              </a:spcBef>
              <a:spcAft>
                <a:spcPts val="0"/>
              </a:spcAft>
              <a:buClr>
                <a:srgbClr val="FFFFFF"/>
              </a:buClr>
              <a:buSzPts val="2800"/>
              <a:buFont typeface="Bookman Old Style"/>
              <a:buNone/>
            </a:pPr>
            <a:r>
              <a:t/>
            </a:r>
            <a:endParaRPr sz="2800"/>
          </a:p>
        </p:txBody>
      </p:sp>
      <p:sp>
        <p:nvSpPr>
          <p:cNvPr id="157" name="Google Shape;157;p21"/>
          <p:cNvSpPr txBox="1"/>
          <p:nvPr>
            <p:ph idx="2" type="body"/>
          </p:nvPr>
        </p:nvSpPr>
        <p:spPr>
          <a:xfrm>
            <a:off x="231000" y="1506250"/>
            <a:ext cx="4226400" cy="51201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1200"/>
              </a:spcBef>
              <a:spcAft>
                <a:spcPts val="0"/>
              </a:spcAft>
              <a:buSzPct val="61111"/>
              <a:buNone/>
            </a:pPr>
            <a:r>
              <a:t/>
            </a:r>
            <a:endParaRPr/>
          </a:p>
          <a:p>
            <a:pPr indent="0" lvl="0" marL="0" rtl="0" algn="l">
              <a:spcBef>
                <a:spcPts val="1200"/>
              </a:spcBef>
              <a:spcAft>
                <a:spcPts val="0"/>
              </a:spcAft>
              <a:buSzPct val="54518"/>
              <a:buNone/>
            </a:pPr>
            <a:r>
              <a:rPr lang="en-US" sz="2017">
                <a:latin typeface="Bookman Old Style"/>
                <a:ea typeface="Bookman Old Style"/>
                <a:cs typeface="Bookman Old Style"/>
                <a:sym typeface="Bookman Old Style"/>
              </a:rPr>
              <a:t>The proposed framework incorporated the implementation of an advanced 3D U-Net model for volumetric segmentation and updated CNN for the classification of the MRI images, with the objective of creating an expert system for predicting brain tumors at an early stage.</a:t>
            </a:r>
            <a:endParaRPr sz="2017">
              <a:latin typeface="Bookman Old Style"/>
              <a:ea typeface="Bookman Old Style"/>
              <a:cs typeface="Bookman Old Style"/>
              <a:sym typeface="Bookman Old Style"/>
            </a:endParaRPr>
          </a:p>
          <a:p>
            <a:pPr indent="0" lvl="0" marL="0" rtl="0" algn="l">
              <a:spcBef>
                <a:spcPts val="1200"/>
              </a:spcBef>
              <a:spcAft>
                <a:spcPts val="0"/>
              </a:spcAft>
              <a:buSzPct val="54518"/>
              <a:buNone/>
            </a:pPr>
            <a:r>
              <a:t/>
            </a:r>
            <a:endParaRPr sz="2017">
              <a:latin typeface="Bookman Old Style"/>
              <a:ea typeface="Bookman Old Style"/>
              <a:cs typeface="Bookman Old Style"/>
              <a:sym typeface="Bookman Old Style"/>
            </a:endParaRPr>
          </a:p>
          <a:p>
            <a:pPr indent="0" lvl="0" marL="0" rtl="0" algn="l">
              <a:spcBef>
                <a:spcPts val="1200"/>
              </a:spcBef>
              <a:spcAft>
                <a:spcPts val="0"/>
              </a:spcAft>
              <a:buSzPct val="54518"/>
              <a:buNone/>
            </a:pPr>
            <a:r>
              <a:rPr lang="en-US" sz="2017">
                <a:latin typeface="Bookman Old Style"/>
                <a:ea typeface="Bookman Old Style"/>
                <a:cs typeface="Bookman Old Style"/>
                <a:sym typeface="Bookman Old Style"/>
              </a:rPr>
              <a:t>The proposed segmentation and classification models are empirically evaluated using various </a:t>
            </a:r>
            <a:r>
              <a:rPr lang="en-US" sz="2017" u="sng">
                <a:solidFill>
                  <a:schemeClr val="hlink"/>
                </a:solidFill>
                <a:latin typeface="Bookman Old Style"/>
                <a:ea typeface="Bookman Old Style"/>
                <a:cs typeface="Bookman Old Style"/>
                <a:sym typeface="Bookman Old Style"/>
                <a:hlinkClick r:id="rId3"/>
              </a:rPr>
              <a:t>evaluation metrics</a:t>
            </a:r>
            <a:r>
              <a:rPr lang="en-US" sz="2017">
                <a:latin typeface="Bookman Old Style"/>
                <a:ea typeface="Bookman Old Style"/>
                <a:cs typeface="Bookman Old Style"/>
                <a:sym typeface="Bookman Old Style"/>
              </a:rPr>
              <a:t> such as precision, recall, F score, dice similarity coefficient, and support.</a:t>
            </a:r>
            <a:endParaRPr sz="2017">
              <a:latin typeface="Bookman Old Style"/>
              <a:ea typeface="Bookman Old Style"/>
              <a:cs typeface="Bookman Old Style"/>
              <a:sym typeface="Bookman Old Style"/>
            </a:endParaRPr>
          </a:p>
          <a:p>
            <a:pPr indent="0" lvl="0" marL="0" rtl="0" algn="l">
              <a:spcBef>
                <a:spcPts val="1200"/>
              </a:spcBef>
              <a:spcAft>
                <a:spcPts val="200"/>
              </a:spcAft>
              <a:buSzPct val="61111"/>
              <a:buNone/>
            </a:pPr>
            <a:r>
              <a:t/>
            </a:r>
            <a:endParaRPr>
              <a:latin typeface="Bookman Old Style"/>
              <a:ea typeface="Bookman Old Style"/>
              <a:cs typeface="Bookman Old Style"/>
              <a:sym typeface="Bookman Old Style"/>
            </a:endParaRPr>
          </a:p>
        </p:txBody>
      </p:sp>
      <p:pic>
        <p:nvPicPr>
          <p:cNvPr id="158" name="Google Shape;158;p21"/>
          <p:cNvPicPr preferRelativeResize="0"/>
          <p:nvPr/>
        </p:nvPicPr>
        <p:blipFill>
          <a:blip r:embed="rId4">
            <a:alphaModFix/>
          </a:blip>
          <a:stretch>
            <a:fillRect/>
          </a:stretch>
        </p:blipFill>
        <p:spPr>
          <a:xfrm>
            <a:off x="4659700" y="231850"/>
            <a:ext cx="7532298" cy="2849526"/>
          </a:xfrm>
          <a:prstGeom prst="rect">
            <a:avLst/>
          </a:prstGeom>
          <a:noFill/>
          <a:ln>
            <a:noFill/>
          </a:ln>
        </p:spPr>
      </p:pic>
      <p:pic>
        <p:nvPicPr>
          <p:cNvPr id="159" name="Google Shape;159;p21"/>
          <p:cNvPicPr preferRelativeResize="0"/>
          <p:nvPr/>
        </p:nvPicPr>
        <p:blipFill>
          <a:blip r:embed="rId5">
            <a:alphaModFix/>
          </a:blip>
          <a:stretch>
            <a:fillRect/>
          </a:stretch>
        </p:blipFill>
        <p:spPr>
          <a:xfrm>
            <a:off x="4710937" y="3692675"/>
            <a:ext cx="7429827" cy="2781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535016" y="4226698"/>
            <a:ext cx="11537100" cy="22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Bookman Old Style"/>
                <a:ea typeface="Bookman Old Style"/>
                <a:cs typeface="Bookman Old Style"/>
                <a:sym typeface="Bookman Old Style"/>
              </a:rPr>
              <a:t>Segmentation Model</a:t>
            </a:r>
            <a:endParaRPr b="1" sz="22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a:latin typeface="Bookman Old Style"/>
                <a:ea typeface="Bookman Old Style"/>
                <a:cs typeface="Bookman Old Style"/>
                <a:sym typeface="Bookman Old Style"/>
              </a:rPr>
              <a:t>The 3D U-Net model is the model introduced in this paper. The models that make up the full tumor detection platform are an image registry model, a 3D U-Net model, and soft dice failure. The first step was to combine 3D image slices from an MRI scan into a single 3D model. Image registration is used to solve misalignment issues during combination. Following the formation of the 3D model, the 3D model is divided into subsections, each of which is coded in the appendix. The subsections are then fed into the U-Net model, which produces the segmented model after all of the down and up convolution cycles. The subsections are then merged once more to create a segmented 3D model. The next move is to calculate the damage</a:t>
            </a:r>
            <a:r>
              <a:rPr lang="en-US"/>
              <a:t>.</a:t>
            </a:r>
            <a:br>
              <a:rPr lang="en-US"/>
            </a:br>
            <a:endParaRPr/>
          </a:p>
        </p:txBody>
      </p:sp>
      <p:pic>
        <p:nvPicPr>
          <p:cNvPr id="165" name="Google Shape;165;p22"/>
          <p:cNvPicPr preferRelativeResize="0"/>
          <p:nvPr/>
        </p:nvPicPr>
        <p:blipFill>
          <a:blip r:embed="rId3">
            <a:alphaModFix/>
          </a:blip>
          <a:stretch>
            <a:fillRect/>
          </a:stretch>
        </p:blipFill>
        <p:spPr>
          <a:xfrm>
            <a:off x="0" y="-9"/>
            <a:ext cx="12192000" cy="42267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535016" y="4226698"/>
            <a:ext cx="11537100" cy="201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Bookman Old Style"/>
                <a:ea typeface="Bookman Old Style"/>
                <a:cs typeface="Bookman Old Style"/>
                <a:sym typeface="Bookman Old Style"/>
              </a:rPr>
              <a:t>Classification Model</a:t>
            </a:r>
            <a:endParaRPr b="1" sz="2200">
              <a:solidFill>
                <a:schemeClr val="dk1"/>
              </a:solidFill>
              <a:latin typeface="Bookman Old Style"/>
              <a:ea typeface="Bookman Old Style"/>
              <a:cs typeface="Bookman Old Style"/>
              <a:sym typeface="Bookman Old Style"/>
            </a:endParaRPr>
          </a:p>
          <a:p>
            <a:pPr indent="0" lvl="0" marL="0" marR="0" rtl="0" algn="just">
              <a:spcBef>
                <a:spcPts val="0"/>
              </a:spcBef>
              <a:spcAft>
                <a:spcPts val="0"/>
              </a:spcAft>
              <a:buNone/>
            </a:pPr>
            <a:r>
              <a:t/>
            </a:r>
            <a:endParaRPr sz="18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sz="1700">
                <a:latin typeface="Bookman Old Style"/>
                <a:ea typeface="Bookman Old Style"/>
                <a:cs typeface="Bookman Old Style"/>
                <a:sym typeface="Bookman Old Style"/>
              </a:rPr>
              <a:t>Neural network architecture is inspired by the biological human brain. Neural networks are primarily used to quantify vectors, approximate data, cluster data, align patterns, optimize, and classify functions. Based on their links, the neural network is categorized into three groups, viz., (a) feedback, (b) feedforward, and (c) </a:t>
            </a:r>
            <a:r>
              <a:rPr lang="en-US" sz="1700" u="sng">
                <a:solidFill>
                  <a:schemeClr val="hlink"/>
                </a:solidFill>
                <a:latin typeface="Bookman Old Style"/>
                <a:ea typeface="Bookman Old Style"/>
                <a:cs typeface="Bookman Old Style"/>
                <a:sym typeface="Bookman Old Style"/>
                <a:hlinkClick r:id="rId3"/>
              </a:rPr>
              <a:t>recurrent networks</a:t>
            </a:r>
            <a:r>
              <a:rPr lang="en-US" sz="1700">
                <a:latin typeface="Bookman Old Style"/>
                <a:ea typeface="Bookman Old Style"/>
                <a:cs typeface="Bookman Old Style"/>
                <a:sym typeface="Bookman Old Style"/>
              </a:rPr>
              <a:t>. Further, a neural network can be classified as a single-layer network or a multilayer neural network.</a:t>
            </a:r>
            <a:endParaRPr sz="1700">
              <a:latin typeface="Bookman Old Style"/>
              <a:ea typeface="Bookman Old Style"/>
              <a:cs typeface="Bookman Old Style"/>
              <a:sym typeface="Bookman Old Style"/>
            </a:endParaRPr>
          </a:p>
        </p:txBody>
      </p:sp>
      <p:pic>
        <p:nvPicPr>
          <p:cNvPr id="171" name="Google Shape;171;p23"/>
          <p:cNvPicPr preferRelativeResize="0"/>
          <p:nvPr/>
        </p:nvPicPr>
        <p:blipFill>
          <a:blip r:embed="rId4">
            <a:alphaModFix/>
          </a:blip>
          <a:stretch>
            <a:fillRect/>
          </a:stretch>
        </p:blipFill>
        <p:spPr>
          <a:xfrm>
            <a:off x="152400" y="152400"/>
            <a:ext cx="11887201" cy="37960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