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D8AE-035B-4EA6-AB2A-EFB9F7DC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C9A4-BBA8-4A91-A74E-000C476D0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BA5A-E949-4236-9E5F-AFDA15B2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6731-F77F-4680-9883-1F158E80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A8E5-5C91-4807-A98E-B63E9D9C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17D-E194-49F8-BDAF-7E4600FC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459F-3BEF-475F-A332-51664AD5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4031-F978-4661-A812-21F54C35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D651-8D93-4092-B7AC-9683E972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5884-1436-4A39-B685-CFAC4086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9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8B53B-CA73-456C-B15F-58AD72CDB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26E2-6C07-4AA0-8C04-7E49BCFCC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3888-13EA-4AC8-8EEB-805C9BBA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0F85-C41D-4BD0-9AE2-C8759D06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8BF2-8513-4344-B691-8A4620C6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7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BF71-09E0-46D1-8CC2-553052DE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A735-13D8-450C-9476-D0A63E1B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5512-6F07-4598-AAB5-56B983C3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465A-A9AC-4A38-BC05-C9C05D76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3B25C-3BDC-46F1-8901-A1DF2349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F56E-F679-4296-9D27-7E76BC21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FCA4-9591-4E97-8720-32461C40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3281-CCAB-4CE1-82BC-32C6E643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582B-21C5-4725-BD2E-AD97EDFF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F78DB-52B5-43BF-BE04-A05CFCD2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6178-1397-423C-9154-4A3C70B3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126A-A334-420F-8171-EA5127B44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DB00-2B43-49BB-B841-50855A51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B5166-22EE-41F9-924C-1913A393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38CAC-6B49-4FCE-8387-26F46047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5D22B-675C-4E1A-8CEA-2413983C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F63B-66BD-4AE6-AEB8-693CC1D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A63CB-144B-42C6-A307-2C04D64D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82CF3-C8BA-4975-BD42-5A5C4257F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996FB-8A6E-41B7-BDE5-5D25D3BE1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4A816-ED86-4957-9893-7AD4F955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D2C25-6361-475C-BE75-88C17577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953B8-0CE1-4257-B176-66427837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EFBE5-9F48-4D42-B937-B701452A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954-4633-439B-A155-46427E23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8AC4A-9FFC-44F2-8CD6-C5B43A2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DADED-22FF-4881-9699-4299A524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AE536-CB2B-4123-94EF-67013BFC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4054B-B72B-4A56-B906-34DE1B90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39AE8-3A6E-45F3-BBBE-71CB83F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73CF8-488C-4F9B-8BDA-DC1B0797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AFFA-14AE-49C8-8D4F-72FCCCC8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E4C1-E8F1-47FE-A754-E42F37DA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9306A-C2A7-4196-B275-107B07A18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C907-DD18-40C5-B42A-FF36E146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F8715-9DC2-417E-B3C5-967F1B16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58C7F-D4FF-42C6-BA04-605AA81F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827F-9795-429E-9B48-6B74A186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E5E65-F96D-4277-97F4-C22AE831D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244C4-6FDC-4CC9-A823-34290F3A4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DDA73-45F0-47C1-B1EE-646CB65F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E0779-BB60-41D0-9E1F-6AB68002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12A91-3B12-418C-8790-FEE8D0CC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57350-C159-4F1A-B21E-A2894757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EF89E-B227-420A-8561-37F2963C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CA57-7039-4D0D-BE24-AF64827F7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2C76-FE62-4CB0-841E-B8BE0504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320A-F4D6-496F-9B38-29616B4B4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8FC2-D33E-42E1-98B8-FCA804ADC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9277"/>
            <a:ext cx="9144000" cy="229944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data analytic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E186B-28ED-4C17-AAB4-EFD48967B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64" y="941490"/>
            <a:ext cx="6225988" cy="248751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C5C2CED-A30C-4D23-B212-B4B849CE02D0}"/>
              </a:ext>
            </a:extLst>
          </p:cNvPr>
          <p:cNvSpPr/>
          <p:nvPr/>
        </p:nvSpPr>
        <p:spPr>
          <a:xfrm>
            <a:off x="6871447" y="1990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B1447-9AFB-4FF8-8E4E-5FAD17BE752A}"/>
              </a:ext>
            </a:extLst>
          </p:cNvPr>
          <p:cNvSpPr/>
          <p:nvPr/>
        </p:nvSpPr>
        <p:spPr>
          <a:xfrm>
            <a:off x="5431149" y="4842091"/>
            <a:ext cx="1329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B547C5-715B-4742-87E4-23065A26532B}"/>
              </a:ext>
            </a:extLst>
          </p:cNvPr>
          <p:cNvSpPr/>
          <p:nvPr/>
        </p:nvSpPr>
        <p:spPr>
          <a:xfrm>
            <a:off x="3429000" y="5324183"/>
            <a:ext cx="5472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PRASHANT SINGH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62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29324-13AD-4603-9804-609299B0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712694"/>
            <a:ext cx="11914094" cy="60511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DF1832-06A7-4631-BAAA-5976137C71DB}"/>
              </a:ext>
            </a:extLst>
          </p:cNvPr>
          <p:cNvSpPr/>
          <p:nvPr/>
        </p:nvSpPr>
        <p:spPr>
          <a:xfrm flipH="1">
            <a:off x="2088774" y="112093"/>
            <a:ext cx="7637931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VEHICLE TYPE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E470F-4263-4FEE-8269-8E3891A09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5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466C3-B9EA-412C-8E1E-639612F1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819980"/>
            <a:ext cx="11914093" cy="59704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C1D584-14C6-47F2-85D0-AFD8C2C140D5}"/>
              </a:ext>
            </a:extLst>
          </p:cNvPr>
          <p:cNvSpPr/>
          <p:nvPr/>
        </p:nvSpPr>
        <p:spPr>
          <a:xfrm flipH="1">
            <a:off x="2088774" y="112093"/>
            <a:ext cx="7637931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REVENUE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10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2698B-4AB2-4794-9C31-E5B30B22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" y="819979"/>
            <a:ext cx="11967882" cy="59626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EC457B-0C38-4D2C-983E-153E7913C3AE}"/>
              </a:ext>
            </a:extLst>
          </p:cNvPr>
          <p:cNvSpPr/>
          <p:nvPr/>
        </p:nvSpPr>
        <p:spPr>
          <a:xfrm flipH="1">
            <a:off x="2088774" y="112093"/>
            <a:ext cx="7637931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CANCELLATION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90AB8-BD9A-4984-8CE0-82DAF1808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" y="26519"/>
            <a:ext cx="1057869" cy="4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4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22A40-7C13-496C-B9E2-7403F70AE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819979"/>
            <a:ext cx="11940988" cy="59553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653642-2D55-42B1-8D12-95010099B901}"/>
              </a:ext>
            </a:extLst>
          </p:cNvPr>
          <p:cNvSpPr/>
          <p:nvPr/>
        </p:nvSpPr>
        <p:spPr>
          <a:xfrm flipH="1">
            <a:off x="2088774" y="112093"/>
            <a:ext cx="7637931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RATINGS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B33FF-77C4-44C8-A796-2B582C55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AD614-D5A6-4B41-9574-CFA6259F2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025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2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D76C2-F377-4D17-BD15-9DB2782F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2362" cy="6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C0FEEC-B5CC-4A7D-A08E-192898B6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9"/>
            <a:ext cx="12189746" cy="6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1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E26218-0EFF-489F-B437-923AC482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36" y="1"/>
            <a:ext cx="12445694" cy="697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95F6B-AF2C-4E24-9E1D-05F4663E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" y="94129"/>
            <a:ext cx="12097871" cy="67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5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44EE7-CDEC-4D68-945F-E73CBAD9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530689"/>
            <a:ext cx="2944906" cy="1325563"/>
          </a:xfrm>
        </p:spPr>
        <p:txBody>
          <a:bodyPr>
            <a:normAutofit fontScale="90000"/>
          </a:bodyPr>
          <a:lstStyle/>
          <a:p>
            <a:r>
              <a:rPr lang="en-US" sz="1300" b="1" dirty="0"/>
              <a:t>1. Retrieve all successful bookings:</a:t>
            </a:r>
            <a:br>
              <a:rPr lang="en-US" sz="1400" dirty="0"/>
            </a:br>
            <a:r>
              <a:rPr lang="en-US" sz="1400" dirty="0">
                <a:solidFill>
                  <a:srgbClr val="7030A0"/>
                </a:solidFill>
              </a:rPr>
              <a:t>CREATE VIEW </a:t>
            </a:r>
            <a:r>
              <a:rPr lang="en-US" sz="1400" dirty="0" err="1">
                <a:solidFill>
                  <a:srgbClr val="7030A0"/>
                </a:solidFill>
              </a:rPr>
              <a:t>Successful_Bookings</a:t>
            </a:r>
            <a:r>
              <a:rPr lang="en-US" sz="1400" dirty="0">
                <a:solidFill>
                  <a:srgbClr val="7030A0"/>
                </a:solidFill>
              </a:rPr>
              <a:t> AS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SELECT *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FROM Bookings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WHERE </a:t>
            </a:r>
            <a:r>
              <a:rPr lang="en-US" sz="1400" dirty="0" err="1">
                <a:solidFill>
                  <a:srgbClr val="7030A0"/>
                </a:solidFill>
              </a:rPr>
              <a:t>Booking_Status</a:t>
            </a:r>
            <a:r>
              <a:rPr lang="en-US" sz="1400" dirty="0">
                <a:solidFill>
                  <a:srgbClr val="7030A0"/>
                </a:solidFill>
              </a:rPr>
              <a:t> = 'Success’;</a:t>
            </a:r>
            <a:br>
              <a:rPr lang="en-US" sz="1400" dirty="0">
                <a:solidFill>
                  <a:srgbClr val="7030A0"/>
                </a:solidFill>
              </a:rPr>
            </a:b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select * from </a:t>
            </a:r>
            <a:r>
              <a:rPr lang="en-US" sz="1400" dirty="0" err="1">
                <a:solidFill>
                  <a:srgbClr val="7030A0"/>
                </a:solidFill>
              </a:rPr>
              <a:t>Successful_bookings</a:t>
            </a:r>
            <a:endParaRPr lang="en-IN" sz="1400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B8303-3CFB-4FEB-9C02-165E2BED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2" y="101476"/>
            <a:ext cx="6261649" cy="19693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D9140C-CCCB-48F2-B08D-6355F3661333}"/>
              </a:ext>
            </a:extLst>
          </p:cNvPr>
          <p:cNvSpPr/>
          <p:nvPr/>
        </p:nvSpPr>
        <p:spPr>
          <a:xfrm>
            <a:off x="215153" y="2285442"/>
            <a:ext cx="41147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2. Find the average ride distance for each vehicle type: </a:t>
            </a:r>
          </a:p>
          <a:p>
            <a:r>
              <a:rPr lang="en-IN" sz="1200" dirty="0">
                <a:solidFill>
                  <a:srgbClr val="7030A0"/>
                </a:solidFill>
              </a:rPr>
              <a:t>CREATE VIEW </a:t>
            </a:r>
            <a:r>
              <a:rPr lang="en-IN" sz="1200" dirty="0" err="1">
                <a:solidFill>
                  <a:srgbClr val="7030A0"/>
                </a:solidFill>
              </a:rPr>
              <a:t>Avg_Ride_Distance_By_Vehicle</a:t>
            </a:r>
            <a:r>
              <a:rPr lang="en-IN" sz="1200" dirty="0">
                <a:solidFill>
                  <a:srgbClr val="7030A0"/>
                </a:solidFill>
              </a:rPr>
              <a:t> AS</a:t>
            </a:r>
          </a:p>
          <a:p>
            <a:r>
              <a:rPr lang="en-IN" sz="1200" dirty="0">
                <a:solidFill>
                  <a:srgbClr val="7030A0"/>
                </a:solidFill>
              </a:rPr>
              <a:t>SELECT </a:t>
            </a:r>
          </a:p>
          <a:p>
            <a:r>
              <a:rPr lang="en-IN" sz="1200" dirty="0">
                <a:solidFill>
                  <a:srgbClr val="7030A0"/>
                </a:solidFill>
              </a:rPr>
              <a:t>    </a:t>
            </a:r>
            <a:r>
              <a:rPr lang="en-IN" sz="1200" dirty="0" err="1">
                <a:solidFill>
                  <a:srgbClr val="7030A0"/>
                </a:solidFill>
              </a:rPr>
              <a:t>Vehicle_Type</a:t>
            </a:r>
            <a:r>
              <a:rPr lang="en-IN" sz="1200" dirty="0">
                <a:solidFill>
                  <a:srgbClr val="7030A0"/>
                </a:solidFill>
              </a:rPr>
              <a:t>,</a:t>
            </a:r>
          </a:p>
          <a:p>
            <a:r>
              <a:rPr lang="en-IN" sz="1200" dirty="0">
                <a:solidFill>
                  <a:srgbClr val="7030A0"/>
                </a:solidFill>
              </a:rPr>
              <a:t>    AVG(</a:t>
            </a:r>
            <a:r>
              <a:rPr lang="en-IN" sz="1200" dirty="0" err="1">
                <a:solidFill>
                  <a:srgbClr val="7030A0"/>
                </a:solidFill>
              </a:rPr>
              <a:t>Ride_Distance</a:t>
            </a:r>
            <a:r>
              <a:rPr lang="en-IN" sz="1200" dirty="0">
                <a:solidFill>
                  <a:srgbClr val="7030A0"/>
                </a:solidFill>
              </a:rPr>
              <a:t>) AS </a:t>
            </a:r>
            <a:r>
              <a:rPr lang="en-IN" sz="1200" dirty="0" err="1">
                <a:solidFill>
                  <a:srgbClr val="7030A0"/>
                </a:solidFill>
              </a:rPr>
              <a:t>Avg_Ride_Distance</a:t>
            </a:r>
            <a:endParaRPr lang="en-IN" sz="1200" dirty="0">
              <a:solidFill>
                <a:srgbClr val="7030A0"/>
              </a:solidFill>
            </a:endParaRPr>
          </a:p>
          <a:p>
            <a:r>
              <a:rPr lang="en-IN" sz="1200" dirty="0">
                <a:solidFill>
                  <a:srgbClr val="7030A0"/>
                </a:solidFill>
              </a:rPr>
              <a:t>FROM Bookings</a:t>
            </a:r>
          </a:p>
          <a:p>
            <a:r>
              <a:rPr lang="en-IN" sz="1200" dirty="0">
                <a:solidFill>
                  <a:srgbClr val="7030A0"/>
                </a:solidFill>
              </a:rPr>
              <a:t>WHERE </a:t>
            </a:r>
            <a:r>
              <a:rPr lang="en-IN" sz="1200" dirty="0" err="1">
                <a:solidFill>
                  <a:srgbClr val="7030A0"/>
                </a:solidFill>
              </a:rPr>
              <a:t>Booking_Status</a:t>
            </a:r>
            <a:r>
              <a:rPr lang="en-IN" sz="1200" dirty="0">
                <a:solidFill>
                  <a:srgbClr val="7030A0"/>
                </a:solidFill>
              </a:rPr>
              <a:t> = 'Success'</a:t>
            </a:r>
          </a:p>
          <a:p>
            <a:r>
              <a:rPr lang="en-IN" sz="1200" dirty="0">
                <a:solidFill>
                  <a:srgbClr val="7030A0"/>
                </a:solidFill>
              </a:rPr>
              <a:t>GROUP BY </a:t>
            </a:r>
            <a:r>
              <a:rPr lang="en-IN" sz="1200" dirty="0" err="1">
                <a:solidFill>
                  <a:srgbClr val="7030A0"/>
                </a:solidFill>
              </a:rPr>
              <a:t>Vehicle_Type</a:t>
            </a:r>
            <a:r>
              <a:rPr lang="en-IN" sz="1200" dirty="0">
                <a:solidFill>
                  <a:srgbClr val="7030A0"/>
                </a:solidFill>
              </a:rPr>
              <a:t>;</a:t>
            </a:r>
          </a:p>
          <a:p>
            <a:endParaRPr lang="en-IN" sz="1200" dirty="0">
              <a:solidFill>
                <a:srgbClr val="7030A0"/>
              </a:solidFill>
            </a:endParaRPr>
          </a:p>
          <a:p>
            <a:r>
              <a:rPr lang="en-IN" sz="1200" dirty="0">
                <a:solidFill>
                  <a:srgbClr val="7030A0"/>
                </a:solidFill>
              </a:rPr>
              <a:t>select * from </a:t>
            </a:r>
            <a:r>
              <a:rPr lang="en-IN" sz="1200" dirty="0" err="1">
                <a:solidFill>
                  <a:srgbClr val="7030A0"/>
                </a:solidFill>
              </a:rPr>
              <a:t>Avg_Ride_Distance_By_Vehicle</a:t>
            </a:r>
            <a:endParaRPr lang="en-IN" sz="12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A12688-9214-4D95-8CC5-63DFB0672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709" y="2373130"/>
            <a:ext cx="3835986" cy="26777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5ADD8D-91B4-446C-8051-6763CFB6AA24}"/>
              </a:ext>
            </a:extLst>
          </p:cNvPr>
          <p:cNvSpPr/>
          <p:nvPr/>
        </p:nvSpPr>
        <p:spPr>
          <a:xfrm rot="10800000" flipV="1">
            <a:off x="215153" y="4715455"/>
            <a:ext cx="7779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3. Get the total number of cancelled rides by customers: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CREATE VIEW </a:t>
            </a:r>
            <a:r>
              <a:rPr lang="en-US" sz="1200" dirty="0" err="1">
                <a:solidFill>
                  <a:srgbClr val="7030A0"/>
                </a:solidFill>
              </a:rPr>
              <a:t>Total_Canceled_By_Customers</a:t>
            </a:r>
            <a:r>
              <a:rPr lang="en-US" sz="1200" dirty="0">
                <a:solidFill>
                  <a:srgbClr val="7030A0"/>
                </a:solidFill>
              </a:rPr>
              <a:t> AS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COUNT(*) AS </a:t>
            </a:r>
            <a:r>
              <a:rPr lang="en-US" sz="1200" dirty="0" err="1">
                <a:solidFill>
                  <a:srgbClr val="7030A0"/>
                </a:solidFill>
              </a:rPr>
              <a:t>Total_Customer_Canceled_Rides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FROM Bookings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WHERE </a:t>
            </a:r>
            <a:r>
              <a:rPr lang="en-US" sz="1200" dirty="0" err="1">
                <a:solidFill>
                  <a:srgbClr val="7030A0"/>
                </a:solidFill>
              </a:rPr>
              <a:t>Booking_Status</a:t>
            </a:r>
            <a:r>
              <a:rPr lang="en-US" sz="1200" dirty="0">
                <a:solidFill>
                  <a:srgbClr val="7030A0"/>
                </a:solidFill>
              </a:rPr>
              <a:t> = 'Canceled by Customer’;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*</a:t>
            </a:r>
          </a:p>
          <a:p>
            <a:r>
              <a:rPr lang="en-US" sz="1200" dirty="0">
                <a:solidFill>
                  <a:srgbClr val="7030A0"/>
                </a:solidFill>
              </a:rPr>
              <a:t>FROM  </a:t>
            </a:r>
            <a:r>
              <a:rPr lang="en-US" sz="1200" dirty="0" err="1">
                <a:solidFill>
                  <a:srgbClr val="7030A0"/>
                </a:solidFill>
              </a:rPr>
              <a:t>Total_Canceled_By_Customers</a:t>
            </a:r>
            <a:endParaRPr lang="en-IN" sz="1200" dirty="0">
              <a:solidFill>
                <a:srgbClr val="7030A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07C1EC-71FD-45C0-994D-2F1CCA95A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74" y="5500285"/>
            <a:ext cx="2662520" cy="877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76F420-B13B-4D73-AA05-2B4F1DD62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A78EB3-D561-4D16-BDF4-0325A870F70E}"/>
              </a:ext>
            </a:extLst>
          </p:cNvPr>
          <p:cNvSpPr/>
          <p:nvPr/>
        </p:nvSpPr>
        <p:spPr>
          <a:xfrm>
            <a:off x="251012" y="690741"/>
            <a:ext cx="78979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4. List the top 5 customers who booked the highest number of rides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CREATE VIEW Top_5_Customers_By_Rides AS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</a:t>
            </a:r>
            <a:r>
              <a:rPr lang="en-US" sz="1200" dirty="0" err="1">
                <a:solidFill>
                  <a:srgbClr val="7030A0"/>
                </a:solidFill>
              </a:rPr>
              <a:t>Customer_ID</a:t>
            </a:r>
            <a:r>
              <a:rPr lang="en-US" sz="1200" dirty="0">
                <a:solidFill>
                  <a:srgbClr val="7030A0"/>
                </a:solidFill>
              </a:rPr>
              <a:t>,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COUNT(*) AS </a:t>
            </a:r>
            <a:r>
              <a:rPr lang="en-US" sz="1200" dirty="0" err="1">
                <a:solidFill>
                  <a:srgbClr val="7030A0"/>
                </a:solidFill>
              </a:rPr>
              <a:t>Total_Bookings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FROM Bookings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GROUP BY </a:t>
            </a:r>
            <a:r>
              <a:rPr lang="en-US" sz="1200" dirty="0" err="1">
                <a:solidFill>
                  <a:srgbClr val="7030A0"/>
                </a:solidFill>
              </a:rPr>
              <a:t>Customer_ID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ORDER BY </a:t>
            </a:r>
            <a:r>
              <a:rPr lang="en-US" sz="1200" dirty="0" err="1">
                <a:solidFill>
                  <a:srgbClr val="7030A0"/>
                </a:solidFill>
              </a:rPr>
              <a:t>Total_Bookings</a:t>
            </a:r>
            <a:r>
              <a:rPr lang="en-US" sz="1200" dirty="0">
                <a:solidFill>
                  <a:srgbClr val="7030A0"/>
                </a:solidFill>
              </a:rPr>
              <a:t> DESC</a:t>
            </a:r>
          </a:p>
          <a:p>
            <a:r>
              <a:rPr lang="en-US" sz="1200" dirty="0">
                <a:solidFill>
                  <a:srgbClr val="7030A0"/>
                </a:solidFill>
              </a:rPr>
              <a:t>LIMIT 5;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* from Top_5_Customers_By_Rides </a:t>
            </a:r>
            <a:endParaRPr lang="en-IN" sz="12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C6E85-15B7-4821-BCCB-418CB326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30" y="222826"/>
            <a:ext cx="3630730" cy="1938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6C85FC-8A04-41AE-8956-F67FC6144E81}"/>
              </a:ext>
            </a:extLst>
          </p:cNvPr>
          <p:cNvSpPr/>
          <p:nvPr/>
        </p:nvSpPr>
        <p:spPr>
          <a:xfrm>
            <a:off x="251012" y="297791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5. Get the number of rides cancelled by drivers due to personal and car-related issues: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CREATE VIEW </a:t>
            </a:r>
            <a:r>
              <a:rPr lang="en-US" sz="1200" dirty="0" err="1">
                <a:solidFill>
                  <a:srgbClr val="7030A0"/>
                </a:solidFill>
              </a:rPr>
              <a:t>Driver_Canceled_Personal_Issue</a:t>
            </a:r>
            <a:r>
              <a:rPr lang="en-US" sz="1200" dirty="0">
                <a:solidFill>
                  <a:srgbClr val="7030A0"/>
                </a:solidFill>
              </a:rPr>
              <a:t> AS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COUNT(*)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FROM bookings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WHERE </a:t>
            </a:r>
            <a:r>
              <a:rPr lang="en-US" sz="1200" dirty="0" err="1">
                <a:solidFill>
                  <a:srgbClr val="7030A0"/>
                </a:solidFill>
              </a:rPr>
              <a:t>Canceled_Rides_by_Driver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 = 'Personal &amp; Car related issue’;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*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FROM </a:t>
            </a:r>
            <a:r>
              <a:rPr lang="en-US" sz="1200" dirty="0" err="1">
                <a:solidFill>
                  <a:srgbClr val="7030A0"/>
                </a:solidFill>
              </a:rPr>
              <a:t>Driver_Canceled_Personal_Issue</a:t>
            </a:r>
            <a:endParaRPr lang="en-IN" sz="1200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1B69C-A57A-45D9-B90F-E12B50650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30" y="3075975"/>
            <a:ext cx="1881910" cy="920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EE015-9FAC-4837-ABC0-49AB9948755C}"/>
              </a:ext>
            </a:extLst>
          </p:cNvPr>
          <p:cNvSpPr/>
          <p:nvPr/>
        </p:nvSpPr>
        <p:spPr>
          <a:xfrm>
            <a:off x="251012" y="48957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6. Find the maximum and minimum driver ratings for Prime Sedan bookings: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create view </a:t>
            </a:r>
            <a:r>
              <a:rPr lang="en-US" sz="1200" dirty="0" err="1">
                <a:solidFill>
                  <a:srgbClr val="7030A0"/>
                </a:solidFill>
              </a:rPr>
              <a:t>max_and_min_driver_rating</a:t>
            </a:r>
            <a:r>
              <a:rPr lang="en-US" sz="1200" dirty="0">
                <a:solidFill>
                  <a:srgbClr val="7030A0"/>
                </a:solidFill>
              </a:rPr>
              <a:t> as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MAX(</a:t>
            </a:r>
            <a:r>
              <a:rPr lang="en-US" sz="1200" dirty="0" err="1">
                <a:solidFill>
                  <a:srgbClr val="7030A0"/>
                </a:solidFill>
              </a:rPr>
              <a:t>Driver_Ratings</a:t>
            </a:r>
            <a:r>
              <a:rPr lang="en-US" sz="1200" dirty="0">
                <a:solidFill>
                  <a:srgbClr val="7030A0"/>
                </a:solidFill>
              </a:rPr>
              <a:t>) AS </a:t>
            </a:r>
            <a:r>
              <a:rPr lang="en-US" sz="1200" dirty="0" err="1">
                <a:solidFill>
                  <a:srgbClr val="7030A0"/>
                </a:solidFill>
              </a:rPr>
              <a:t>Max_Driver_Rating</a:t>
            </a:r>
            <a:r>
              <a:rPr lang="en-US" sz="1200" dirty="0">
                <a:solidFill>
                  <a:srgbClr val="7030A0"/>
                </a:solidFill>
              </a:rPr>
              <a:t>,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MIN(</a:t>
            </a:r>
            <a:r>
              <a:rPr lang="en-US" sz="1200" dirty="0" err="1">
                <a:solidFill>
                  <a:srgbClr val="7030A0"/>
                </a:solidFill>
              </a:rPr>
              <a:t>Driver_Ratings</a:t>
            </a:r>
            <a:r>
              <a:rPr lang="en-US" sz="1200" dirty="0">
                <a:solidFill>
                  <a:srgbClr val="7030A0"/>
                </a:solidFill>
              </a:rPr>
              <a:t>) AS </a:t>
            </a:r>
            <a:r>
              <a:rPr lang="en-US" sz="1200" dirty="0" err="1">
                <a:solidFill>
                  <a:srgbClr val="7030A0"/>
                </a:solidFill>
              </a:rPr>
              <a:t>Min_Driver_Rating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FROM Bookings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WHERE </a:t>
            </a:r>
            <a:r>
              <a:rPr lang="en-US" sz="1200" dirty="0" err="1">
                <a:solidFill>
                  <a:srgbClr val="7030A0"/>
                </a:solidFill>
              </a:rPr>
              <a:t>Vehicle_Type</a:t>
            </a:r>
            <a:r>
              <a:rPr lang="en-US" sz="1200" dirty="0">
                <a:solidFill>
                  <a:srgbClr val="7030A0"/>
                </a:solidFill>
              </a:rPr>
              <a:t> = 'Prime Sedan’;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*</a:t>
            </a:r>
          </a:p>
          <a:p>
            <a:r>
              <a:rPr lang="en-US" sz="1200" dirty="0">
                <a:solidFill>
                  <a:srgbClr val="7030A0"/>
                </a:solidFill>
              </a:rPr>
              <a:t>FROM </a:t>
            </a:r>
            <a:r>
              <a:rPr lang="en-US" sz="1200" dirty="0" err="1">
                <a:solidFill>
                  <a:srgbClr val="7030A0"/>
                </a:solidFill>
              </a:rPr>
              <a:t>max_and_min_driver_rating</a:t>
            </a:r>
            <a:endParaRPr lang="en-IN" sz="1200" dirty="0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2578BE-D6BC-448F-B2D4-CA1BA32E9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30" y="4967506"/>
            <a:ext cx="4417377" cy="1095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381CCF-E6B2-4016-895E-53D2EA888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6000C6-5191-49B0-830B-BFA923CE864F}"/>
              </a:ext>
            </a:extLst>
          </p:cNvPr>
          <p:cNvSpPr/>
          <p:nvPr/>
        </p:nvSpPr>
        <p:spPr>
          <a:xfrm>
            <a:off x="138860" y="57205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7. Retrieve all rides where payment was made using UPI:</a:t>
            </a:r>
          </a:p>
          <a:p>
            <a:r>
              <a:rPr lang="en-US" sz="1200" dirty="0"/>
              <a:t>CREATE VIEW </a:t>
            </a:r>
            <a:r>
              <a:rPr lang="en-US" sz="1200" dirty="0" err="1"/>
              <a:t>Payment_using_upi</a:t>
            </a:r>
            <a:r>
              <a:rPr lang="en-US" sz="1200" dirty="0"/>
              <a:t> as</a:t>
            </a:r>
          </a:p>
          <a:p>
            <a:r>
              <a:rPr lang="en-US" sz="1200" dirty="0"/>
              <a:t>SELECT * FROM Bookings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payment_method</a:t>
            </a:r>
            <a:r>
              <a:rPr lang="en-US" sz="1200" dirty="0"/>
              <a:t> = 'UPI’</a:t>
            </a:r>
          </a:p>
          <a:p>
            <a:r>
              <a:rPr lang="en-US" sz="1200" dirty="0"/>
              <a:t>SELECT * FROM </a:t>
            </a:r>
            <a:r>
              <a:rPr lang="en-US" sz="1200" dirty="0" err="1"/>
              <a:t>Payment_using_upi</a:t>
            </a:r>
            <a:r>
              <a:rPr lang="en-US" sz="1200" dirty="0"/>
              <a:t> 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6BA6F-186D-4970-9B9D-243FFB0C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24" y="245974"/>
            <a:ext cx="7140388" cy="1631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9794EB-3652-4E40-8338-566BE2072107}"/>
              </a:ext>
            </a:extLst>
          </p:cNvPr>
          <p:cNvSpPr/>
          <p:nvPr/>
        </p:nvSpPr>
        <p:spPr>
          <a:xfrm>
            <a:off x="138860" y="184376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8. Find the average customer rating per vehicle type:</a:t>
            </a:r>
          </a:p>
          <a:p>
            <a:r>
              <a:rPr lang="en-US" sz="1200" dirty="0"/>
              <a:t>create view </a:t>
            </a:r>
            <a:r>
              <a:rPr lang="en-US" sz="1200" dirty="0" err="1"/>
              <a:t>avg_customer_rating_per_vehicle_type</a:t>
            </a:r>
            <a:r>
              <a:rPr lang="en-US" sz="1200" dirty="0"/>
              <a:t> as</a:t>
            </a:r>
          </a:p>
          <a:p>
            <a:r>
              <a:rPr lang="en-US" sz="1200" dirty="0"/>
              <a:t>select </a:t>
            </a:r>
            <a:r>
              <a:rPr lang="en-US" sz="1200" dirty="0" err="1"/>
              <a:t>vehicle_type</a:t>
            </a:r>
            <a:r>
              <a:rPr lang="en-US" sz="1200" dirty="0"/>
              <a:t>, </a:t>
            </a:r>
          </a:p>
          <a:p>
            <a:r>
              <a:rPr lang="en-US" sz="1200" dirty="0"/>
              <a:t>Avg(</a:t>
            </a:r>
            <a:r>
              <a:rPr lang="en-US" sz="1200" dirty="0" err="1"/>
              <a:t>customer_rating</a:t>
            </a:r>
            <a:r>
              <a:rPr lang="en-US" sz="1200" dirty="0"/>
              <a:t>) as </a:t>
            </a:r>
            <a:r>
              <a:rPr lang="en-US" sz="1200" dirty="0" err="1"/>
              <a:t>avg_customer_rating</a:t>
            </a:r>
            <a:endParaRPr lang="en-US" sz="1200" dirty="0"/>
          </a:p>
          <a:p>
            <a:r>
              <a:rPr lang="en-US" sz="1200" dirty="0"/>
              <a:t>from Bookings</a:t>
            </a:r>
          </a:p>
          <a:p>
            <a:r>
              <a:rPr lang="en-US" sz="1200" dirty="0"/>
              <a:t>group by </a:t>
            </a:r>
            <a:r>
              <a:rPr lang="en-US" sz="1200" dirty="0" err="1"/>
              <a:t>vehicle_type</a:t>
            </a:r>
            <a:r>
              <a:rPr lang="en-US" sz="1200" dirty="0"/>
              <a:t> ;</a:t>
            </a:r>
          </a:p>
          <a:p>
            <a:r>
              <a:rPr lang="en-US" sz="1200" dirty="0"/>
              <a:t>SELECT * FROM </a:t>
            </a:r>
            <a:r>
              <a:rPr lang="en-US" sz="1200" dirty="0" err="1"/>
              <a:t>avg_customer_rating_per_vehicle_type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8455F-866F-40C4-945A-4BFC20526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24" y="2074137"/>
            <a:ext cx="4289612" cy="16476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D28137-3C5C-4F49-B05A-BE1F35F53248}"/>
              </a:ext>
            </a:extLst>
          </p:cNvPr>
          <p:cNvSpPr/>
          <p:nvPr/>
        </p:nvSpPr>
        <p:spPr>
          <a:xfrm>
            <a:off x="138860" y="34689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9. Calculate the total booking value of rides completed successfully</a:t>
            </a:r>
            <a:r>
              <a:rPr lang="en-US" sz="1200" dirty="0"/>
              <a:t>:</a:t>
            </a:r>
          </a:p>
          <a:p>
            <a:r>
              <a:rPr lang="en-US" sz="1200" dirty="0"/>
              <a:t>Create View </a:t>
            </a:r>
            <a:r>
              <a:rPr lang="en-US" sz="1200" dirty="0" err="1"/>
              <a:t>total_successful_ride_value</a:t>
            </a:r>
            <a:r>
              <a:rPr lang="en-US" sz="1200" dirty="0"/>
              <a:t> As</a:t>
            </a:r>
          </a:p>
          <a:p>
            <a:r>
              <a:rPr lang="en-US" sz="1200" dirty="0"/>
              <a:t>SELECT </a:t>
            </a:r>
          </a:p>
          <a:p>
            <a:r>
              <a:rPr lang="en-US" sz="1200" dirty="0"/>
              <a:t>    SUM(</a:t>
            </a:r>
            <a:r>
              <a:rPr lang="en-US" sz="1200" dirty="0" err="1"/>
              <a:t>Booking_Value</a:t>
            </a:r>
            <a:r>
              <a:rPr lang="en-US" sz="1200" dirty="0"/>
              <a:t>) AS </a:t>
            </a:r>
            <a:r>
              <a:rPr lang="en-US" sz="1200" dirty="0" err="1"/>
              <a:t>Total_Successful_Booking_Value</a:t>
            </a:r>
            <a:endParaRPr lang="en-US" sz="1200" dirty="0"/>
          </a:p>
          <a:p>
            <a:r>
              <a:rPr lang="en-US" sz="1200" dirty="0"/>
              <a:t>FROM bookings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Booking_Status</a:t>
            </a:r>
            <a:r>
              <a:rPr lang="en-US" sz="1200" dirty="0"/>
              <a:t> = 'Success’;</a:t>
            </a:r>
          </a:p>
          <a:p>
            <a:r>
              <a:rPr lang="en-US" sz="1200" dirty="0"/>
              <a:t>select * from </a:t>
            </a:r>
            <a:r>
              <a:rPr lang="en-US" sz="1200" dirty="0" err="1"/>
              <a:t>total_successful_ride_value</a:t>
            </a:r>
            <a:r>
              <a:rPr lang="en-US" sz="1200" dirty="0"/>
              <a:t> </a:t>
            </a:r>
          </a:p>
          <a:p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8CE84-6360-4F47-8FB7-2FFF8E55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341" y="3901228"/>
            <a:ext cx="3482788" cy="957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F1B701-C251-4B93-A1FD-6C4A671C0CB8}"/>
              </a:ext>
            </a:extLst>
          </p:cNvPr>
          <p:cNvSpPr/>
          <p:nvPr/>
        </p:nvSpPr>
        <p:spPr>
          <a:xfrm>
            <a:off x="138860" y="520612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10. List all incomplete rides along with the reason:</a:t>
            </a:r>
          </a:p>
          <a:p>
            <a:r>
              <a:rPr lang="en-US" sz="1200" dirty="0"/>
              <a:t>Create View </a:t>
            </a:r>
            <a:r>
              <a:rPr lang="en-US" sz="1200" dirty="0" err="1"/>
              <a:t>all_Incomplete_Rides_Reason</a:t>
            </a:r>
            <a:r>
              <a:rPr lang="en-US" sz="1200" dirty="0"/>
              <a:t> As</a:t>
            </a:r>
          </a:p>
          <a:p>
            <a:r>
              <a:rPr lang="en-US" sz="1200" dirty="0"/>
              <a:t>select </a:t>
            </a:r>
            <a:r>
              <a:rPr lang="en-US" sz="1200" dirty="0" err="1"/>
              <a:t>incomplete_rides</a:t>
            </a:r>
            <a:r>
              <a:rPr lang="en-US" sz="1200" dirty="0"/>
              <a:t>, </a:t>
            </a:r>
            <a:r>
              <a:rPr lang="en-US" sz="1200" dirty="0" err="1"/>
              <a:t>incomplete_rides_reason</a:t>
            </a:r>
            <a:r>
              <a:rPr lang="en-US" sz="1200" dirty="0"/>
              <a:t> </a:t>
            </a:r>
          </a:p>
          <a:p>
            <a:r>
              <a:rPr lang="en-US" sz="1200" dirty="0"/>
              <a:t>from bookings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Incomplete_Rides</a:t>
            </a:r>
            <a:r>
              <a:rPr lang="en-US" sz="1200" dirty="0"/>
              <a:t> = 'Yes’; </a:t>
            </a:r>
          </a:p>
          <a:p>
            <a:r>
              <a:rPr lang="en-US" sz="1200" dirty="0"/>
              <a:t>SELECT *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all_Incomplete_Rides_Reason</a:t>
            </a:r>
            <a:r>
              <a:rPr lang="en-US" sz="12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72356-4531-4248-8A01-BC87BFC2B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17" y="4702396"/>
            <a:ext cx="3086531" cy="2010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0BABCD-42EC-4E01-98EC-FA7F5643E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9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88EBF-EC14-41E4-BCCA-0D08A9EB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52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6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2CA3B-65F5-4F7C-8F47-3B773819A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1" y="819979"/>
            <a:ext cx="11607053" cy="5925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3AA65E-4FDE-4B2C-A079-20CFF9BEB455}"/>
              </a:ext>
            </a:extLst>
          </p:cNvPr>
          <p:cNvSpPr/>
          <p:nvPr/>
        </p:nvSpPr>
        <p:spPr>
          <a:xfrm flipH="1">
            <a:off x="2088774" y="112093"/>
            <a:ext cx="7637931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OLA OVERVIEW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73D23-039C-4444-B63A-63F9B7E93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2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586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Office Theme</vt:lpstr>
      <vt:lpstr> data analytic</vt:lpstr>
      <vt:lpstr>PowerPoint Presentation</vt:lpstr>
      <vt:lpstr>PowerPoint Presentation</vt:lpstr>
      <vt:lpstr>PowerPoint Presentation</vt:lpstr>
      <vt:lpstr>1. Retrieve all successful bookings: CREATE VIEW Successful_Bookings AS SELECT * FROM Bookings WHERE Booking_Status = 'Success’;  select * from Successful_bookings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</dc:title>
  <dc:creator>CHIKU</dc:creator>
  <cp:lastModifiedBy>CHIKU</cp:lastModifiedBy>
  <cp:revision>12</cp:revision>
  <dcterms:created xsi:type="dcterms:W3CDTF">2025-04-05T11:34:31Z</dcterms:created>
  <dcterms:modified xsi:type="dcterms:W3CDTF">2025-04-05T13:14:09Z</dcterms:modified>
</cp:coreProperties>
</file>