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9" d="100"/>
          <a:sy n="79" d="100"/>
        </p:scale>
        <p:origin x="85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604DC2-BC64-47F3-A69A-F56386E5C44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1877B91-884E-43E4-BA71-4E9917DBAA28}">
      <dgm:prSet/>
      <dgm:spPr/>
      <dgm:t>
        <a:bodyPr/>
        <a:lstStyle/>
        <a:p>
          <a:r>
            <a:rPr lang="en-US" b="0" i="0"/>
            <a:t>1) PYTHON : DATA CLEANING AND VISUALIZATION</a:t>
          </a:r>
          <a:endParaRPr lang="en-US"/>
        </a:p>
      </dgm:t>
    </dgm:pt>
    <dgm:pt modelId="{F81A192D-69DC-45A7-98B1-6BED4FB06834}" type="parTrans" cxnId="{B67AAE5B-DF74-448E-BD71-345F5F5FBEC3}">
      <dgm:prSet/>
      <dgm:spPr/>
      <dgm:t>
        <a:bodyPr/>
        <a:lstStyle/>
        <a:p>
          <a:endParaRPr lang="en-US"/>
        </a:p>
      </dgm:t>
    </dgm:pt>
    <dgm:pt modelId="{564ECE25-844D-4B1C-82F9-16E2FA642A0F}" type="sibTrans" cxnId="{B67AAE5B-DF74-448E-BD71-345F5F5FBEC3}">
      <dgm:prSet/>
      <dgm:spPr/>
      <dgm:t>
        <a:bodyPr/>
        <a:lstStyle/>
        <a:p>
          <a:endParaRPr lang="en-US"/>
        </a:p>
      </dgm:t>
    </dgm:pt>
    <dgm:pt modelId="{B950B106-7E22-4FD9-83C5-EDA8FC4AA629}">
      <dgm:prSet/>
      <dgm:spPr/>
      <dgm:t>
        <a:bodyPr/>
        <a:lstStyle/>
        <a:p>
          <a:r>
            <a:rPr lang="en-US" b="0" i="0"/>
            <a:t>2) SQL : DATA QUERY</a:t>
          </a:r>
          <a:endParaRPr lang="en-US"/>
        </a:p>
      </dgm:t>
    </dgm:pt>
    <dgm:pt modelId="{2049B9E1-5476-4F77-9AC8-33D3C23C569E}" type="parTrans" cxnId="{BFE549AA-3CD5-49CF-B5AF-91F7FB35C671}">
      <dgm:prSet/>
      <dgm:spPr/>
      <dgm:t>
        <a:bodyPr/>
        <a:lstStyle/>
        <a:p>
          <a:endParaRPr lang="en-US"/>
        </a:p>
      </dgm:t>
    </dgm:pt>
    <dgm:pt modelId="{0FBF3047-C1E7-4805-8303-DA2E3143C564}" type="sibTrans" cxnId="{BFE549AA-3CD5-49CF-B5AF-91F7FB35C671}">
      <dgm:prSet/>
      <dgm:spPr/>
      <dgm:t>
        <a:bodyPr/>
        <a:lstStyle/>
        <a:p>
          <a:endParaRPr lang="en-US"/>
        </a:p>
      </dgm:t>
    </dgm:pt>
    <dgm:pt modelId="{61EE0B93-D52A-44FB-ABCC-9BE75AFD8DBC}">
      <dgm:prSet/>
      <dgm:spPr/>
      <dgm:t>
        <a:bodyPr/>
        <a:lstStyle/>
        <a:p>
          <a:r>
            <a:rPr lang="en-US" b="0" i="0"/>
            <a:t>3) POWER BI: DASHBOARD</a:t>
          </a:r>
          <a:endParaRPr lang="en-US"/>
        </a:p>
      </dgm:t>
    </dgm:pt>
    <dgm:pt modelId="{F6C5FF0F-7FAA-416A-A281-1AEED46EAE5B}" type="parTrans" cxnId="{24385C61-C916-4873-A1A2-87BD38CCB7C8}">
      <dgm:prSet/>
      <dgm:spPr/>
      <dgm:t>
        <a:bodyPr/>
        <a:lstStyle/>
        <a:p>
          <a:endParaRPr lang="en-US"/>
        </a:p>
      </dgm:t>
    </dgm:pt>
    <dgm:pt modelId="{C563C970-92C4-482C-825C-174089114A57}" type="sibTrans" cxnId="{24385C61-C916-4873-A1A2-87BD38CCB7C8}">
      <dgm:prSet/>
      <dgm:spPr/>
      <dgm:t>
        <a:bodyPr/>
        <a:lstStyle/>
        <a:p>
          <a:endParaRPr lang="en-US"/>
        </a:p>
      </dgm:t>
    </dgm:pt>
    <dgm:pt modelId="{219EE1EC-FCBF-43C5-8120-835BC0DE4878}" type="pres">
      <dgm:prSet presAssocID="{33604DC2-BC64-47F3-A69A-F56386E5C442}" presName="root" presStyleCnt="0">
        <dgm:presLayoutVars>
          <dgm:dir/>
          <dgm:resizeHandles val="exact"/>
        </dgm:presLayoutVars>
      </dgm:prSet>
      <dgm:spPr/>
    </dgm:pt>
    <dgm:pt modelId="{2D0AB875-60C0-4FE3-B79F-EB8636F2A27E}" type="pres">
      <dgm:prSet presAssocID="{91877B91-884E-43E4-BA71-4E9917DBAA28}" presName="compNode" presStyleCnt="0"/>
      <dgm:spPr/>
    </dgm:pt>
    <dgm:pt modelId="{083422FB-C8C0-4774-B559-5BB0ECBA6913}" type="pres">
      <dgm:prSet presAssocID="{91877B91-884E-43E4-BA71-4E9917DBAA28}" presName="bgRect" presStyleLbl="bgShp" presStyleIdx="0" presStyleCnt="3"/>
      <dgm:spPr/>
    </dgm:pt>
    <dgm:pt modelId="{ECEB96AD-9C3C-488E-98EA-27216ADD0E85}" type="pres">
      <dgm:prSet presAssocID="{91877B91-884E-43E4-BA71-4E9917DBAA2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BAA097DA-865D-4B18-8D3C-363A3D2003E9}" type="pres">
      <dgm:prSet presAssocID="{91877B91-884E-43E4-BA71-4E9917DBAA28}" presName="spaceRect" presStyleCnt="0"/>
      <dgm:spPr/>
    </dgm:pt>
    <dgm:pt modelId="{D9F3507B-401D-44CE-AD31-5A4C821729F7}" type="pres">
      <dgm:prSet presAssocID="{91877B91-884E-43E4-BA71-4E9917DBAA28}" presName="parTx" presStyleLbl="revTx" presStyleIdx="0" presStyleCnt="3">
        <dgm:presLayoutVars>
          <dgm:chMax val="0"/>
          <dgm:chPref val="0"/>
        </dgm:presLayoutVars>
      </dgm:prSet>
      <dgm:spPr/>
    </dgm:pt>
    <dgm:pt modelId="{E34BF636-E832-454E-93D8-C5F1C7C9E1C9}" type="pres">
      <dgm:prSet presAssocID="{564ECE25-844D-4B1C-82F9-16E2FA642A0F}" presName="sibTrans" presStyleCnt="0"/>
      <dgm:spPr/>
    </dgm:pt>
    <dgm:pt modelId="{AE86A15A-1995-4368-83F0-1AC7990E5353}" type="pres">
      <dgm:prSet presAssocID="{B950B106-7E22-4FD9-83C5-EDA8FC4AA629}" presName="compNode" presStyleCnt="0"/>
      <dgm:spPr/>
    </dgm:pt>
    <dgm:pt modelId="{39DA53AB-B1DF-4CA4-896E-F09E6A6A9FB3}" type="pres">
      <dgm:prSet presAssocID="{B950B106-7E22-4FD9-83C5-EDA8FC4AA629}" presName="bgRect" presStyleLbl="bgShp" presStyleIdx="1" presStyleCnt="3"/>
      <dgm:spPr/>
    </dgm:pt>
    <dgm:pt modelId="{8F628009-DDAF-4F41-B4C3-145DFD4FAC1E}" type="pres">
      <dgm:prSet presAssocID="{B950B106-7E22-4FD9-83C5-EDA8FC4AA62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0009390-4715-49A7-B276-00F7209011DE}" type="pres">
      <dgm:prSet presAssocID="{B950B106-7E22-4FD9-83C5-EDA8FC4AA629}" presName="spaceRect" presStyleCnt="0"/>
      <dgm:spPr/>
    </dgm:pt>
    <dgm:pt modelId="{C4DCE7D3-EE54-482D-A7A6-4E6087293962}" type="pres">
      <dgm:prSet presAssocID="{B950B106-7E22-4FD9-83C5-EDA8FC4AA629}" presName="parTx" presStyleLbl="revTx" presStyleIdx="1" presStyleCnt="3">
        <dgm:presLayoutVars>
          <dgm:chMax val="0"/>
          <dgm:chPref val="0"/>
        </dgm:presLayoutVars>
      </dgm:prSet>
      <dgm:spPr/>
    </dgm:pt>
    <dgm:pt modelId="{B344C770-77E7-4B6A-BD5F-0D8C0A32F4A4}" type="pres">
      <dgm:prSet presAssocID="{0FBF3047-C1E7-4805-8303-DA2E3143C564}" presName="sibTrans" presStyleCnt="0"/>
      <dgm:spPr/>
    </dgm:pt>
    <dgm:pt modelId="{CA72456C-7E88-4C25-BBC0-2EE7A3CDB4C8}" type="pres">
      <dgm:prSet presAssocID="{61EE0B93-D52A-44FB-ABCC-9BE75AFD8DBC}" presName="compNode" presStyleCnt="0"/>
      <dgm:spPr/>
    </dgm:pt>
    <dgm:pt modelId="{6D0F4580-EF3B-40EB-B4A1-100BB61871D2}" type="pres">
      <dgm:prSet presAssocID="{61EE0B93-D52A-44FB-ABCC-9BE75AFD8DBC}" presName="bgRect" presStyleLbl="bgShp" presStyleIdx="2" presStyleCnt="3"/>
      <dgm:spPr/>
    </dgm:pt>
    <dgm:pt modelId="{65BD65CA-FD5E-4545-A63F-33E7AD83E644}" type="pres">
      <dgm:prSet presAssocID="{61EE0B93-D52A-44FB-ABCC-9BE75AFD8DB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81F52879-42A9-456D-A874-7F31918DB202}" type="pres">
      <dgm:prSet presAssocID="{61EE0B93-D52A-44FB-ABCC-9BE75AFD8DBC}" presName="spaceRect" presStyleCnt="0"/>
      <dgm:spPr/>
    </dgm:pt>
    <dgm:pt modelId="{CCCAA919-6B46-40FB-AEA4-9499F4920D85}" type="pres">
      <dgm:prSet presAssocID="{61EE0B93-D52A-44FB-ABCC-9BE75AFD8DBC}" presName="parTx" presStyleLbl="revTx" presStyleIdx="2" presStyleCnt="3">
        <dgm:presLayoutVars>
          <dgm:chMax val="0"/>
          <dgm:chPref val="0"/>
        </dgm:presLayoutVars>
      </dgm:prSet>
      <dgm:spPr/>
    </dgm:pt>
  </dgm:ptLst>
  <dgm:cxnLst>
    <dgm:cxn modelId="{1AF54C3F-DFE2-4FD4-A848-3416EA14DA46}" type="presOf" srcId="{B950B106-7E22-4FD9-83C5-EDA8FC4AA629}" destId="{C4DCE7D3-EE54-482D-A7A6-4E6087293962}" srcOrd="0" destOrd="0" presId="urn:microsoft.com/office/officeart/2018/2/layout/IconVerticalSolidList"/>
    <dgm:cxn modelId="{B67AAE5B-DF74-448E-BD71-345F5F5FBEC3}" srcId="{33604DC2-BC64-47F3-A69A-F56386E5C442}" destId="{91877B91-884E-43E4-BA71-4E9917DBAA28}" srcOrd="0" destOrd="0" parTransId="{F81A192D-69DC-45A7-98B1-6BED4FB06834}" sibTransId="{564ECE25-844D-4B1C-82F9-16E2FA642A0F}"/>
    <dgm:cxn modelId="{24385C61-C916-4873-A1A2-87BD38CCB7C8}" srcId="{33604DC2-BC64-47F3-A69A-F56386E5C442}" destId="{61EE0B93-D52A-44FB-ABCC-9BE75AFD8DBC}" srcOrd="2" destOrd="0" parTransId="{F6C5FF0F-7FAA-416A-A281-1AEED46EAE5B}" sibTransId="{C563C970-92C4-482C-825C-174089114A57}"/>
    <dgm:cxn modelId="{A0299241-9F24-4970-B834-808D92F2B2DE}" type="presOf" srcId="{91877B91-884E-43E4-BA71-4E9917DBAA28}" destId="{D9F3507B-401D-44CE-AD31-5A4C821729F7}" srcOrd="0" destOrd="0" presId="urn:microsoft.com/office/officeart/2018/2/layout/IconVerticalSolidList"/>
    <dgm:cxn modelId="{52794F78-DFBF-4255-B25B-ED9CD81629EF}" type="presOf" srcId="{33604DC2-BC64-47F3-A69A-F56386E5C442}" destId="{219EE1EC-FCBF-43C5-8120-835BC0DE4878}" srcOrd="0" destOrd="0" presId="urn:microsoft.com/office/officeart/2018/2/layout/IconVerticalSolidList"/>
    <dgm:cxn modelId="{BFE549AA-3CD5-49CF-B5AF-91F7FB35C671}" srcId="{33604DC2-BC64-47F3-A69A-F56386E5C442}" destId="{B950B106-7E22-4FD9-83C5-EDA8FC4AA629}" srcOrd="1" destOrd="0" parTransId="{2049B9E1-5476-4F77-9AC8-33D3C23C569E}" sibTransId="{0FBF3047-C1E7-4805-8303-DA2E3143C564}"/>
    <dgm:cxn modelId="{1A2438FC-3FC1-4729-BA6B-81C8FFE54A69}" type="presOf" srcId="{61EE0B93-D52A-44FB-ABCC-9BE75AFD8DBC}" destId="{CCCAA919-6B46-40FB-AEA4-9499F4920D85}" srcOrd="0" destOrd="0" presId="urn:microsoft.com/office/officeart/2018/2/layout/IconVerticalSolidList"/>
    <dgm:cxn modelId="{1143E465-F9D7-4A49-83BA-FF5BCE9EA7A6}" type="presParOf" srcId="{219EE1EC-FCBF-43C5-8120-835BC0DE4878}" destId="{2D0AB875-60C0-4FE3-B79F-EB8636F2A27E}" srcOrd="0" destOrd="0" presId="urn:microsoft.com/office/officeart/2018/2/layout/IconVerticalSolidList"/>
    <dgm:cxn modelId="{CEB1887C-6B2B-47E4-A51A-FCDCC3521D60}" type="presParOf" srcId="{2D0AB875-60C0-4FE3-B79F-EB8636F2A27E}" destId="{083422FB-C8C0-4774-B559-5BB0ECBA6913}" srcOrd="0" destOrd="0" presId="urn:microsoft.com/office/officeart/2018/2/layout/IconVerticalSolidList"/>
    <dgm:cxn modelId="{0A9EA61C-D0B0-4FF3-83F7-D3B33BA14154}" type="presParOf" srcId="{2D0AB875-60C0-4FE3-B79F-EB8636F2A27E}" destId="{ECEB96AD-9C3C-488E-98EA-27216ADD0E85}" srcOrd="1" destOrd="0" presId="urn:microsoft.com/office/officeart/2018/2/layout/IconVerticalSolidList"/>
    <dgm:cxn modelId="{913922A4-445B-4763-BF22-AC6EC626EC8F}" type="presParOf" srcId="{2D0AB875-60C0-4FE3-B79F-EB8636F2A27E}" destId="{BAA097DA-865D-4B18-8D3C-363A3D2003E9}" srcOrd="2" destOrd="0" presId="urn:microsoft.com/office/officeart/2018/2/layout/IconVerticalSolidList"/>
    <dgm:cxn modelId="{57F2E71F-3420-43B9-A20C-7F00DC535AA3}" type="presParOf" srcId="{2D0AB875-60C0-4FE3-B79F-EB8636F2A27E}" destId="{D9F3507B-401D-44CE-AD31-5A4C821729F7}" srcOrd="3" destOrd="0" presId="urn:microsoft.com/office/officeart/2018/2/layout/IconVerticalSolidList"/>
    <dgm:cxn modelId="{64321905-13B2-4BCA-A7E9-FA072430DEB8}" type="presParOf" srcId="{219EE1EC-FCBF-43C5-8120-835BC0DE4878}" destId="{E34BF636-E832-454E-93D8-C5F1C7C9E1C9}" srcOrd="1" destOrd="0" presId="urn:microsoft.com/office/officeart/2018/2/layout/IconVerticalSolidList"/>
    <dgm:cxn modelId="{7A27886E-732B-4AA2-92A4-DC57EBE53E2E}" type="presParOf" srcId="{219EE1EC-FCBF-43C5-8120-835BC0DE4878}" destId="{AE86A15A-1995-4368-83F0-1AC7990E5353}" srcOrd="2" destOrd="0" presId="urn:microsoft.com/office/officeart/2018/2/layout/IconVerticalSolidList"/>
    <dgm:cxn modelId="{E181BB26-EB38-49A9-8006-BB997851B3AD}" type="presParOf" srcId="{AE86A15A-1995-4368-83F0-1AC7990E5353}" destId="{39DA53AB-B1DF-4CA4-896E-F09E6A6A9FB3}" srcOrd="0" destOrd="0" presId="urn:microsoft.com/office/officeart/2018/2/layout/IconVerticalSolidList"/>
    <dgm:cxn modelId="{FF3A9C53-6042-4B67-951E-EFE98109F0BD}" type="presParOf" srcId="{AE86A15A-1995-4368-83F0-1AC7990E5353}" destId="{8F628009-DDAF-4F41-B4C3-145DFD4FAC1E}" srcOrd="1" destOrd="0" presId="urn:microsoft.com/office/officeart/2018/2/layout/IconVerticalSolidList"/>
    <dgm:cxn modelId="{60744D8E-A2A2-42B3-93CB-1CB4282A5EF5}" type="presParOf" srcId="{AE86A15A-1995-4368-83F0-1AC7990E5353}" destId="{70009390-4715-49A7-B276-00F7209011DE}" srcOrd="2" destOrd="0" presId="urn:microsoft.com/office/officeart/2018/2/layout/IconVerticalSolidList"/>
    <dgm:cxn modelId="{49E6ECC9-40AB-44AD-8344-B5EC0DDEC2EB}" type="presParOf" srcId="{AE86A15A-1995-4368-83F0-1AC7990E5353}" destId="{C4DCE7D3-EE54-482D-A7A6-4E6087293962}" srcOrd="3" destOrd="0" presId="urn:microsoft.com/office/officeart/2018/2/layout/IconVerticalSolidList"/>
    <dgm:cxn modelId="{53B34310-7CBD-4561-BF9C-84E686D654AA}" type="presParOf" srcId="{219EE1EC-FCBF-43C5-8120-835BC0DE4878}" destId="{B344C770-77E7-4B6A-BD5F-0D8C0A32F4A4}" srcOrd="3" destOrd="0" presId="urn:microsoft.com/office/officeart/2018/2/layout/IconVerticalSolidList"/>
    <dgm:cxn modelId="{D382EADB-1684-49B3-B931-12262BBC61BD}" type="presParOf" srcId="{219EE1EC-FCBF-43C5-8120-835BC0DE4878}" destId="{CA72456C-7E88-4C25-BBC0-2EE7A3CDB4C8}" srcOrd="4" destOrd="0" presId="urn:microsoft.com/office/officeart/2018/2/layout/IconVerticalSolidList"/>
    <dgm:cxn modelId="{B4D598F0-3FD7-42BC-AA9E-B126EF715D54}" type="presParOf" srcId="{CA72456C-7E88-4C25-BBC0-2EE7A3CDB4C8}" destId="{6D0F4580-EF3B-40EB-B4A1-100BB61871D2}" srcOrd="0" destOrd="0" presId="urn:microsoft.com/office/officeart/2018/2/layout/IconVerticalSolidList"/>
    <dgm:cxn modelId="{FA099A4D-B07F-4EDF-A1A1-C01C8F1AA7E4}" type="presParOf" srcId="{CA72456C-7E88-4C25-BBC0-2EE7A3CDB4C8}" destId="{65BD65CA-FD5E-4545-A63F-33E7AD83E644}" srcOrd="1" destOrd="0" presId="urn:microsoft.com/office/officeart/2018/2/layout/IconVerticalSolidList"/>
    <dgm:cxn modelId="{14B942FD-98DE-49E6-8B52-C413DE0BA2FB}" type="presParOf" srcId="{CA72456C-7E88-4C25-BBC0-2EE7A3CDB4C8}" destId="{81F52879-42A9-456D-A874-7F31918DB202}" srcOrd="2" destOrd="0" presId="urn:microsoft.com/office/officeart/2018/2/layout/IconVerticalSolidList"/>
    <dgm:cxn modelId="{FF651D38-0900-4449-98A6-C004A663C7D0}" type="presParOf" srcId="{CA72456C-7E88-4C25-BBC0-2EE7A3CDB4C8}" destId="{CCCAA919-6B46-40FB-AEA4-9499F4920D8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D4ABAE-BA87-4EDC-9B7E-CD6AE4EDE92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22E42E9-E1AB-49CB-8113-8F1DF9531FE1}">
      <dgm:prSet/>
      <dgm:spPr/>
      <dgm:t>
        <a:bodyPr/>
        <a:lstStyle/>
        <a:p>
          <a:r>
            <a:rPr lang="en-US" b="0" i="0" baseline="0"/>
            <a:t>df: Cleaned and merged </a:t>
          </a:r>
          <a:r>
            <a:rPr lang="en-US" b="1" i="0" baseline="0"/>
            <a:t>daily-level data</a:t>
          </a:r>
          <a:r>
            <a:rPr lang="en-US" b="0" i="0" baseline="0"/>
            <a:t>.</a:t>
          </a:r>
          <a:endParaRPr lang="en-US"/>
        </a:p>
      </dgm:t>
    </dgm:pt>
    <dgm:pt modelId="{44869394-FC1B-4656-B4FF-B5682FE5450F}" type="parTrans" cxnId="{8E100E80-8BE7-48CC-BCFE-1726976A4AA2}">
      <dgm:prSet/>
      <dgm:spPr/>
      <dgm:t>
        <a:bodyPr/>
        <a:lstStyle/>
        <a:p>
          <a:endParaRPr lang="en-US"/>
        </a:p>
      </dgm:t>
    </dgm:pt>
    <dgm:pt modelId="{C2A913AE-6DB0-4819-BBA5-AB99E5779791}" type="sibTrans" cxnId="{8E100E80-8BE7-48CC-BCFE-1726976A4AA2}">
      <dgm:prSet/>
      <dgm:spPr/>
      <dgm:t>
        <a:bodyPr/>
        <a:lstStyle/>
        <a:p>
          <a:endParaRPr lang="en-US"/>
        </a:p>
      </dgm:t>
    </dgm:pt>
    <dgm:pt modelId="{E23562D1-3C75-43C6-8A98-AEE2BAF57E3D}">
      <dgm:prSet/>
      <dgm:spPr/>
      <dgm:t>
        <a:bodyPr/>
        <a:lstStyle/>
        <a:p>
          <a:r>
            <a:rPr lang="en-US" b="0" i="0" baseline="0"/>
            <a:t>df_sleep: Subset of df with valid sleep data.</a:t>
          </a:r>
          <a:endParaRPr lang="en-US"/>
        </a:p>
      </dgm:t>
    </dgm:pt>
    <dgm:pt modelId="{F18AA465-51CE-46F8-A3D7-7595A6EE0313}" type="parTrans" cxnId="{DB34DD14-86F9-4424-B870-BCAD161B67F7}">
      <dgm:prSet/>
      <dgm:spPr/>
      <dgm:t>
        <a:bodyPr/>
        <a:lstStyle/>
        <a:p>
          <a:endParaRPr lang="en-US"/>
        </a:p>
      </dgm:t>
    </dgm:pt>
    <dgm:pt modelId="{F999E68A-C9A2-4C1E-BFFB-417901DABB02}" type="sibTrans" cxnId="{DB34DD14-86F9-4424-B870-BCAD161B67F7}">
      <dgm:prSet/>
      <dgm:spPr/>
      <dgm:t>
        <a:bodyPr/>
        <a:lstStyle/>
        <a:p>
          <a:endParaRPr lang="en-US"/>
        </a:p>
      </dgm:t>
    </dgm:pt>
    <dgm:pt modelId="{B94A6134-C7A0-4DC4-9510-9770BD5D4061}">
      <dgm:prSet/>
      <dgm:spPr/>
      <dgm:t>
        <a:bodyPr/>
        <a:lstStyle/>
        <a:p>
          <a:r>
            <a:rPr lang="en-US" b="0" i="0" baseline="0"/>
            <a:t>hourly_merged: </a:t>
          </a:r>
          <a:r>
            <a:rPr lang="en-US" b="1" i="0" baseline="0"/>
            <a:t>Hourly-level</a:t>
          </a:r>
          <a:r>
            <a:rPr lang="en-US" b="0" i="0" baseline="0"/>
            <a:t> activity, calorie, and heart rate data.</a:t>
          </a:r>
          <a:endParaRPr lang="en-US"/>
        </a:p>
      </dgm:t>
    </dgm:pt>
    <dgm:pt modelId="{84204F5D-1056-4838-AD38-A3209B4BC14D}" type="parTrans" cxnId="{A88FAD2F-8610-4D99-A5D7-EEDBA5EC7825}">
      <dgm:prSet/>
      <dgm:spPr/>
      <dgm:t>
        <a:bodyPr/>
        <a:lstStyle/>
        <a:p>
          <a:endParaRPr lang="en-US"/>
        </a:p>
      </dgm:t>
    </dgm:pt>
    <dgm:pt modelId="{1EF94B20-B011-42CF-8CC6-37E3E3BB30A3}" type="sibTrans" cxnId="{A88FAD2F-8610-4D99-A5D7-EEDBA5EC7825}">
      <dgm:prSet/>
      <dgm:spPr/>
      <dgm:t>
        <a:bodyPr/>
        <a:lstStyle/>
        <a:p>
          <a:endParaRPr lang="en-US"/>
        </a:p>
      </dgm:t>
    </dgm:pt>
    <dgm:pt modelId="{1D6EDB19-4E08-43A5-9845-CDB0E0988473}">
      <dgm:prSet/>
      <dgm:spPr/>
      <dgm:t>
        <a:bodyPr/>
        <a:lstStyle/>
        <a:p>
          <a:r>
            <a:rPr lang="en-US" b="0" i="0" baseline="0"/>
            <a:t>hr: Hourly-level data with </a:t>
          </a:r>
          <a:r>
            <a:rPr lang="en-US" b="1" i="0" baseline="0"/>
            <a:t>heart rate available</a:t>
          </a:r>
          <a:r>
            <a:rPr lang="en-US" b="0" i="0" baseline="0"/>
            <a:t>.</a:t>
          </a:r>
          <a:endParaRPr lang="en-US"/>
        </a:p>
      </dgm:t>
    </dgm:pt>
    <dgm:pt modelId="{C2F4600B-222B-432B-AD9C-EA8F062EB52B}" type="parTrans" cxnId="{AD721846-8EB4-4620-9CA8-0FD587EB8266}">
      <dgm:prSet/>
      <dgm:spPr/>
      <dgm:t>
        <a:bodyPr/>
        <a:lstStyle/>
        <a:p>
          <a:endParaRPr lang="en-US"/>
        </a:p>
      </dgm:t>
    </dgm:pt>
    <dgm:pt modelId="{DF8677BF-9799-4D1E-B45F-A690531FC4B4}" type="sibTrans" cxnId="{AD721846-8EB4-4620-9CA8-0FD587EB8266}">
      <dgm:prSet/>
      <dgm:spPr/>
      <dgm:t>
        <a:bodyPr/>
        <a:lstStyle/>
        <a:p>
          <a:endParaRPr lang="en-US"/>
        </a:p>
      </dgm:t>
    </dgm:pt>
    <dgm:pt modelId="{077CDE82-EA52-49A5-8F34-393C5BF28FDC}" type="pres">
      <dgm:prSet presAssocID="{35D4ABAE-BA87-4EDC-9B7E-CD6AE4EDE929}" presName="root" presStyleCnt="0">
        <dgm:presLayoutVars>
          <dgm:dir/>
          <dgm:resizeHandles val="exact"/>
        </dgm:presLayoutVars>
      </dgm:prSet>
      <dgm:spPr/>
    </dgm:pt>
    <dgm:pt modelId="{287A1B40-80B6-4201-B420-FB4D139CB0C9}" type="pres">
      <dgm:prSet presAssocID="{522E42E9-E1AB-49CB-8113-8F1DF9531FE1}" presName="compNode" presStyleCnt="0"/>
      <dgm:spPr/>
    </dgm:pt>
    <dgm:pt modelId="{EC8D3B81-E05D-4D23-A7FA-86EF8040A3EF}" type="pres">
      <dgm:prSet presAssocID="{522E42E9-E1AB-49CB-8113-8F1DF9531FE1}" presName="bgRect" presStyleLbl="bgShp" presStyleIdx="0" presStyleCnt="4"/>
      <dgm:spPr/>
    </dgm:pt>
    <dgm:pt modelId="{EC6DE3DC-C66F-4F1E-B975-49D2187BCE3F}" type="pres">
      <dgm:prSet presAssocID="{522E42E9-E1AB-49CB-8113-8F1DF9531FE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1E3B70BF-3BAD-404F-B4C7-66AA715FE306}" type="pres">
      <dgm:prSet presAssocID="{522E42E9-E1AB-49CB-8113-8F1DF9531FE1}" presName="spaceRect" presStyleCnt="0"/>
      <dgm:spPr/>
    </dgm:pt>
    <dgm:pt modelId="{2DF30874-75E7-446A-A24D-FB3CB81A4640}" type="pres">
      <dgm:prSet presAssocID="{522E42E9-E1AB-49CB-8113-8F1DF9531FE1}" presName="parTx" presStyleLbl="revTx" presStyleIdx="0" presStyleCnt="4">
        <dgm:presLayoutVars>
          <dgm:chMax val="0"/>
          <dgm:chPref val="0"/>
        </dgm:presLayoutVars>
      </dgm:prSet>
      <dgm:spPr/>
    </dgm:pt>
    <dgm:pt modelId="{77993A77-0B3B-4914-A2F1-B697BB7C48EC}" type="pres">
      <dgm:prSet presAssocID="{C2A913AE-6DB0-4819-BBA5-AB99E5779791}" presName="sibTrans" presStyleCnt="0"/>
      <dgm:spPr/>
    </dgm:pt>
    <dgm:pt modelId="{66ECF006-660D-486C-A92F-0978823CDEB6}" type="pres">
      <dgm:prSet presAssocID="{E23562D1-3C75-43C6-8A98-AEE2BAF57E3D}" presName="compNode" presStyleCnt="0"/>
      <dgm:spPr/>
    </dgm:pt>
    <dgm:pt modelId="{A21365B1-AC52-43A0-AD39-537B64C4751A}" type="pres">
      <dgm:prSet presAssocID="{E23562D1-3C75-43C6-8A98-AEE2BAF57E3D}" presName="bgRect" presStyleLbl="bgShp" presStyleIdx="1" presStyleCnt="4"/>
      <dgm:spPr/>
    </dgm:pt>
    <dgm:pt modelId="{2DE0F64F-A214-479D-BBCA-065FCC2D3AD3}" type="pres">
      <dgm:prSet presAssocID="{E23562D1-3C75-43C6-8A98-AEE2BAF57E3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on and stars"/>
        </a:ext>
      </dgm:extLst>
    </dgm:pt>
    <dgm:pt modelId="{7D5E2963-31AC-4050-A0A8-FC89F9FF7D8F}" type="pres">
      <dgm:prSet presAssocID="{E23562D1-3C75-43C6-8A98-AEE2BAF57E3D}" presName="spaceRect" presStyleCnt="0"/>
      <dgm:spPr/>
    </dgm:pt>
    <dgm:pt modelId="{83128FF9-0641-4C69-B567-4CF5C643F2EE}" type="pres">
      <dgm:prSet presAssocID="{E23562D1-3C75-43C6-8A98-AEE2BAF57E3D}" presName="parTx" presStyleLbl="revTx" presStyleIdx="1" presStyleCnt="4">
        <dgm:presLayoutVars>
          <dgm:chMax val="0"/>
          <dgm:chPref val="0"/>
        </dgm:presLayoutVars>
      </dgm:prSet>
      <dgm:spPr/>
    </dgm:pt>
    <dgm:pt modelId="{0BECCFC6-9FF1-4F36-91E8-3CA069B1BD9C}" type="pres">
      <dgm:prSet presAssocID="{F999E68A-C9A2-4C1E-BFFB-417901DABB02}" presName="sibTrans" presStyleCnt="0"/>
      <dgm:spPr/>
    </dgm:pt>
    <dgm:pt modelId="{73780576-F15D-441D-BB35-6AFD4011C2F0}" type="pres">
      <dgm:prSet presAssocID="{B94A6134-C7A0-4DC4-9510-9770BD5D4061}" presName="compNode" presStyleCnt="0"/>
      <dgm:spPr/>
    </dgm:pt>
    <dgm:pt modelId="{B2127A1D-662D-4164-91C3-5D030E1D47F1}" type="pres">
      <dgm:prSet presAssocID="{B94A6134-C7A0-4DC4-9510-9770BD5D4061}" presName="bgRect" presStyleLbl="bgShp" presStyleIdx="2" presStyleCnt="4"/>
      <dgm:spPr/>
    </dgm:pt>
    <dgm:pt modelId="{98FDE1FB-2C59-4784-B2FD-66232D6128BA}" type="pres">
      <dgm:prSet presAssocID="{B94A6134-C7A0-4DC4-9510-9770BD5D406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Bar Chart"/>
        </a:ext>
      </dgm:extLst>
    </dgm:pt>
    <dgm:pt modelId="{39D53A05-B104-49F5-80C1-E00A5A899D11}" type="pres">
      <dgm:prSet presAssocID="{B94A6134-C7A0-4DC4-9510-9770BD5D4061}" presName="spaceRect" presStyleCnt="0"/>
      <dgm:spPr/>
    </dgm:pt>
    <dgm:pt modelId="{731969A2-1398-426B-8E62-20A752E229BF}" type="pres">
      <dgm:prSet presAssocID="{B94A6134-C7A0-4DC4-9510-9770BD5D4061}" presName="parTx" presStyleLbl="revTx" presStyleIdx="2" presStyleCnt="4">
        <dgm:presLayoutVars>
          <dgm:chMax val="0"/>
          <dgm:chPref val="0"/>
        </dgm:presLayoutVars>
      </dgm:prSet>
      <dgm:spPr/>
    </dgm:pt>
    <dgm:pt modelId="{1047C93A-71DE-4315-BAC6-88CF7808D4F3}" type="pres">
      <dgm:prSet presAssocID="{1EF94B20-B011-42CF-8CC6-37E3E3BB30A3}" presName="sibTrans" presStyleCnt="0"/>
      <dgm:spPr/>
    </dgm:pt>
    <dgm:pt modelId="{55421E96-50A7-45FE-A94B-9402DAD39AF7}" type="pres">
      <dgm:prSet presAssocID="{1D6EDB19-4E08-43A5-9845-CDB0E0988473}" presName="compNode" presStyleCnt="0"/>
      <dgm:spPr/>
    </dgm:pt>
    <dgm:pt modelId="{D16948B6-E909-429A-AD7D-9B367FA28D9D}" type="pres">
      <dgm:prSet presAssocID="{1D6EDB19-4E08-43A5-9845-CDB0E0988473}" presName="bgRect" presStyleLbl="bgShp" presStyleIdx="3" presStyleCnt="4"/>
      <dgm:spPr/>
    </dgm:pt>
    <dgm:pt modelId="{FE3A977A-A531-403D-AB2B-A6E76F7074D8}" type="pres">
      <dgm:prSet presAssocID="{1D6EDB19-4E08-43A5-9845-CDB0E098847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rt with Pulse"/>
        </a:ext>
      </dgm:extLst>
    </dgm:pt>
    <dgm:pt modelId="{8DA79716-45C6-4F49-B55D-747CD446E047}" type="pres">
      <dgm:prSet presAssocID="{1D6EDB19-4E08-43A5-9845-CDB0E0988473}" presName="spaceRect" presStyleCnt="0"/>
      <dgm:spPr/>
    </dgm:pt>
    <dgm:pt modelId="{6735F2A4-96A9-4D34-9D01-F46917237CB4}" type="pres">
      <dgm:prSet presAssocID="{1D6EDB19-4E08-43A5-9845-CDB0E0988473}" presName="parTx" presStyleLbl="revTx" presStyleIdx="3" presStyleCnt="4">
        <dgm:presLayoutVars>
          <dgm:chMax val="0"/>
          <dgm:chPref val="0"/>
        </dgm:presLayoutVars>
      </dgm:prSet>
      <dgm:spPr/>
    </dgm:pt>
  </dgm:ptLst>
  <dgm:cxnLst>
    <dgm:cxn modelId="{DB34DD14-86F9-4424-B870-BCAD161B67F7}" srcId="{35D4ABAE-BA87-4EDC-9B7E-CD6AE4EDE929}" destId="{E23562D1-3C75-43C6-8A98-AEE2BAF57E3D}" srcOrd="1" destOrd="0" parTransId="{F18AA465-51CE-46F8-A3D7-7595A6EE0313}" sibTransId="{F999E68A-C9A2-4C1E-BFFB-417901DABB02}"/>
    <dgm:cxn modelId="{A88FAD2F-8610-4D99-A5D7-EEDBA5EC7825}" srcId="{35D4ABAE-BA87-4EDC-9B7E-CD6AE4EDE929}" destId="{B94A6134-C7A0-4DC4-9510-9770BD5D4061}" srcOrd="2" destOrd="0" parTransId="{84204F5D-1056-4838-AD38-A3209B4BC14D}" sibTransId="{1EF94B20-B011-42CF-8CC6-37E3E3BB30A3}"/>
    <dgm:cxn modelId="{AD721846-8EB4-4620-9CA8-0FD587EB8266}" srcId="{35D4ABAE-BA87-4EDC-9B7E-CD6AE4EDE929}" destId="{1D6EDB19-4E08-43A5-9845-CDB0E0988473}" srcOrd="3" destOrd="0" parTransId="{C2F4600B-222B-432B-AD9C-EA8F062EB52B}" sibTransId="{DF8677BF-9799-4D1E-B45F-A690531FC4B4}"/>
    <dgm:cxn modelId="{ADBF3E55-2C92-4DEC-9BFB-FA4B61EFB89B}" type="presOf" srcId="{522E42E9-E1AB-49CB-8113-8F1DF9531FE1}" destId="{2DF30874-75E7-446A-A24D-FB3CB81A4640}" srcOrd="0" destOrd="0" presId="urn:microsoft.com/office/officeart/2018/2/layout/IconVerticalSolidList"/>
    <dgm:cxn modelId="{8E100E80-8BE7-48CC-BCFE-1726976A4AA2}" srcId="{35D4ABAE-BA87-4EDC-9B7E-CD6AE4EDE929}" destId="{522E42E9-E1AB-49CB-8113-8F1DF9531FE1}" srcOrd="0" destOrd="0" parTransId="{44869394-FC1B-4656-B4FF-B5682FE5450F}" sibTransId="{C2A913AE-6DB0-4819-BBA5-AB99E5779791}"/>
    <dgm:cxn modelId="{D9206C94-0475-43AE-9517-71B8367F5EE6}" type="presOf" srcId="{E23562D1-3C75-43C6-8A98-AEE2BAF57E3D}" destId="{83128FF9-0641-4C69-B567-4CF5C643F2EE}" srcOrd="0" destOrd="0" presId="urn:microsoft.com/office/officeart/2018/2/layout/IconVerticalSolidList"/>
    <dgm:cxn modelId="{CCA7FED5-9FA2-41D1-AC88-54AB4CA1FC8C}" type="presOf" srcId="{35D4ABAE-BA87-4EDC-9B7E-CD6AE4EDE929}" destId="{077CDE82-EA52-49A5-8F34-393C5BF28FDC}" srcOrd="0" destOrd="0" presId="urn:microsoft.com/office/officeart/2018/2/layout/IconVerticalSolidList"/>
    <dgm:cxn modelId="{72E789E6-26E2-4646-97DD-D068F9D712F1}" type="presOf" srcId="{B94A6134-C7A0-4DC4-9510-9770BD5D4061}" destId="{731969A2-1398-426B-8E62-20A752E229BF}" srcOrd="0" destOrd="0" presId="urn:microsoft.com/office/officeart/2018/2/layout/IconVerticalSolidList"/>
    <dgm:cxn modelId="{09E76BF8-FB0C-4AA6-8D48-778756C19185}" type="presOf" srcId="{1D6EDB19-4E08-43A5-9845-CDB0E0988473}" destId="{6735F2A4-96A9-4D34-9D01-F46917237CB4}" srcOrd="0" destOrd="0" presId="urn:microsoft.com/office/officeart/2018/2/layout/IconVerticalSolidList"/>
    <dgm:cxn modelId="{F14124B6-2687-4D01-8973-CD67B69BB214}" type="presParOf" srcId="{077CDE82-EA52-49A5-8F34-393C5BF28FDC}" destId="{287A1B40-80B6-4201-B420-FB4D139CB0C9}" srcOrd="0" destOrd="0" presId="urn:microsoft.com/office/officeart/2018/2/layout/IconVerticalSolidList"/>
    <dgm:cxn modelId="{DD6CD84A-93D3-4F21-81F0-EA15DEE089E2}" type="presParOf" srcId="{287A1B40-80B6-4201-B420-FB4D139CB0C9}" destId="{EC8D3B81-E05D-4D23-A7FA-86EF8040A3EF}" srcOrd="0" destOrd="0" presId="urn:microsoft.com/office/officeart/2018/2/layout/IconVerticalSolidList"/>
    <dgm:cxn modelId="{83D646F1-2071-492A-8370-7BEC44CEFFBB}" type="presParOf" srcId="{287A1B40-80B6-4201-B420-FB4D139CB0C9}" destId="{EC6DE3DC-C66F-4F1E-B975-49D2187BCE3F}" srcOrd="1" destOrd="0" presId="urn:microsoft.com/office/officeart/2018/2/layout/IconVerticalSolidList"/>
    <dgm:cxn modelId="{B556C080-E0B4-42FD-9264-2E8FF779DCE1}" type="presParOf" srcId="{287A1B40-80B6-4201-B420-FB4D139CB0C9}" destId="{1E3B70BF-3BAD-404F-B4C7-66AA715FE306}" srcOrd="2" destOrd="0" presId="urn:microsoft.com/office/officeart/2018/2/layout/IconVerticalSolidList"/>
    <dgm:cxn modelId="{96CBB3E5-3677-4797-A952-44177CEDA0EF}" type="presParOf" srcId="{287A1B40-80B6-4201-B420-FB4D139CB0C9}" destId="{2DF30874-75E7-446A-A24D-FB3CB81A4640}" srcOrd="3" destOrd="0" presId="urn:microsoft.com/office/officeart/2018/2/layout/IconVerticalSolidList"/>
    <dgm:cxn modelId="{62814A66-C64E-4A0A-9F59-EE9EEA7A101D}" type="presParOf" srcId="{077CDE82-EA52-49A5-8F34-393C5BF28FDC}" destId="{77993A77-0B3B-4914-A2F1-B697BB7C48EC}" srcOrd="1" destOrd="0" presId="urn:microsoft.com/office/officeart/2018/2/layout/IconVerticalSolidList"/>
    <dgm:cxn modelId="{DF7EC4C2-A45C-48AC-82BE-F341188321A9}" type="presParOf" srcId="{077CDE82-EA52-49A5-8F34-393C5BF28FDC}" destId="{66ECF006-660D-486C-A92F-0978823CDEB6}" srcOrd="2" destOrd="0" presId="urn:microsoft.com/office/officeart/2018/2/layout/IconVerticalSolidList"/>
    <dgm:cxn modelId="{AE1771D3-42F6-4A35-BBCC-14E77A5B186F}" type="presParOf" srcId="{66ECF006-660D-486C-A92F-0978823CDEB6}" destId="{A21365B1-AC52-43A0-AD39-537B64C4751A}" srcOrd="0" destOrd="0" presId="urn:microsoft.com/office/officeart/2018/2/layout/IconVerticalSolidList"/>
    <dgm:cxn modelId="{58E607E7-BA04-45C2-8355-A659B401A248}" type="presParOf" srcId="{66ECF006-660D-486C-A92F-0978823CDEB6}" destId="{2DE0F64F-A214-479D-BBCA-065FCC2D3AD3}" srcOrd="1" destOrd="0" presId="urn:microsoft.com/office/officeart/2018/2/layout/IconVerticalSolidList"/>
    <dgm:cxn modelId="{DD8207F1-94AA-4823-AD69-0967112B86F1}" type="presParOf" srcId="{66ECF006-660D-486C-A92F-0978823CDEB6}" destId="{7D5E2963-31AC-4050-A0A8-FC89F9FF7D8F}" srcOrd="2" destOrd="0" presId="urn:microsoft.com/office/officeart/2018/2/layout/IconVerticalSolidList"/>
    <dgm:cxn modelId="{F0720383-6A4B-4122-A443-D47CF9F87780}" type="presParOf" srcId="{66ECF006-660D-486C-A92F-0978823CDEB6}" destId="{83128FF9-0641-4C69-B567-4CF5C643F2EE}" srcOrd="3" destOrd="0" presId="urn:microsoft.com/office/officeart/2018/2/layout/IconVerticalSolidList"/>
    <dgm:cxn modelId="{1F038B8D-9DE4-427D-9D46-9CB50CC07291}" type="presParOf" srcId="{077CDE82-EA52-49A5-8F34-393C5BF28FDC}" destId="{0BECCFC6-9FF1-4F36-91E8-3CA069B1BD9C}" srcOrd="3" destOrd="0" presId="urn:microsoft.com/office/officeart/2018/2/layout/IconVerticalSolidList"/>
    <dgm:cxn modelId="{E619C2F5-8F39-45AF-8917-BC5994BBE5A0}" type="presParOf" srcId="{077CDE82-EA52-49A5-8F34-393C5BF28FDC}" destId="{73780576-F15D-441D-BB35-6AFD4011C2F0}" srcOrd="4" destOrd="0" presId="urn:microsoft.com/office/officeart/2018/2/layout/IconVerticalSolidList"/>
    <dgm:cxn modelId="{7F538E0D-5E01-4479-9E14-7E9C8B973D1E}" type="presParOf" srcId="{73780576-F15D-441D-BB35-6AFD4011C2F0}" destId="{B2127A1D-662D-4164-91C3-5D030E1D47F1}" srcOrd="0" destOrd="0" presId="urn:microsoft.com/office/officeart/2018/2/layout/IconVerticalSolidList"/>
    <dgm:cxn modelId="{C6BC59EC-CB3E-4B5E-A2D2-9A4488F986F5}" type="presParOf" srcId="{73780576-F15D-441D-BB35-6AFD4011C2F0}" destId="{98FDE1FB-2C59-4784-B2FD-66232D6128BA}" srcOrd="1" destOrd="0" presId="urn:microsoft.com/office/officeart/2018/2/layout/IconVerticalSolidList"/>
    <dgm:cxn modelId="{FF109C7E-D514-4793-B636-FF0C6D5BA509}" type="presParOf" srcId="{73780576-F15D-441D-BB35-6AFD4011C2F0}" destId="{39D53A05-B104-49F5-80C1-E00A5A899D11}" srcOrd="2" destOrd="0" presId="urn:microsoft.com/office/officeart/2018/2/layout/IconVerticalSolidList"/>
    <dgm:cxn modelId="{2EBD89CC-888E-4CA7-8EFD-5AA156D8978C}" type="presParOf" srcId="{73780576-F15D-441D-BB35-6AFD4011C2F0}" destId="{731969A2-1398-426B-8E62-20A752E229BF}" srcOrd="3" destOrd="0" presId="urn:microsoft.com/office/officeart/2018/2/layout/IconVerticalSolidList"/>
    <dgm:cxn modelId="{4247E516-2CD8-424A-AE83-B61B92EAD47D}" type="presParOf" srcId="{077CDE82-EA52-49A5-8F34-393C5BF28FDC}" destId="{1047C93A-71DE-4315-BAC6-88CF7808D4F3}" srcOrd="5" destOrd="0" presId="urn:microsoft.com/office/officeart/2018/2/layout/IconVerticalSolidList"/>
    <dgm:cxn modelId="{5860F536-B12A-44E7-89A1-16AF7D8EEF9D}" type="presParOf" srcId="{077CDE82-EA52-49A5-8F34-393C5BF28FDC}" destId="{55421E96-50A7-45FE-A94B-9402DAD39AF7}" srcOrd="6" destOrd="0" presId="urn:microsoft.com/office/officeart/2018/2/layout/IconVerticalSolidList"/>
    <dgm:cxn modelId="{366C1EE3-A50E-43AD-8DA1-72DC4E15050A}" type="presParOf" srcId="{55421E96-50A7-45FE-A94B-9402DAD39AF7}" destId="{D16948B6-E909-429A-AD7D-9B367FA28D9D}" srcOrd="0" destOrd="0" presId="urn:microsoft.com/office/officeart/2018/2/layout/IconVerticalSolidList"/>
    <dgm:cxn modelId="{8B8166C8-F6AE-4371-849B-E41B1DD9B046}" type="presParOf" srcId="{55421E96-50A7-45FE-A94B-9402DAD39AF7}" destId="{FE3A977A-A531-403D-AB2B-A6E76F7074D8}" srcOrd="1" destOrd="0" presId="urn:microsoft.com/office/officeart/2018/2/layout/IconVerticalSolidList"/>
    <dgm:cxn modelId="{E4A053E6-E74C-4446-983A-9B7C1C930786}" type="presParOf" srcId="{55421E96-50A7-45FE-A94B-9402DAD39AF7}" destId="{8DA79716-45C6-4F49-B55D-747CD446E047}" srcOrd="2" destOrd="0" presId="urn:microsoft.com/office/officeart/2018/2/layout/IconVerticalSolidList"/>
    <dgm:cxn modelId="{E6222115-B04D-45B1-B050-028288DCD2BE}" type="presParOf" srcId="{55421E96-50A7-45FE-A94B-9402DAD39AF7}" destId="{6735F2A4-96A9-4D34-9D01-F46917237CB4}"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422FB-C8C0-4774-B559-5BB0ECBA6913}">
      <dsp:nvSpPr>
        <dsp:cNvPr id="0" name=""/>
        <dsp:cNvSpPr/>
      </dsp:nvSpPr>
      <dsp:spPr>
        <a:xfrm>
          <a:off x="0" y="680"/>
          <a:ext cx="6261100" cy="15934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EB96AD-9C3C-488E-98EA-27216ADD0E85}">
      <dsp:nvSpPr>
        <dsp:cNvPr id="0" name=""/>
        <dsp:cNvSpPr/>
      </dsp:nvSpPr>
      <dsp:spPr>
        <a:xfrm>
          <a:off x="482021" y="359209"/>
          <a:ext cx="876403" cy="8764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9F3507B-401D-44CE-AD31-5A4C821729F7}">
      <dsp:nvSpPr>
        <dsp:cNvPr id="0" name=""/>
        <dsp:cNvSpPr/>
      </dsp:nvSpPr>
      <dsp:spPr>
        <a:xfrm>
          <a:off x="1840447" y="680"/>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1111250">
            <a:lnSpc>
              <a:spcPct val="90000"/>
            </a:lnSpc>
            <a:spcBef>
              <a:spcPct val="0"/>
            </a:spcBef>
            <a:spcAft>
              <a:spcPct val="35000"/>
            </a:spcAft>
            <a:buNone/>
          </a:pPr>
          <a:r>
            <a:rPr lang="en-US" sz="2500" b="0" i="0" kern="1200"/>
            <a:t>1) PYTHON : DATA CLEANING AND VISUALIZATION</a:t>
          </a:r>
          <a:endParaRPr lang="en-US" sz="2500" kern="1200"/>
        </a:p>
      </dsp:txBody>
      <dsp:txXfrm>
        <a:off x="1840447" y="680"/>
        <a:ext cx="4420652" cy="1593460"/>
      </dsp:txXfrm>
    </dsp:sp>
    <dsp:sp modelId="{39DA53AB-B1DF-4CA4-896E-F09E6A6A9FB3}">
      <dsp:nvSpPr>
        <dsp:cNvPr id="0" name=""/>
        <dsp:cNvSpPr/>
      </dsp:nvSpPr>
      <dsp:spPr>
        <a:xfrm>
          <a:off x="0" y="1992507"/>
          <a:ext cx="6261100" cy="15934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628009-DDAF-4F41-B4C3-145DFD4FAC1E}">
      <dsp:nvSpPr>
        <dsp:cNvPr id="0" name=""/>
        <dsp:cNvSpPr/>
      </dsp:nvSpPr>
      <dsp:spPr>
        <a:xfrm>
          <a:off x="482021" y="2351035"/>
          <a:ext cx="876403" cy="8764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4DCE7D3-EE54-482D-A7A6-4E6087293962}">
      <dsp:nvSpPr>
        <dsp:cNvPr id="0" name=""/>
        <dsp:cNvSpPr/>
      </dsp:nvSpPr>
      <dsp:spPr>
        <a:xfrm>
          <a:off x="1840447" y="1992507"/>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1111250">
            <a:lnSpc>
              <a:spcPct val="90000"/>
            </a:lnSpc>
            <a:spcBef>
              <a:spcPct val="0"/>
            </a:spcBef>
            <a:spcAft>
              <a:spcPct val="35000"/>
            </a:spcAft>
            <a:buNone/>
          </a:pPr>
          <a:r>
            <a:rPr lang="en-US" sz="2500" b="0" i="0" kern="1200"/>
            <a:t>2) SQL : DATA QUERY</a:t>
          </a:r>
          <a:endParaRPr lang="en-US" sz="2500" kern="1200"/>
        </a:p>
      </dsp:txBody>
      <dsp:txXfrm>
        <a:off x="1840447" y="1992507"/>
        <a:ext cx="4420652" cy="1593460"/>
      </dsp:txXfrm>
    </dsp:sp>
    <dsp:sp modelId="{6D0F4580-EF3B-40EB-B4A1-100BB61871D2}">
      <dsp:nvSpPr>
        <dsp:cNvPr id="0" name=""/>
        <dsp:cNvSpPr/>
      </dsp:nvSpPr>
      <dsp:spPr>
        <a:xfrm>
          <a:off x="0" y="3984333"/>
          <a:ext cx="6261100" cy="15934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BD65CA-FD5E-4545-A63F-33E7AD83E644}">
      <dsp:nvSpPr>
        <dsp:cNvPr id="0" name=""/>
        <dsp:cNvSpPr/>
      </dsp:nvSpPr>
      <dsp:spPr>
        <a:xfrm>
          <a:off x="482021" y="4342861"/>
          <a:ext cx="876403" cy="8764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CAA919-6B46-40FB-AEA4-9499F4920D85}">
      <dsp:nvSpPr>
        <dsp:cNvPr id="0" name=""/>
        <dsp:cNvSpPr/>
      </dsp:nvSpPr>
      <dsp:spPr>
        <a:xfrm>
          <a:off x="1840447" y="3984333"/>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1111250">
            <a:lnSpc>
              <a:spcPct val="90000"/>
            </a:lnSpc>
            <a:spcBef>
              <a:spcPct val="0"/>
            </a:spcBef>
            <a:spcAft>
              <a:spcPct val="35000"/>
            </a:spcAft>
            <a:buNone/>
          </a:pPr>
          <a:r>
            <a:rPr lang="en-US" sz="2500" b="0" i="0" kern="1200"/>
            <a:t>3) POWER BI: DASHBOARD</a:t>
          </a:r>
          <a:endParaRPr lang="en-US" sz="2500" kern="1200"/>
        </a:p>
      </dsp:txBody>
      <dsp:txXfrm>
        <a:off x="1840447" y="3984333"/>
        <a:ext cx="4420652" cy="15934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D3B81-E05D-4D23-A7FA-86EF8040A3EF}">
      <dsp:nvSpPr>
        <dsp:cNvPr id="0" name=""/>
        <dsp:cNvSpPr/>
      </dsp:nvSpPr>
      <dsp:spPr>
        <a:xfrm>
          <a:off x="0" y="2315"/>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6DE3DC-C66F-4F1E-B975-49D2187BCE3F}">
      <dsp:nvSpPr>
        <dsp:cNvPr id="0" name=""/>
        <dsp:cNvSpPr/>
      </dsp:nvSpPr>
      <dsp:spPr>
        <a:xfrm>
          <a:off x="354965" y="266339"/>
          <a:ext cx="645392" cy="645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F30874-75E7-446A-A24D-FB3CB81A4640}">
      <dsp:nvSpPr>
        <dsp:cNvPr id="0" name=""/>
        <dsp:cNvSpPr/>
      </dsp:nvSpPr>
      <dsp:spPr>
        <a:xfrm>
          <a:off x="1355324" y="2315"/>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90000"/>
            </a:lnSpc>
            <a:spcBef>
              <a:spcPct val="0"/>
            </a:spcBef>
            <a:spcAft>
              <a:spcPct val="35000"/>
            </a:spcAft>
            <a:buNone/>
          </a:pPr>
          <a:r>
            <a:rPr lang="en-US" sz="2200" b="0" i="0" kern="1200" baseline="0"/>
            <a:t>df: Cleaned and merged </a:t>
          </a:r>
          <a:r>
            <a:rPr lang="en-US" sz="2200" b="1" i="0" kern="1200" baseline="0"/>
            <a:t>daily-level data</a:t>
          </a:r>
          <a:r>
            <a:rPr lang="en-US" sz="2200" b="0" i="0" kern="1200" baseline="0"/>
            <a:t>.</a:t>
          </a:r>
          <a:endParaRPr lang="en-US" sz="2200" kern="1200"/>
        </a:p>
      </dsp:txBody>
      <dsp:txXfrm>
        <a:off x="1355324" y="2315"/>
        <a:ext cx="4905775" cy="1173440"/>
      </dsp:txXfrm>
    </dsp:sp>
    <dsp:sp modelId="{A21365B1-AC52-43A0-AD39-537B64C4751A}">
      <dsp:nvSpPr>
        <dsp:cNvPr id="0" name=""/>
        <dsp:cNvSpPr/>
      </dsp:nvSpPr>
      <dsp:spPr>
        <a:xfrm>
          <a:off x="0" y="1469116"/>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E0F64F-A214-479D-BBCA-065FCC2D3AD3}">
      <dsp:nvSpPr>
        <dsp:cNvPr id="0" name=""/>
        <dsp:cNvSpPr/>
      </dsp:nvSpPr>
      <dsp:spPr>
        <a:xfrm>
          <a:off x="354965" y="1733140"/>
          <a:ext cx="645392" cy="645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128FF9-0641-4C69-B567-4CF5C643F2EE}">
      <dsp:nvSpPr>
        <dsp:cNvPr id="0" name=""/>
        <dsp:cNvSpPr/>
      </dsp:nvSpPr>
      <dsp:spPr>
        <a:xfrm>
          <a:off x="1355324" y="1469116"/>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90000"/>
            </a:lnSpc>
            <a:spcBef>
              <a:spcPct val="0"/>
            </a:spcBef>
            <a:spcAft>
              <a:spcPct val="35000"/>
            </a:spcAft>
            <a:buNone/>
          </a:pPr>
          <a:r>
            <a:rPr lang="en-US" sz="2200" b="0" i="0" kern="1200" baseline="0"/>
            <a:t>df_sleep: Subset of df with valid sleep data.</a:t>
          </a:r>
          <a:endParaRPr lang="en-US" sz="2200" kern="1200"/>
        </a:p>
      </dsp:txBody>
      <dsp:txXfrm>
        <a:off x="1355324" y="1469116"/>
        <a:ext cx="4905775" cy="1173440"/>
      </dsp:txXfrm>
    </dsp:sp>
    <dsp:sp modelId="{B2127A1D-662D-4164-91C3-5D030E1D47F1}">
      <dsp:nvSpPr>
        <dsp:cNvPr id="0" name=""/>
        <dsp:cNvSpPr/>
      </dsp:nvSpPr>
      <dsp:spPr>
        <a:xfrm>
          <a:off x="0" y="2935917"/>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FDE1FB-2C59-4784-B2FD-66232D6128BA}">
      <dsp:nvSpPr>
        <dsp:cNvPr id="0" name=""/>
        <dsp:cNvSpPr/>
      </dsp:nvSpPr>
      <dsp:spPr>
        <a:xfrm>
          <a:off x="354965" y="3199941"/>
          <a:ext cx="645392" cy="645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1969A2-1398-426B-8E62-20A752E229BF}">
      <dsp:nvSpPr>
        <dsp:cNvPr id="0" name=""/>
        <dsp:cNvSpPr/>
      </dsp:nvSpPr>
      <dsp:spPr>
        <a:xfrm>
          <a:off x="1355324" y="2935917"/>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90000"/>
            </a:lnSpc>
            <a:spcBef>
              <a:spcPct val="0"/>
            </a:spcBef>
            <a:spcAft>
              <a:spcPct val="35000"/>
            </a:spcAft>
            <a:buNone/>
          </a:pPr>
          <a:r>
            <a:rPr lang="en-US" sz="2200" b="0" i="0" kern="1200" baseline="0"/>
            <a:t>hourly_merged: </a:t>
          </a:r>
          <a:r>
            <a:rPr lang="en-US" sz="2200" b="1" i="0" kern="1200" baseline="0"/>
            <a:t>Hourly-level</a:t>
          </a:r>
          <a:r>
            <a:rPr lang="en-US" sz="2200" b="0" i="0" kern="1200" baseline="0"/>
            <a:t> activity, calorie, and heart rate data.</a:t>
          </a:r>
          <a:endParaRPr lang="en-US" sz="2200" kern="1200"/>
        </a:p>
      </dsp:txBody>
      <dsp:txXfrm>
        <a:off x="1355324" y="2935917"/>
        <a:ext cx="4905775" cy="1173440"/>
      </dsp:txXfrm>
    </dsp:sp>
    <dsp:sp modelId="{D16948B6-E909-429A-AD7D-9B367FA28D9D}">
      <dsp:nvSpPr>
        <dsp:cNvPr id="0" name=""/>
        <dsp:cNvSpPr/>
      </dsp:nvSpPr>
      <dsp:spPr>
        <a:xfrm>
          <a:off x="0" y="4402718"/>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3A977A-A531-403D-AB2B-A6E76F7074D8}">
      <dsp:nvSpPr>
        <dsp:cNvPr id="0" name=""/>
        <dsp:cNvSpPr/>
      </dsp:nvSpPr>
      <dsp:spPr>
        <a:xfrm>
          <a:off x="354965" y="4666742"/>
          <a:ext cx="645392" cy="645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35F2A4-96A9-4D34-9D01-F46917237CB4}">
      <dsp:nvSpPr>
        <dsp:cNvPr id="0" name=""/>
        <dsp:cNvSpPr/>
      </dsp:nvSpPr>
      <dsp:spPr>
        <a:xfrm>
          <a:off x="1355324" y="4402718"/>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90000"/>
            </a:lnSpc>
            <a:spcBef>
              <a:spcPct val="0"/>
            </a:spcBef>
            <a:spcAft>
              <a:spcPct val="35000"/>
            </a:spcAft>
            <a:buNone/>
          </a:pPr>
          <a:r>
            <a:rPr lang="en-US" sz="2200" b="0" i="0" kern="1200" baseline="0"/>
            <a:t>hr: Hourly-level data with </a:t>
          </a:r>
          <a:r>
            <a:rPr lang="en-US" sz="2200" b="1" i="0" kern="1200" baseline="0"/>
            <a:t>heart rate available</a:t>
          </a:r>
          <a:r>
            <a:rPr lang="en-US" sz="2200" b="0" i="0" kern="1200" baseline="0"/>
            <a:t>.</a:t>
          </a:r>
          <a:endParaRPr lang="en-US" sz="2200" kern="1200"/>
        </a:p>
      </dsp:txBody>
      <dsp:txXfrm>
        <a:off x="1355324" y="4402718"/>
        <a:ext cx="4905775" cy="11734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6/10/2025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6/10/2025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6/10/2025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6/10/2025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6/10/2025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6/10/2025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6/10/2025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6/10/2025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6/10/2025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6/10/2025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6/10/2025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24.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24.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2E911EF-80F5-4781-A4DF-44EFAF242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B0A2A734-17E4-44D5-9630-D54D6AF746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Rectangle 20">
            <a:extLst>
              <a:ext uri="{FF2B5EF4-FFF2-40B4-BE49-F238E27FC236}">
                <a16:creationId xmlns:a16="http://schemas.microsoft.com/office/drawing/2014/main" id="{EFFB5C33-24B2-4764-BDBD-4C10A21D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8808" y="0"/>
            <a:ext cx="34031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23" name="Picture 22">
            <a:extLst>
              <a:ext uri="{FF2B5EF4-FFF2-40B4-BE49-F238E27FC236}">
                <a16:creationId xmlns:a16="http://schemas.microsoft.com/office/drawing/2014/main" id="{FEB601E2-EFED-4313-BEE4-9E27B94FC6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242852"/>
            <a:ext cx="9110541" cy="246557"/>
          </a:xfrm>
          <a:prstGeom prst="rect">
            <a:avLst/>
          </a:prstGeom>
        </p:spPr>
      </p:pic>
      <p:sp>
        <p:nvSpPr>
          <p:cNvPr id="25" name="Rectangle 24">
            <a:extLst>
              <a:ext uri="{FF2B5EF4-FFF2-40B4-BE49-F238E27FC236}">
                <a16:creationId xmlns:a16="http://schemas.microsoft.com/office/drawing/2014/main" id="{1425DB5A-CEE1-4EE1-8C4A-689E49D35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9110542" cy="166033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D05EEBBC-35FF-D69B-4768-6A0EE68C7978}"/>
              </a:ext>
            </a:extLst>
          </p:cNvPr>
          <p:cNvSpPr>
            <a:spLocks noGrp="1"/>
          </p:cNvSpPr>
          <p:nvPr>
            <p:ph type="ctrTitle"/>
          </p:nvPr>
        </p:nvSpPr>
        <p:spPr>
          <a:xfrm>
            <a:off x="840510" y="2733709"/>
            <a:ext cx="7657792" cy="1373070"/>
          </a:xfrm>
        </p:spPr>
        <p:txBody>
          <a:bodyPr>
            <a:normAutofit/>
          </a:bodyPr>
          <a:lstStyle/>
          <a:p>
            <a:r>
              <a:rPr lang="en-IN" sz="4600" b="0" i="0">
                <a:solidFill>
                  <a:srgbClr val="FFFFFF"/>
                </a:solidFill>
                <a:effectLst/>
              </a:rPr>
              <a:t>STRAVA FITNESS DATA ANALYTICS </a:t>
            </a:r>
            <a:endParaRPr lang="en-IN" sz="4600">
              <a:solidFill>
                <a:srgbClr val="FFFFFF"/>
              </a:solidFill>
            </a:endParaRPr>
          </a:p>
        </p:txBody>
      </p:sp>
      <p:sp>
        <p:nvSpPr>
          <p:cNvPr id="3" name="Subtitle 2">
            <a:extLst>
              <a:ext uri="{FF2B5EF4-FFF2-40B4-BE49-F238E27FC236}">
                <a16:creationId xmlns:a16="http://schemas.microsoft.com/office/drawing/2014/main" id="{660BF86D-0A78-78EF-B39F-53BAEF24436D}"/>
              </a:ext>
            </a:extLst>
          </p:cNvPr>
          <p:cNvSpPr>
            <a:spLocks noGrp="1"/>
          </p:cNvSpPr>
          <p:nvPr>
            <p:ph type="subTitle" idx="1"/>
          </p:nvPr>
        </p:nvSpPr>
        <p:spPr>
          <a:xfrm>
            <a:off x="1194149" y="4394039"/>
            <a:ext cx="7304152" cy="1117687"/>
          </a:xfrm>
        </p:spPr>
        <p:txBody>
          <a:bodyPr>
            <a:normAutofit/>
          </a:bodyPr>
          <a:lstStyle/>
          <a:p>
            <a:r>
              <a:rPr lang="en-US"/>
              <a:t>By- Prashant Kumar Singh</a:t>
            </a:r>
            <a:endParaRPr lang="en-IN"/>
          </a:p>
        </p:txBody>
      </p:sp>
    </p:spTree>
    <p:extLst>
      <p:ext uri="{BB962C8B-B14F-4D97-AF65-F5344CB8AC3E}">
        <p14:creationId xmlns:p14="http://schemas.microsoft.com/office/powerpoint/2010/main" val="379670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FB192-3FCF-149C-7FD3-DC72C3448978}"/>
              </a:ext>
            </a:extLst>
          </p:cNvPr>
          <p:cNvSpPr>
            <a:spLocks noGrp="1"/>
          </p:cNvSpPr>
          <p:nvPr>
            <p:ph type="title"/>
          </p:nvPr>
        </p:nvSpPr>
        <p:spPr>
          <a:xfrm>
            <a:off x="0" y="651930"/>
            <a:ext cx="9613861" cy="1080938"/>
          </a:xfrm>
        </p:spPr>
        <p:txBody>
          <a:bodyPr>
            <a:normAutofit/>
          </a:bodyPr>
          <a:lstStyle/>
          <a:p>
            <a:r>
              <a:rPr lang="en-US" sz="2400" b="1" dirty="0"/>
              <a:t>1. Daily Steps vs. Calories Burned (Scatterplot , regression plot)</a:t>
            </a:r>
            <a:br>
              <a:rPr lang="en-US" sz="2400" b="1" dirty="0"/>
            </a:br>
            <a:br>
              <a:rPr lang="en-IN" sz="2400" dirty="0"/>
            </a:br>
            <a:endParaRPr lang="en-IN" sz="2400" dirty="0"/>
          </a:p>
        </p:txBody>
      </p:sp>
      <p:sp>
        <p:nvSpPr>
          <p:cNvPr id="3" name="Content Placeholder 2">
            <a:extLst>
              <a:ext uri="{FF2B5EF4-FFF2-40B4-BE49-F238E27FC236}">
                <a16:creationId xmlns:a16="http://schemas.microsoft.com/office/drawing/2014/main" id="{D79B368A-79B0-AE09-74B2-B732A9AC68F5}"/>
              </a:ext>
            </a:extLst>
          </p:cNvPr>
          <p:cNvSpPr>
            <a:spLocks noGrp="1"/>
          </p:cNvSpPr>
          <p:nvPr>
            <p:ph idx="1"/>
          </p:nvPr>
        </p:nvSpPr>
        <p:spPr>
          <a:xfrm>
            <a:off x="680321" y="2066285"/>
            <a:ext cx="9613861" cy="3599316"/>
          </a:xfrm>
        </p:spPr>
        <p:txBody>
          <a:bodyPr/>
          <a:lstStyle/>
          <a:p>
            <a:endParaRPr lang="en-IN" dirty="0"/>
          </a:p>
        </p:txBody>
      </p:sp>
      <p:pic>
        <p:nvPicPr>
          <p:cNvPr id="5" name="Picture 4">
            <a:extLst>
              <a:ext uri="{FF2B5EF4-FFF2-40B4-BE49-F238E27FC236}">
                <a16:creationId xmlns:a16="http://schemas.microsoft.com/office/drawing/2014/main" id="{924DA2FE-1124-AC67-DB84-1EEE461185F3}"/>
              </a:ext>
            </a:extLst>
          </p:cNvPr>
          <p:cNvPicPr>
            <a:picLocks noChangeAspect="1"/>
          </p:cNvPicPr>
          <p:nvPr/>
        </p:nvPicPr>
        <p:blipFill>
          <a:blip r:embed="rId2"/>
          <a:srcRect l="21506" t="23810" r="20408" b="14908"/>
          <a:stretch/>
        </p:blipFill>
        <p:spPr>
          <a:xfrm>
            <a:off x="0" y="1996750"/>
            <a:ext cx="7642216" cy="4861249"/>
          </a:xfrm>
          <a:prstGeom prst="rect">
            <a:avLst/>
          </a:prstGeom>
        </p:spPr>
      </p:pic>
      <p:pic>
        <p:nvPicPr>
          <p:cNvPr id="7" name="Picture 6">
            <a:extLst>
              <a:ext uri="{FF2B5EF4-FFF2-40B4-BE49-F238E27FC236}">
                <a16:creationId xmlns:a16="http://schemas.microsoft.com/office/drawing/2014/main" id="{EE0FA06E-DDF0-D05E-4005-0F8261BB88E3}"/>
              </a:ext>
            </a:extLst>
          </p:cNvPr>
          <p:cNvPicPr>
            <a:picLocks noChangeAspect="1"/>
          </p:cNvPicPr>
          <p:nvPr/>
        </p:nvPicPr>
        <p:blipFill>
          <a:blip r:embed="rId2"/>
          <a:srcRect l="18856" t="85455" r="48678" b="4489"/>
          <a:stretch/>
        </p:blipFill>
        <p:spPr>
          <a:xfrm>
            <a:off x="7642216" y="5542384"/>
            <a:ext cx="4549784" cy="1315616"/>
          </a:xfrm>
          <a:prstGeom prst="rect">
            <a:avLst/>
          </a:prstGeom>
        </p:spPr>
      </p:pic>
    </p:spTree>
    <p:extLst>
      <p:ext uri="{BB962C8B-B14F-4D97-AF65-F5344CB8AC3E}">
        <p14:creationId xmlns:p14="http://schemas.microsoft.com/office/powerpoint/2010/main" val="37523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1F6BE-8FBE-B2A7-2891-3ACAA03A93D5}"/>
              </a:ext>
            </a:extLst>
          </p:cNvPr>
          <p:cNvSpPr>
            <a:spLocks noGrp="1"/>
          </p:cNvSpPr>
          <p:nvPr>
            <p:ph type="title"/>
          </p:nvPr>
        </p:nvSpPr>
        <p:spPr>
          <a:xfrm>
            <a:off x="0" y="659923"/>
            <a:ext cx="9613861" cy="1080938"/>
          </a:xfrm>
        </p:spPr>
        <p:txBody>
          <a:bodyPr>
            <a:normAutofit/>
          </a:bodyPr>
          <a:lstStyle/>
          <a:p>
            <a:r>
              <a:rPr lang="en-US" sz="2400" b="1" dirty="0"/>
              <a:t>2. Sleep Duration Distribution and Quality Analysis (Histogram, Scatter plot)</a:t>
            </a:r>
            <a:br>
              <a:rPr lang="en-US" sz="2400" b="1" dirty="0"/>
            </a:br>
            <a:endParaRPr lang="en-IN" sz="2400" dirty="0"/>
          </a:p>
        </p:txBody>
      </p:sp>
      <p:pic>
        <p:nvPicPr>
          <p:cNvPr id="5" name="Content Placeholder 4">
            <a:extLst>
              <a:ext uri="{FF2B5EF4-FFF2-40B4-BE49-F238E27FC236}">
                <a16:creationId xmlns:a16="http://schemas.microsoft.com/office/drawing/2014/main" id="{AAA77495-F4D0-DD86-C5B3-39FC278D7E82}"/>
              </a:ext>
            </a:extLst>
          </p:cNvPr>
          <p:cNvPicPr>
            <a:picLocks noGrp="1" noChangeAspect="1"/>
          </p:cNvPicPr>
          <p:nvPr>
            <p:ph idx="1"/>
          </p:nvPr>
        </p:nvPicPr>
        <p:blipFill>
          <a:blip r:embed="rId2"/>
          <a:srcRect l="21391" t="40332" r="29607" b="5483"/>
          <a:stretch/>
        </p:blipFill>
        <p:spPr>
          <a:xfrm>
            <a:off x="90196" y="2090057"/>
            <a:ext cx="5666791" cy="4655976"/>
          </a:xfrm>
        </p:spPr>
      </p:pic>
      <p:pic>
        <p:nvPicPr>
          <p:cNvPr id="7" name="Picture 6">
            <a:extLst>
              <a:ext uri="{FF2B5EF4-FFF2-40B4-BE49-F238E27FC236}">
                <a16:creationId xmlns:a16="http://schemas.microsoft.com/office/drawing/2014/main" id="{D97C7DF9-E3C7-8DF3-FBED-2624D2267541}"/>
              </a:ext>
            </a:extLst>
          </p:cNvPr>
          <p:cNvPicPr>
            <a:picLocks noChangeAspect="1"/>
          </p:cNvPicPr>
          <p:nvPr/>
        </p:nvPicPr>
        <p:blipFill>
          <a:blip r:embed="rId3"/>
          <a:srcRect l="21161" t="27212" r="27716" b="15509"/>
          <a:stretch/>
        </p:blipFill>
        <p:spPr>
          <a:xfrm>
            <a:off x="5822302" y="2090058"/>
            <a:ext cx="6279502" cy="4655976"/>
          </a:xfrm>
          <a:prstGeom prst="rect">
            <a:avLst/>
          </a:prstGeom>
        </p:spPr>
      </p:pic>
    </p:spTree>
    <p:extLst>
      <p:ext uri="{BB962C8B-B14F-4D97-AF65-F5344CB8AC3E}">
        <p14:creationId xmlns:p14="http://schemas.microsoft.com/office/powerpoint/2010/main" val="881069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EDE86-B27D-7238-3843-0A99863DF0A7}"/>
              </a:ext>
            </a:extLst>
          </p:cNvPr>
          <p:cNvSpPr>
            <a:spLocks noGrp="1"/>
          </p:cNvSpPr>
          <p:nvPr>
            <p:ph type="title"/>
          </p:nvPr>
        </p:nvSpPr>
        <p:spPr>
          <a:xfrm>
            <a:off x="0" y="463979"/>
            <a:ext cx="9613861" cy="1080938"/>
          </a:xfrm>
        </p:spPr>
        <p:txBody>
          <a:bodyPr>
            <a:normAutofit/>
          </a:bodyPr>
          <a:lstStyle/>
          <a:p>
            <a:r>
              <a:rPr lang="en-US" sz="2400" b="1" dirty="0"/>
              <a:t>3. Activity Intensity Breakdown: Minutes and Distance (Bar plot)</a:t>
            </a:r>
            <a:endParaRPr lang="en-IN" sz="2400" dirty="0"/>
          </a:p>
        </p:txBody>
      </p:sp>
      <p:pic>
        <p:nvPicPr>
          <p:cNvPr id="5" name="Content Placeholder 4">
            <a:extLst>
              <a:ext uri="{FF2B5EF4-FFF2-40B4-BE49-F238E27FC236}">
                <a16:creationId xmlns:a16="http://schemas.microsoft.com/office/drawing/2014/main" id="{6B884375-A5F7-5EDA-DCE6-87EAFA81B78D}"/>
              </a:ext>
            </a:extLst>
          </p:cNvPr>
          <p:cNvPicPr>
            <a:picLocks noGrp="1" noChangeAspect="1"/>
          </p:cNvPicPr>
          <p:nvPr>
            <p:ph idx="1"/>
          </p:nvPr>
        </p:nvPicPr>
        <p:blipFill>
          <a:blip r:embed="rId4"/>
          <a:srcRect l="17746" t="25812" r="27857" b="5742"/>
          <a:stretch/>
        </p:blipFill>
        <p:spPr>
          <a:xfrm>
            <a:off x="83976" y="2043403"/>
            <a:ext cx="5551714" cy="4749283"/>
          </a:xfrm>
        </p:spPr>
      </p:pic>
      <p:pic>
        <p:nvPicPr>
          <p:cNvPr id="7" name="Picture 6">
            <a:extLst>
              <a:ext uri="{FF2B5EF4-FFF2-40B4-BE49-F238E27FC236}">
                <a16:creationId xmlns:a16="http://schemas.microsoft.com/office/drawing/2014/main" id="{24D21556-E686-442F-37CF-9D1B7C223902}"/>
              </a:ext>
            </a:extLst>
          </p:cNvPr>
          <p:cNvPicPr>
            <a:picLocks noChangeAspect="1"/>
          </p:cNvPicPr>
          <p:nvPr/>
        </p:nvPicPr>
        <p:blipFill>
          <a:blip r:embed="rId5"/>
          <a:srcRect l="17755" t="25714" r="30128" b="6766"/>
          <a:stretch/>
        </p:blipFill>
        <p:spPr>
          <a:xfrm>
            <a:off x="5738327" y="2043403"/>
            <a:ext cx="6186195" cy="4749283"/>
          </a:xfrm>
          <a:prstGeom prst="rect">
            <a:avLst/>
          </a:prstGeom>
        </p:spPr>
      </p:pic>
      <p:pic>
        <p:nvPicPr>
          <p:cNvPr id="8" name="Audio 7">
            <a:hlinkClick r:id="" action="ppaction://media"/>
            <a:extLst>
              <a:ext uri="{FF2B5EF4-FFF2-40B4-BE49-F238E27FC236}">
                <a16:creationId xmlns:a16="http://schemas.microsoft.com/office/drawing/2014/main" id="{C6F2E7A2-217C-3E7D-F0A5-06244C2A3475}"/>
              </a:ext>
            </a:extLst>
          </p:cNvPr>
          <p:cNvPicPr>
            <a:picLocks noChangeAspect="1"/>
          </p:cNvPicPr>
          <p:nvPr>
            <a:audioFile r:link="rId2"/>
            <p:extLst>
              <p:ext uri="{DAA4B4D4-6D71-4841-9C94-3DE7FCFB9230}">
                <p14:media xmlns:p14="http://schemas.microsoft.com/office/powerpoint/2010/main" r:embed="rId1"/>
              </p:ext>
            </p:extLst>
          </p:nvPr>
        </p:nvPicPr>
        <p:blipFill>
          <a:blip r:embed="rId6"/>
          <a:srcRect l="-161075" t="-161075" r="-161075" b="-1610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260511721"/>
      </p:ext>
    </p:extLst>
  </p:cSld>
  <p:clrMapOvr>
    <a:masterClrMapping/>
  </p:clrMapOvr>
  <mc:AlternateContent xmlns:mc="http://schemas.openxmlformats.org/markup-compatibility/2006">
    <mc:Choice xmlns:p14="http://schemas.microsoft.com/office/powerpoint/2010/main" Requires="p14">
      <p:transition spd="slow" p14:dur="2000" advTm="12194"/>
    </mc:Choice>
    <mc:Fallback>
      <p:transition spd="slow" advTm="121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E68F-2259-49C4-4E2E-BFEAEC386271}"/>
              </a:ext>
            </a:extLst>
          </p:cNvPr>
          <p:cNvSpPr>
            <a:spLocks noGrp="1"/>
          </p:cNvSpPr>
          <p:nvPr>
            <p:ph type="title"/>
          </p:nvPr>
        </p:nvSpPr>
        <p:spPr>
          <a:xfrm>
            <a:off x="0" y="594607"/>
            <a:ext cx="9613861" cy="1080938"/>
          </a:xfrm>
        </p:spPr>
        <p:txBody>
          <a:bodyPr>
            <a:normAutofit/>
          </a:bodyPr>
          <a:lstStyle/>
          <a:p>
            <a:r>
              <a:rPr lang="en-US" sz="2400" b="1" dirty="0"/>
              <a:t>4.Hourly Activity Intensity vs. Heart Rate (Heatmap)</a:t>
            </a:r>
            <a:br>
              <a:rPr lang="en-US" sz="2400" b="1" dirty="0"/>
            </a:br>
            <a:endParaRPr lang="en-IN" sz="2400" dirty="0"/>
          </a:p>
        </p:txBody>
      </p:sp>
      <p:pic>
        <p:nvPicPr>
          <p:cNvPr id="5" name="Content Placeholder 4">
            <a:extLst>
              <a:ext uri="{FF2B5EF4-FFF2-40B4-BE49-F238E27FC236}">
                <a16:creationId xmlns:a16="http://schemas.microsoft.com/office/drawing/2014/main" id="{919E2636-0FCC-F2D2-6783-4886464EAE22}"/>
              </a:ext>
            </a:extLst>
          </p:cNvPr>
          <p:cNvPicPr>
            <a:picLocks noGrp="1" noChangeAspect="1"/>
          </p:cNvPicPr>
          <p:nvPr>
            <p:ph idx="1"/>
          </p:nvPr>
        </p:nvPicPr>
        <p:blipFill>
          <a:blip r:embed="rId4"/>
          <a:srcRect l="20662" t="32552" r="14295" b="5224"/>
          <a:stretch/>
        </p:blipFill>
        <p:spPr>
          <a:xfrm>
            <a:off x="83977" y="2043404"/>
            <a:ext cx="11784562" cy="4721290"/>
          </a:xfrm>
        </p:spPr>
      </p:pic>
      <p:pic>
        <p:nvPicPr>
          <p:cNvPr id="6" name="Audio 5">
            <a:hlinkClick r:id="" action="ppaction://media"/>
            <a:extLst>
              <a:ext uri="{FF2B5EF4-FFF2-40B4-BE49-F238E27FC236}">
                <a16:creationId xmlns:a16="http://schemas.microsoft.com/office/drawing/2014/main" id="{63A7CE23-C769-9823-FBB0-04D9D6748B38}"/>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161075" t="-161075" r="-161075" b="-1610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172534065"/>
      </p:ext>
    </p:extLst>
  </p:cSld>
  <p:clrMapOvr>
    <a:masterClrMapping/>
  </p:clrMapOvr>
  <mc:AlternateContent xmlns:mc="http://schemas.openxmlformats.org/markup-compatibility/2006">
    <mc:Choice xmlns:p14="http://schemas.microsoft.com/office/powerpoint/2010/main" Requires="p14">
      <p:transition spd="slow" p14:dur="2000" advTm="7206"/>
    </mc:Choice>
    <mc:Fallback>
      <p:transition spd="slow" advTm="72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EBCE-460C-66D5-A998-A1423D40B3A1}"/>
              </a:ext>
            </a:extLst>
          </p:cNvPr>
          <p:cNvSpPr>
            <a:spLocks noGrp="1"/>
          </p:cNvSpPr>
          <p:nvPr>
            <p:ph type="title"/>
          </p:nvPr>
        </p:nvSpPr>
        <p:spPr>
          <a:xfrm>
            <a:off x="0" y="538624"/>
            <a:ext cx="9613861" cy="1080938"/>
          </a:xfrm>
        </p:spPr>
        <p:txBody>
          <a:bodyPr>
            <a:normAutofit/>
          </a:bodyPr>
          <a:lstStyle/>
          <a:p>
            <a:r>
              <a:rPr lang="en-US" sz="2400" b="1" dirty="0"/>
              <a:t>5. Hourly Distribution of Average Heart Rate (Box plot)</a:t>
            </a:r>
            <a:br>
              <a:rPr lang="en-US" sz="2400" b="1" dirty="0"/>
            </a:br>
            <a:endParaRPr lang="en-IN" sz="2400" dirty="0"/>
          </a:p>
        </p:txBody>
      </p:sp>
      <p:pic>
        <p:nvPicPr>
          <p:cNvPr id="5" name="Content Placeholder 4">
            <a:extLst>
              <a:ext uri="{FF2B5EF4-FFF2-40B4-BE49-F238E27FC236}">
                <a16:creationId xmlns:a16="http://schemas.microsoft.com/office/drawing/2014/main" id="{EFAB1296-68E1-2D56-7008-5B7C7BEFA9C0}"/>
              </a:ext>
            </a:extLst>
          </p:cNvPr>
          <p:cNvPicPr>
            <a:picLocks noGrp="1" noChangeAspect="1"/>
          </p:cNvPicPr>
          <p:nvPr>
            <p:ph idx="1"/>
          </p:nvPr>
        </p:nvPicPr>
        <p:blipFill>
          <a:blip r:embed="rId4"/>
          <a:srcRect l="18620" t="39293" r="12399" b="10668"/>
          <a:stretch/>
        </p:blipFill>
        <p:spPr>
          <a:xfrm>
            <a:off x="83976" y="2071396"/>
            <a:ext cx="12017828" cy="4693297"/>
          </a:xfrm>
        </p:spPr>
      </p:pic>
      <p:pic>
        <p:nvPicPr>
          <p:cNvPr id="4" name="Audio 3">
            <a:hlinkClick r:id="" action="ppaction://media"/>
            <a:extLst>
              <a:ext uri="{FF2B5EF4-FFF2-40B4-BE49-F238E27FC236}">
                <a16:creationId xmlns:a16="http://schemas.microsoft.com/office/drawing/2014/main" id="{6AF44C68-A10F-901D-2BF1-5887E6F1A8A3}"/>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161075" t="-161075" r="-161075" b="-1610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762697461"/>
      </p:ext>
    </p:extLst>
  </p:cSld>
  <p:clrMapOvr>
    <a:masterClrMapping/>
  </p:clrMapOvr>
  <mc:AlternateContent xmlns:mc="http://schemas.openxmlformats.org/markup-compatibility/2006">
    <mc:Choice xmlns:p14="http://schemas.microsoft.com/office/powerpoint/2010/main" Requires="p14">
      <p:transition spd="slow" p14:dur="2000" advTm="15955"/>
    </mc:Choice>
    <mc:Fallback>
      <p:transition spd="slow" advTm="159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A6684-A806-7AB7-BA52-C69C7A93AE10}"/>
              </a:ext>
            </a:extLst>
          </p:cNvPr>
          <p:cNvSpPr>
            <a:spLocks noGrp="1"/>
          </p:cNvSpPr>
          <p:nvPr>
            <p:ph type="title"/>
          </p:nvPr>
        </p:nvSpPr>
        <p:spPr>
          <a:xfrm>
            <a:off x="0" y="519963"/>
            <a:ext cx="9613861" cy="1080938"/>
          </a:xfrm>
        </p:spPr>
        <p:txBody>
          <a:bodyPr>
            <a:normAutofit/>
          </a:bodyPr>
          <a:lstStyle/>
          <a:p>
            <a:r>
              <a:rPr lang="en-US" sz="2400" b="1" dirty="0"/>
              <a:t>6. Total Intensity vs Average Heart Rate (Scatter plot)</a:t>
            </a:r>
            <a:br>
              <a:rPr lang="en-US" sz="2400" b="1" dirty="0"/>
            </a:br>
            <a:endParaRPr lang="en-IN" sz="2400" dirty="0"/>
          </a:p>
        </p:txBody>
      </p:sp>
      <p:pic>
        <p:nvPicPr>
          <p:cNvPr id="5" name="Content Placeholder 4">
            <a:extLst>
              <a:ext uri="{FF2B5EF4-FFF2-40B4-BE49-F238E27FC236}">
                <a16:creationId xmlns:a16="http://schemas.microsoft.com/office/drawing/2014/main" id="{E1BF67AA-F106-CE7C-B6E5-7F1BBD581E58}"/>
              </a:ext>
            </a:extLst>
          </p:cNvPr>
          <p:cNvPicPr>
            <a:picLocks noGrp="1" noChangeAspect="1"/>
          </p:cNvPicPr>
          <p:nvPr>
            <p:ph idx="1"/>
          </p:nvPr>
        </p:nvPicPr>
        <p:blipFill>
          <a:blip r:embed="rId2"/>
          <a:srcRect l="21322" t="28145" r="18580" b="8853"/>
          <a:stretch/>
        </p:blipFill>
        <p:spPr>
          <a:xfrm>
            <a:off x="1024812" y="2071396"/>
            <a:ext cx="10142375" cy="4646645"/>
          </a:xfrm>
        </p:spPr>
      </p:pic>
    </p:spTree>
    <p:extLst>
      <p:ext uri="{BB962C8B-B14F-4D97-AF65-F5344CB8AC3E}">
        <p14:creationId xmlns:p14="http://schemas.microsoft.com/office/powerpoint/2010/main" val="1725260374"/>
      </p:ext>
    </p:extLst>
  </p:cSld>
  <p:clrMapOvr>
    <a:masterClrMapping/>
  </p:clrMapOvr>
  <mc:AlternateContent xmlns:mc="http://schemas.openxmlformats.org/markup-compatibility/2006">
    <mc:Choice xmlns:p14="http://schemas.microsoft.com/office/powerpoint/2010/main" Requires="p14">
      <p:transition spd="slow" p14:dur="2000" advTm="4125"/>
    </mc:Choice>
    <mc:Fallback>
      <p:transition spd="slow" advTm="412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C7F83-E9D9-2B99-6CA4-E96FB9FFA177}"/>
              </a:ext>
            </a:extLst>
          </p:cNvPr>
          <p:cNvSpPr>
            <a:spLocks noGrp="1"/>
          </p:cNvSpPr>
          <p:nvPr>
            <p:ph type="title"/>
          </p:nvPr>
        </p:nvSpPr>
        <p:spPr>
          <a:xfrm>
            <a:off x="0" y="381342"/>
            <a:ext cx="9613861" cy="1080938"/>
          </a:xfrm>
        </p:spPr>
        <p:txBody>
          <a:bodyPr>
            <a:normAutofit/>
          </a:bodyPr>
          <a:lstStyle/>
          <a:p>
            <a:r>
              <a:rPr lang="en-US" sz="2400" b="1" dirty="0"/>
              <a:t>7. Hours of Day vs Average Steps (Line plot)</a:t>
            </a:r>
            <a:endParaRPr lang="en-IN" sz="2400" dirty="0"/>
          </a:p>
        </p:txBody>
      </p:sp>
      <p:pic>
        <p:nvPicPr>
          <p:cNvPr id="5" name="Content Placeholder 4">
            <a:extLst>
              <a:ext uri="{FF2B5EF4-FFF2-40B4-BE49-F238E27FC236}">
                <a16:creationId xmlns:a16="http://schemas.microsoft.com/office/drawing/2014/main" id="{57280D8C-31E3-0968-750B-2F1FD966E810}"/>
              </a:ext>
            </a:extLst>
          </p:cNvPr>
          <p:cNvPicPr>
            <a:picLocks noGrp="1" noChangeAspect="1"/>
          </p:cNvPicPr>
          <p:nvPr>
            <p:ph idx="1"/>
          </p:nvPr>
        </p:nvPicPr>
        <p:blipFill>
          <a:blip r:embed="rId2"/>
          <a:srcRect l="20515" t="27885" r="19108" b="8594"/>
          <a:stretch/>
        </p:blipFill>
        <p:spPr>
          <a:xfrm>
            <a:off x="74645" y="2034074"/>
            <a:ext cx="11803224" cy="4758612"/>
          </a:xfrm>
        </p:spPr>
      </p:pic>
    </p:spTree>
    <p:extLst>
      <p:ext uri="{BB962C8B-B14F-4D97-AF65-F5344CB8AC3E}">
        <p14:creationId xmlns:p14="http://schemas.microsoft.com/office/powerpoint/2010/main" val="3846618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E8B6-798F-0A8D-01B7-76E9F4743542}"/>
              </a:ext>
            </a:extLst>
          </p:cNvPr>
          <p:cNvSpPr>
            <a:spLocks noGrp="1"/>
          </p:cNvSpPr>
          <p:nvPr>
            <p:ph type="title"/>
          </p:nvPr>
        </p:nvSpPr>
        <p:spPr>
          <a:xfrm>
            <a:off x="0" y="381342"/>
            <a:ext cx="9613861" cy="1080938"/>
          </a:xfrm>
        </p:spPr>
        <p:txBody>
          <a:bodyPr>
            <a:normAutofit/>
          </a:bodyPr>
          <a:lstStyle/>
          <a:p>
            <a:r>
              <a:rPr lang="en-US" sz="2400" b="1" dirty="0"/>
              <a:t>8. Average hourly steps on weekdays vs weekends. (Line plot)</a:t>
            </a:r>
          </a:p>
        </p:txBody>
      </p:sp>
      <p:pic>
        <p:nvPicPr>
          <p:cNvPr id="5" name="Content Placeholder 4">
            <a:extLst>
              <a:ext uri="{FF2B5EF4-FFF2-40B4-BE49-F238E27FC236}">
                <a16:creationId xmlns:a16="http://schemas.microsoft.com/office/drawing/2014/main" id="{3F5928FD-8CDF-4ABF-C05B-4E11CA081D35}"/>
              </a:ext>
            </a:extLst>
          </p:cNvPr>
          <p:cNvPicPr>
            <a:picLocks noGrp="1" noChangeAspect="1"/>
          </p:cNvPicPr>
          <p:nvPr>
            <p:ph idx="1"/>
          </p:nvPr>
        </p:nvPicPr>
        <p:blipFill>
          <a:blip r:embed="rId2"/>
          <a:srcRect l="20505" t="31838" r="13701" b="9932"/>
          <a:stretch/>
        </p:blipFill>
        <p:spPr>
          <a:xfrm>
            <a:off x="93306" y="2071397"/>
            <a:ext cx="11775233" cy="4683966"/>
          </a:xfrm>
        </p:spPr>
      </p:pic>
    </p:spTree>
    <p:extLst>
      <p:ext uri="{BB962C8B-B14F-4D97-AF65-F5344CB8AC3E}">
        <p14:creationId xmlns:p14="http://schemas.microsoft.com/office/powerpoint/2010/main" val="1442357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6FB85-8266-DAFF-4B33-26F9A9BF775B}"/>
              </a:ext>
            </a:extLst>
          </p:cNvPr>
          <p:cNvSpPr>
            <a:spLocks noGrp="1"/>
          </p:cNvSpPr>
          <p:nvPr>
            <p:ph type="title"/>
          </p:nvPr>
        </p:nvSpPr>
        <p:spPr>
          <a:xfrm>
            <a:off x="0" y="557285"/>
            <a:ext cx="9613861" cy="1080938"/>
          </a:xfrm>
        </p:spPr>
        <p:txBody>
          <a:bodyPr>
            <a:normAutofit/>
          </a:bodyPr>
          <a:lstStyle/>
          <a:p>
            <a:r>
              <a:rPr lang="en-US" sz="2400" b="1" dirty="0"/>
              <a:t>9. Daily Activity Minutes Distribution (Pie chart)</a:t>
            </a:r>
            <a:br>
              <a:rPr lang="en-US" sz="2400" b="1" dirty="0"/>
            </a:br>
            <a:endParaRPr lang="en-IN" sz="2400" dirty="0"/>
          </a:p>
        </p:txBody>
      </p:sp>
      <p:pic>
        <p:nvPicPr>
          <p:cNvPr id="5" name="Content Placeholder 4">
            <a:extLst>
              <a:ext uri="{FF2B5EF4-FFF2-40B4-BE49-F238E27FC236}">
                <a16:creationId xmlns:a16="http://schemas.microsoft.com/office/drawing/2014/main" id="{40771D12-9FF1-0325-6A81-D2011F0F1216}"/>
              </a:ext>
            </a:extLst>
          </p:cNvPr>
          <p:cNvPicPr>
            <a:picLocks noGrp="1" noChangeAspect="1"/>
          </p:cNvPicPr>
          <p:nvPr>
            <p:ph idx="1"/>
          </p:nvPr>
        </p:nvPicPr>
        <p:blipFill>
          <a:blip r:embed="rId2"/>
          <a:srcRect l="17599" t="33589" r="34275" b="5742"/>
          <a:stretch/>
        </p:blipFill>
        <p:spPr>
          <a:xfrm>
            <a:off x="2625232" y="2080727"/>
            <a:ext cx="6988629" cy="4553339"/>
          </a:xfrm>
        </p:spPr>
      </p:pic>
    </p:spTree>
    <p:extLst>
      <p:ext uri="{BB962C8B-B14F-4D97-AF65-F5344CB8AC3E}">
        <p14:creationId xmlns:p14="http://schemas.microsoft.com/office/powerpoint/2010/main" val="4166568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B78D2-20B0-6F2D-69F7-4928EC8C591F}"/>
              </a:ext>
            </a:extLst>
          </p:cNvPr>
          <p:cNvSpPr>
            <a:spLocks noGrp="1"/>
          </p:cNvSpPr>
          <p:nvPr>
            <p:ph type="title"/>
          </p:nvPr>
        </p:nvSpPr>
        <p:spPr>
          <a:xfrm>
            <a:off x="0" y="501302"/>
            <a:ext cx="9613861" cy="1080938"/>
          </a:xfrm>
        </p:spPr>
        <p:txBody>
          <a:bodyPr>
            <a:normAutofit/>
          </a:bodyPr>
          <a:lstStyle/>
          <a:p>
            <a:r>
              <a:rPr lang="en-US" sz="2400" b="1" dirty="0"/>
              <a:t>10. Calorie Burn Patterns by Hour of the Day (Line plot)</a:t>
            </a:r>
            <a:br>
              <a:rPr lang="en-US" sz="2400" b="1" dirty="0"/>
            </a:br>
            <a:endParaRPr lang="en-IN" sz="2400" dirty="0"/>
          </a:p>
        </p:txBody>
      </p:sp>
      <p:pic>
        <p:nvPicPr>
          <p:cNvPr id="5" name="Content Placeholder 4">
            <a:extLst>
              <a:ext uri="{FF2B5EF4-FFF2-40B4-BE49-F238E27FC236}">
                <a16:creationId xmlns:a16="http://schemas.microsoft.com/office/drawing/2014/main" id="{65489837-5CD8-0F85-C279-4BA3095FBD0C}"/>
              </a:ext>
            </a:extLst>
          </p:cNvPr>
          <p:cNvPicPr>
            <a:picLocks noGrp="1" noChangeAspect="1"/>
          </p:cNvPicPr>
          <p:nvPr>
            <p:ph idx="1"/>
          </p:nvPr>
        </p:nvPicPr>
        <p:blipFill>
          <a:blip r:embed="rId2"/>
          <a:srcRect l="20079" t="32552" r="27273" b="17928"/>
          <a:stretch/>
        </p:blipFill>
        <p:spPr>
          <a:xfrm>
            <a:off x="1090126" y="2080727"/>
            <a:ext cx="10011747" cy="4637313"/>
          </a:xfrm>
        </p:spPr>
      </p:pic>
    </p:spTree>
    <p:extLst>
      <p:ext uri="{BB962C8B-B14F-4D97-AF65-F5344CB8AC3E}">
        <p14:creationId xmlns:p14="http://schemas.microsoft.com/office/powerpoint/2010/main" val="4097545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Rectangle 20">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23" name="Rectangle 22">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24" name="Content Placeholder 2">
            <a:extLst>
              <a:ext uri="{FF2B5EF4-FFF2-40B4-BE49-F238E27FC236}">
                <a16:creationId xmlns:a16="http://schemas.microsoft.com/office/drawing/2014/main" id="{C4C534DC-1C7A-1B20-AA51-7FCABB7C1B45}"/>
              </a:ext>
            </a:extLst>
          </p:cNvPr>
          <p:cNvGraphicFramePr>
            <a:graphicFrameLocks noGrp="1"/>
          </p:cNvGraphicFramePr>
          <p:nvPr>
            <p:ph idx="1"/>
            <p:extLst>
              <p:ext uri="{D42A27DB-BD31-4B8C-83A1-F6EECF244321}">
                <p14:modId xmlns:p14="http://schemas.microsoft.com/office/powerpoint/2010/main" val="3982346881"/>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79809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45AD9C-F21B-4046-AF68-07A246947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5F5BD6E-AB48-4A2D-AA03-D787D54FAF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p:spPr>
      </p:pic>
      <p:pic>
        <p:nvPicPr>
          <p:cNvPr id="12" name="Picture 11">
            <a:extLst>
              <a:ext uri="{FF2B5EF4-FFF2-40B4-BE49-F238E27FC236}">
                <a16:creationId xmlns:a16="http://schemas.microsoft.com/office/drawing/2014/main" id="{3221115A-B66A-4D35-9D9F-97A91D887F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1963704"/>
            <a:ext cx="10437812" cy="321164"/>
          </a:xfrm>
          <a:prstGeom prst="rect">
            <a:avLst/>
          </a:prstGeom>
        </p:spPr>
      </p:pic>
      <p:sp>
        <p:nvSpPr>
          <p:cNvPr id="14" name="Rectangle 13">
            <a:extLst>
              <a:ext uri="{FF2B5EF4-FFF2-40B4-BE49-F238E27FC236}">
                <a16:creationId xmlns:a16="http://schemas.microsoft.com/office/drawing/2014/main" id="{ABC72B1C-D4EE-45CF-A99C-0AD017C41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BA60AB32-AE48-3A8A-51D1-106F68188006}"/>
              </a:ext>
            </a:extLst>
          </p:cNvPr>
          <p:cNvSpPr>
            <a:spLocks noGrp="1"/>
          </p:cNvSpPr>
          <p:nvPr>
            <p:ph type="title"/>
          </p:nvPr>
        </p:nvSpPr>
        <p:spPr>
          <a:xfrm>
            <a:off x="680321" y="753228"/>
            <a:ext cx="9613861" cy="1080938"/>
          </a:xfrm>
        </p:spPr>
        <p:txBody>
          <a:bodyPr>
            <a:normAutofit/>
          </a:bodyPr>
          <a:lstStyle/>
          <a:p>
            <a:r>
              <a:rPr lang="en-US">
                <a:solidFill>
                  <a:srgbClr val="FFFFFF"/>
                </a:solidFill>
              </a:rPr>
              <a:t>DATA CLEANING</a:t>
            </a:r>
            <a:endParaRPr lang="en-IN">
              <a:solidFill>
                <a:srgbClr val="FFFFFF"/>
              </a:solidFill>
            </a:endParaRPr>
          </a:p>
        </p:txBody>
      </p:sp>
      <p:pic>
        <p:nvPicPr>
          <p:cNvPr id="16" name="Picture 15">
            <a:extLst>
              <a:ext uri="{FF2B5EF4-FFF2-40B4-BE49-F238E27FC236}">
                <a16:creationId xmlns:a16="http://schemas.microsoft.com/office/drawing/2014/main" id="{38AB44AF-E52F-46C5-8C2C-8487AC8B1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8" name="Rectangle 17">
            <a:extLst>
              <a:ext uri="{FF2B5EF4-FFF2-40B4-BE49-F238E27FC236}">
                <a16:creationId xmlns:a16="http://schemas.microsoft.com/office/drawing/2014/main" id="{A5B2FDF3-1FF8-4FBF-842A-4EA5719F3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9003"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20" name="Picture 19">
            <a:extLst>
              <a:ext uri="{FF2B5EF4-FFF2-40B4-BE49-F238E27FC236}">
                <a16:creationId xmlns:a16="http://schemas.microsoft.com/office/drawing/2014/main" id="{6389DEC8-49B8-4778-BB47-FF48E8C5B6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5885714"/>
            <a:ext cx="10437812" cy="321164"/>
          </a:xfrm>
          <a:prstGeom prst="rect">
            <a:avLst/>
          </a:prstGeom>
        </p:spPr>
      </p:pic>
      <p:sp>
        <p:nvSpPr>
          <p:cNvPr id="22" name="Rectangle 21">
            <a:extLst>
              <a:ext uri="{FF2B5EF4-FFF2-40B4-BE49-F238E27FC236}">
                <a16:creationId xmlns:a16="http://schemas.microsoft.com/office/drawing/2014/main" id="{DF550B33-5759-49FD-90FC-11EA4ED58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C4F1F4D2-1411-291A-D5AC-C214483EC5F2}"/>
              </a:ext>
            </a:extLst>
          </p:cNvPr>
          <p:cNvSpPr>
            <a:spLocks noGrp="1"/>
          </p:cNvSpPr>
          <p:nvPr>
            <p:ph idx="1"/>
          </p:nvPr>
        </p:nvSpPr>
        <p:spPr>
          <a:xfrm>
            <a:off x="680322" y="2437831"/>
            <a:ext cx="9114023" cy="3150308"/>
          </a:xfrm>
        </p:spPr>
        <p:txBody>
          <a:bodyPr>
            <a:normAutofit/>
          </a:bodyPr>
          <a:lstStyle/>
          <a:p>
            <a:r>
              <a:rPr lang="en-US" sz="2000" dirty="0">
                <a:solidFill>
                  <a:srgbClr val="FFFFFF"/>
                </a:solidFill>
              </a:rPr>
              <a:t>The dataset contains multiple CSV files tracking users' physical activity, sleep, heart rate, and other health metrics. Before analysis, it was crucial to clean, unify, and structure the data to ensure consistency and remove errors or redundancies.</a:t>
            </a:r>
          </a:p>
          <a:p>
            <a:endParaRPr lang="en-IN" sz="2000" dirty="0">
              <a:solidFill>
                <a:srgbClr val="FFFFFF"/>
              </a:solidFill>
            </a:endParaRPr>
          </a:p>
        </p:txBody>
      </p:sp>
    </p:spTree>
    <p:extLst>
      <p:ext uri="{BB962C8B-B14F-4D97-AF65-F5344CB8AC3E}">
        <p14:creationId xmlns:p14="http://schemas.microsoft.com/office/powerpoint/2010/main" val="779935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C45AD9C-F21B-4046-AF68-07A246947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85F5BD6E-AB48-4A2D-AA03-D787D54FAF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p:spPr>
      </p:pic>
      <p:pic>
        <p:nvPicPr>
          <p:cNvPr id="21" name="Picture 20">
            <a:extLst>
              <a:ext uri="{FF2B5EF4-FFF2-40B4-BE49-F238E27FC236}">
                <a16:creationId xmlns:a16="http://schemas.microsoft.com/office/drawing/2014/main" id="{3221115A-B66A-4D35-9D9F-97A91D887F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1963704"/>
            <a:ext cx="10437812" cy="321164"/>
          </a:xfrm>
          <a:prstGeom prst="rect">
            <a:avLst/>
          </a:prstGeom>
        </p:spPr>
      </p:pic>
      <p:sp>
        <p:nvSpPr>
          <p:cNvPr id="23" name="Rectangle 22">
            <a:extLst>
              <a:ext uri="{FF2B5EF4-FFF2-40B4-BE49-F238E27FC236}">
                <a16:creationId xmlns:a16="http://schemas.microsoft.com/office/drawing/2014/main" id="{ABC72B1C-D4EE-45CF-A99C-0AD017C41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6EAAB8EE-C301-93A0-DEB5-5138A53D2922}"/>
              </a:ext>
            </a:extLst>
          </p:cNvPr>
          <p:cNvSpPr>
            <a:spLocks noGrp="1"/>
          </p:cNvSpPr>
          <p:nvPr>
            <p:ph type="title"/>
          </p:nvPr>
        </p:nvSpPr>
        <p:spPr>
          <a:xfrm>
            <a:off x="680321" y="753228"/>
            <a:ext cx="9613861" cy="1080938"/>
          </a:xfrm>
        </p:spPr>
        <p:txBody>
          <a:bodyPr>
            <a:normAutofit/>
          </a:bodyPr>
          <a:lstStyle/>
          <a:p>
            <a:r>
              <a:rPr kumimoji="0" lang="en-US" altLang="en-US" b="1" i="0" u="none" strike="noStrike" cap="none" normalizeH="0" baseline="0" dirty="0">
                <a:ln>
                  <a:noFill/>
                </a:ln>
                <a:solidFill>
                  <a:srgbClr val="FFFFFF"/>
                </a:solidFill>
                <a:effectLst/>
                <a:latin typeface="Arial" panose="020B0604020202020204" pitchFamily="34" charset="0"/>
              </a:rPr>
              <a:t>Datasets Used</a:t>
            </a:r>
            <a:br>
              <a:rPr kumimoji="0" lang="en-US" altLang="en-US" b="1" i="0" u="none" strike="noStrike" cap="none" normalizeH="0" baseline="0" dirty="0">
                <a:ln>
                  <a:noFill/>
                </a:ln>
                <a:solidFill>
                  <a:srgbClr val="FFFFFF"/>
                </a:solidFill>
                <a:effectLst/>
                <a:latin typeface="Arial" panose="020B0604020202020204" pitchFamily="34" charset="0"/>
              </a:rPr>
            </a:br>
            <a:endParaRPr lang="en-IN" dirty="0">
              <a:solidFill>
                <a:srgbClr val="FFFFFF"/>
              </a:solidFill>
            </a:endParaRPr>
          </a:p>
        </p:txBody>
      </p:sp>
      <p:pic>
        <p:nvPicPr>
          <p:cNvPr id="25" name="Picture 24">
            <a:extLst>
              <a:ext uri="{FF2B5EF4-FFF2-40B4-BE49-F238E27FC236}">
                <a16:creationId xmlns:a16="http://schemas.microsoft.com/office/drawing/2014/main" id="{38AB44AF-E52F-46C5-8C2C-8487AC8B1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7" name="Rectangle 26">
            <a:extLst>
              <a:ext uri="{FF2B5EF4-FFF2-40B4-BE49-F238E27FC236}">
                <a16:creationId xmlns:a16="http://schemas.microsoft.com/office/drawing/2014/main" id="{A5B2FDF3-1FF8-4FBF-842A-4EA5719F3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9003"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29" name="Picture 28">
            <a:extLst>
              <a:ext uri="{FF2B5EF4-FFF2-40B4-BE49-F238E27FC236}">
                <a16:creationId xmlns:a16="http://schemas.microsoft.com/office/drawing/2014/main" id="{6389DEC8-49B8-4778-BB47-FF48E8C5B6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5885714"/>
            <a:ext cx="10437812" cy="321164"/>
          </a:xfrm>
          <a:prstGeom prst="rect">
            <a:avLst/>
          </a:prstGeom>
        </p:spPr>
      </p:pic>
      <p:sp>
        <p:nvSpPr>
          <p:cNvPr id="31" name="Rectangle 30">
            <a:extLst>
              <a:ext uri="{FF2B5EF4-FFF2-40B4-BE49-F238E27FC236}">
                <a16:creationId xmlns:a16="http://schemas.microsoft.com/office/drawing/2014/main" id="{DF550B33-5759-49FD-90FC-11EA4ED58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5" name="Content Placeholder 2">
            <a:extLst>
              <a:ext uri="{FF2B5EF4-FFF2-40B4-BE49-F238E27FC236}">
                <a16:creationId xmlns:a16="http://schemas.microsoft.com/office/drawing/2014/main" id="{B87CF6BF-5658-C679-BE7A-CCB5D3A07B35}"/>
              </a:ext>
            </a:extLst>
          </p:cNvPr>
          <p:cNvSpPr>
            <a:spLocks noGrp="1"/>
          </p:cNvSpPr>
          <p:nvPr>
            <p:ph idx="1"/>
          </p:nvPr>
        </p:nvSpPr>
        <p:spPr>
          <a:xfrm>
            <a:off x="680322" y="2437831"/>
            <a:ext cx="9114023" cy="3150308"/>
          </a:xfrm>
        </p:spPr>
        <p:txBody>
          <a:bodyPr>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2000" b="0" i="0" u="none" strike="noStrike" cap="none" normalizeH="0" baseline="0">
                <a:ln>
                  <a:noFill/>
                </a:ln>
                <a:solidFill>
                  <a:srgbClr val="FFFFFF"/>
                </a:solidFill>
                <a:effectLst/>
                <a:latin typeface="Arial" panose="020B0604020202020204" pitchFamily="34" charset="0"/>
              </a:rPr>
              <a:t>The following CSV files were imported and cleaned:</a:t>
            </a:r>
          </a:p>
          <a:p>
            <a:pPr marL="0" marR="0" lvl="0" indent="0" defTabSz="914400" rtl="0" eaLnBrk="0" fontAlgn="base" latinLnBrk="0" hangingPunct="0">
              <a:spcBef>
                <a:spcPct val="0"/>
              </a:spcBef>
              <a:spcAft>
                <a:spcPct val="0"/>
              </a:spcAft>
              <a:buClrTx/>
              <a:buSzTx/>
              <a:buFontTx/>
              <a:buChar char="•"/>
              <a:tabLst/>
            </a:pPr>
            <a:r>
              <a:rPr kumimoji="0" lang="en-US" altLang="en-US" sz="2000" b="0" i="0" u="none" strike="noStrike" cap="none" normalizeH="0" baseline="0">
                <a:ln>
                  <a:noFill/>
                </a:ln>
                <a:solidFill>
                  <a:srgbClr val="FFFFFF"/>
                </a:solidFill>
                <a:effectLst/>
                <a:latin typeface="Arial Unicode MS" panose="020B0604020202020204" pitchFamily="34" charset="-128"/>
              </a:rPr>
              <a:t>dailyActivity_merged.csv</a:t>
            </a:r>
            <a:endParaRPr kumimoji="0" lang="en-US" altLang="en-US" sz="2000" b="0" i="0" u="none" strike="noStrike" cap="none" normalizeH="0" baseline="0">
              <a:ln>
                <a:noFill/>
              </a:ln>
              <a:solidFill>
                <a:srgbClr val="FFFFFF"/>
              </a:solidFill>
              <a:effectLst/>
            </a:endParaRPr>
          </a:p>
          <a:p>
            <a:pPr marL="0" marR="0" lvl="0" indent="0" defTabSz="914400" rtl="0" eaLnBrk="0" fontAlgn="base" latinLnBrk="0" hangingPunct="0">
              <a:spcBef>
                <a:spcPct val="0"/>
              </a:spcBef>
              <a:spcAft>
                <a:spcPct val="0"/>
              </a:spcAft>
              <a:buClrTx/>
              <a:buSzTx/>
              <a:buFontTx/>
              <a:buChar char="•"/>
              <a:tabLst/>
            </a:pPr>
            <a:r>
              <a:rPr kumimoji="0" lang="en-US" altLang="en-US" sz="2000" b="0" i="0" u="none" strike="noStrike" cap="none" normalizeH="0" baseline="0">
                <a:ln>
                  <a:noFill/>
                </a:ln>
                <a:solidFill>
                  <a:srgbClr val="FFFFFF"/>
                </a:solidFill>
                <a:effectLst/>
                <a:latin typeface="Arial Unicode MS" panose="020B0604020202020204" pitchFamily="34" charset="-128"/>
              </a:rPr>
              <a:t>dailyCalories_merged.csv</a:t>
            </a:r>
            <a:endParaRPr kumimoji="0" lang="en-US" altLang="en-US" sz="2000" b="0" i="0" u="none" strike="noStrike" cap="none" normalizeH="0" baseline="0">
              <a:ln>
                <a:noFill/>
              </a:ln>
              <a:solidFill>
                <a:srgbClr val="FFFFFF"/>
              </a:solidFill>
              <a:effectLst/>
            </a:endParaRPr>
          </a:p>
          <a:p>
            <a:pPr marL="0" marR="0" lvl="0" indent="0" defTabSz="914400" rtl="0" eaLnBrk="0" fontAlgn="base" latinLnBrk="0" hangingPunct="0">
              <a:spcBef>
                <a:spcPct val="0"/>
              </a:spcBef>
              <a:spcAft>
                <a:spcPct val="0"/>
              </a:spcAft>
              <a:buClrTx/>
              <a:buSzTx/>
              <a:buFontTx/>
              <a:buChar char="•"/>
              <a:tabLst/>
            </a:pPr>
            <a:r>
              <a:rPr kumimoji="0" lang="en-US" altLang="en-US" sz="2000" b="0" i="0" u="none" strike="noStrike" cap="none" normalizeH="0" baseline="0">
                <a:ln>
                  <a:noFill/>
                </a:ln>
                <a:solidFill>
                  <a:srgbClr val="FFFFFF"/>
                </a:solidFill>
                <a:effectLst/>
                <a:latin typeface="Arial Unicode MS" panose="020B0604020202020204" pitchFamily="34" charset="-128"/>
              </a:rPr>
              <a:t>dailyIntensities_merged.csv</a:t>
            </a:r>
            <a:endParaRPr kumimoji="0" lang="en-US" altLang="en-US" sz="2000" b="0" i="0" u="none" strike="noStrike" cap="none" normalizeH="0" baseline="0">
              <a:ln>
                <a:noFill/>
              </a:ln>
              <a:solidFill>
                <a:srgbClr val="FFFFFF"/>
              </a:solidFill>
              <a:effectLst/>
            </a:endParaRPr>
          </a:p>
          <a:p>
            <a:pPr marL="0" marR="0" lvl="0" indent="0" defTabSz="914400" rtl="0" eaLnBrk="0" fontAlgn="base" latinLnBrk="0" hangingPunct="0">
              <a:spcBef>
                <a:spcPct val="0"/>
              </a:spcBef>
              <a:spcAft>
                <a:spcPct val="0"/>
              </a:spcAft>
              <a:buClrTx/>
              <a:buSzTx/>
              <a:buFontTx/>
              <a:buChar char="•"/>
              <a:tabLst/>
            </a:pPr>
            <a:r>
              <a:rPr kumimoji="0" lang="en-US" altLang="en-US" sz="2000" b="0" i="0" u="none" strike="noStrike" cap="none" normalizeH="0" baseline="0">
                <a:ln>
                  <a:noFill/>
                </a:ln>
                <a:solidFill>
                  <a:srgbClr val="FFFFFF"/>
                </a:solidFill>
                <a:effectLst/>
                <a:latin typeface="Arial Unicode MS" panose="020B0604020202020204" pitchFamily="34" charset="-128"/>
              </a:rPr>
              <a:t>sleepDay_merged.csv</a:t>
            </a:r>
            <a:endParaRPr kumimoji="0" lang="en-US" altLang="en-US" sz="2000" b="0" i="0" u="none" strike="noStrike" cap="none" normalizeH="0" baseline="0">
              <a:ln>
                <a:noFill/>
              </a:ln>
              <a:solidFill>
                <a:srgbClr val="FFFFFF"/>
              </a:solidFill>
              <a:effectLst/>
            </a:endParaRPr>
          </a:p>
          <a:p>
            <a:pPr marL="0" marR="0" lvl="0" indent="0" defTabSz="914400" rtl="0" eaLnBrk="0" fontAlgn="base" latinLnBrk="0" hangingPunct="0">
              <a:spcBef>
                <a:spcPct val="0"/>
              </a:spcBef>
              <a:spcAft>
                <a:spcPct val="0"/>
              </a:spcAft>
              <a:buClrTx/>
              <a:buSzTx/>
              <a:buFontTx/>
              <a:buChar char="•"/>
              <a:tabLst/>
            </a:pPr>
            <a:r>
              <a:rPr kumimoji="0" lang="en-US" altLang="en-US" sz="2000" b="0" i="0" u="none" strike="noStrike" cap="none" normalizeH="0" baseline="0">
                <a:ln>
                  <a:noFill/>
                </a:ln>
                <a:solidFill>
                  <a:srgbClr val="FFFFFF"/>
                </a:solidFill>
                <a:effectLst/>
                <a:latin typeface="Arial Unicode MS" panose="020B0604020202020204" pitchFamily="34" charset="-128"/>
              </a:rPr>
              <a:t>weightLogInfo_merged.csv</a:t>
            </a:r>
            <a:endParaRPr kumimoji="0" lang="en-US" altLang="en-US" sz="2000" b="0" i="0" u="none" strike="noStrike" cap="none" normalizeH="0" baseline="0">
              <a:ln>
                <a:noFill/>
              </a:ln>
              <a:solidFill>
                <a:srgbClr val="FFFFFF"/>
              </a:solidFill>
              <a:effectLst/>
            </a:endParaRPr>
          </a:p>
          <a:p>
            <a:pPr marL="0" marR="0" lvl="0" indent="0" defTabSz="914400" rtl="0" eaLnBrk="0" fontAlgn="base" latinLnBrk="0" hangingPunct="0">
              <a:spcBef>
                <a:spcPct val="0"/>
              </a:spcBef>
              <a:spcAft>
                <a:spcPct val="0"/>
              </a:spcAft>
              <a:buClrTx/>
              <a:buSzTx/>
              <a:buFontTx/>
              <a:buChar char="•"/>
              <a:tabLst/>
            </a:pPr>
            <a:r>
              <a:rPr kumimoji="0" lang="en-US" altLang="en-US" sz="2000" b="0" i="0" u="none" strike="noStrike" cap="none" normalizeH="0" baseline="0">
                <a:ln>
                  <a:noFill/>
                </a:ln>
                <a:solidFill>
                  <a:srgbClr val="FFFFFF"/>
                </a:solidFill>
                <a:effectLst/>
                <a:latin typeface="Arial Unicode MS" panose="020B0604020202020204" pitchFamily="34" charset="-128"/>
              </a:rPr>
              <a:t>heartrate_seconds_merged.csv</a:t>
            </a:r>
            <a:endParaRPr kumimoji="0" lang="en-US" altLang="en-US" sz="2000" b="0" i="0" u="none" strike="noStrike" cap="none" normalizeH="0" baseline="0">
              <a:ln>
                <a:noFill/>
              </a:ln>
              <a:solidFill>
                <a:srgbClr val="FFFFFF"/>
              </a:solidFill>
              <a:effectLst/>
            </a:endParaRPr>
          </a:p>
          <a:p>
            <a:pPr marL="0" marR="0" lvl="0" indent="0" defTabSz="914400" rtl="0" eaLnBrk="0" fontAlgn="base" latinLnBrk="0" hangingPunct="0">
              <a:spcBef>
                <a:spcPct val="0"/>
              </a:spcBef>
              <a:spcAft>
                <a:spcPct val="0"/>
              </a:spcAft>
              <a:buClrTx/>
              <a:buSzTx/>
              <a:buFontTx/>
              <a:buChar char="•"/>
              <a:tabLst/>
            </a:pPr>
            <a:r>
              <a:rPr kumimoji="0" lang="en-US" altLang="en-US" sz="2000" b="0" i="0" u="none" strike="noStrike" cap="none" normalizeH="0" baseline="0">
                <a:ln>
                  <a:noFill/>
                </a:ln>
                <a:solidFill>
                  <a:srgbClr val="FFFFFF"/>
                </a:solidFill>
                <a:effectLst/>
                <a:latin typeface="Arial Unicode MS" panose="020B0604020202020204" pitchFamily="34" charset="-128"/>
              </a:rPr>
              <a:t>HourlySteps_merged.csv</a:t>
            </a:r>
            <a:endParaRPr kumimoji="0" lang="en-US" altLang="en-US" sz="2000" b="0" i="0" u="none" strike="noStrike" cap="none" normalizeH="0" baseline="0">
              <a:ln>
                <a:noFill/>
              </a:ln>
              <a:solidFill>
                <a:srgbClr val="FFFFFF"/>
              </a:solidFill>
              <a:effectLst/>
            </a:endParaRPr>
          </a:p>
          <a:p>
            <a:pPr marL="0" marR="0" lvl="0" indent="0" defTabSz="914400" rtl="0" eaLnBrk="0" fontAlgn="base" latinLnBrk="0" hangingPunct="0">
              <a:spcBef>
                <a:spcPct val="0"/>
              </a:spcBef>
              <a:spcAft>
                <a:spcPct val="0"/>
              </a:spcAft>
              <a:buClrTx/>
              <a:buSzTx/>
              <a:buFontTx/>
              <a:buChar char="•"/>
              <a:tabLst/>
            </a:pPr>
            <a:r>
              <a:rPr kumimoji="0" lang="en-US" altLang="en-US" sz="2000" b="0" i="0" u="none" strike="noStrike" cap="none" normalizeH="0" baseline="0">
                <a:ln>
                  <a:noFill/>
                </a:ln>
                <a:solidFill>
                  <a:srgbClr val="FFFFFF"/>
                </a:solidFill>
                <a:effectLst/>
                <a:latin typeface="Arial Unicode MS" panose="020B0604020202020204" pitchFamily="34" charset="-128"/>
              </a:rPr>
              <a:t>HourlyCalories_merged.csv</a:t>
            </a:r>
            <a:endParaRPr kumimoji="0" lang="en-US" altLang="en-US" sz="2000" b="0" i="0" u="none" strike="noStrike" cap="none" normalizeH="0" baseline="0">
              <a:ln>
                <a:noFill/>
              </a:ln>
              <a:solidFill>
                <a:srgbClr val="FFFFFF"/>
              </a:solidFill>
              <a:effectLst/>
            </a:endParaRPr>
          </a:p>
          <a:p>
            <a:pPr marL="0" marR="0" lvl="0" indent="0" defTabSz="914400" rtl="0" eaLnBrk="0" fontAlgn="base" latinLnBrk="0" hangingPunct="0">
              <a:spcBef>
                <a:spcPct val="0"/>
              </a:spcBef>
              <a:spcAft>
                <a:spcPct val="0"/>
              </a:spcAft>
              <a:buClrTx/>
              <a:buSzTx/>
              <a:buFontTx/>
              <a:buChar char="•"/>
              <a:tabLst/>
            </a:pPr>
            <a:r>
              <a:rPr kumimoji="0" lang="en-US" altLang="en-US" sz="2000" b="0" i="0" u="none" strike="noStrike" cap="none" normalizeH="0" baseline="0">
                <a:ln>
                  <a:noFill/>
                </a:ln>
                <a:solidFill>
                  <a:srgbClr val="FFFFFF"/>
                </a:solidFill>
                <a:effectLst/>
                <a:latin typeface="Arial Unicode MS" panose="020B0604020202020204" pitchFamily="34" charset="-128"/>
              </a:rPr>
              <a:t>HourlyIntensities_merged.csv</a:t>
            </a:r>
            <a:endParaRPr kumimoji="0" lang="en-US" altLang="en-US" sz="2000" b="0" i="0" u="none" strike="noStrike" cap="none" normalizeH="0" baseline="0">
              <a:ln>
                <a:noFill/>
              </a:ln>
              <a:solidFill>
                <a:srgbClr val="FFFFFF"/>
              </a:solidFill>
              <a:effectLst/>
            </a:endParaRPr>
          </a:p>
          <a:p>
            <a:pPr marL="0" marR="0" lvl="0" indent="0" defTabSz="914400" rtl="0" eaLnBrk="0" fontAlgn="base" latinLnBrk="0" hangingPunct="0">
              <a:spcBef>
                <a:spcPct val="0"/>
              </a:spcBef>
              <a:spcAft>
                <a:spcPct val="0"/>
              </a:spcAft>
              <a:buClrTx/>
              <a:buSzTx/>
              <a:buFontTx/>
              <a:buNone/>
              <a:tabLst/>
            </a:pPr>
            <a:endParaRPr kumimoji="0" lang="en-US" altLang="en-US" sz="2000" b="0" i="0" u="none" strike="noStrike" cap="none" normalizeH="0" baseline="0">
              <a:ln>
                <a:noFill/>
              </a:ln>
              <a:solidFill>
                <a:srgbClr val="FFFFFF"/>
              </a:solidFill>
              <a:effectLst/>
              <a:latin typeface="Arial" panose="020B0604020202020204" pitchFamily="34" charset="0"/>
            </a:endParaRPr>
          </a:p>
          <a:p>
            <a:endParaRPr lang="en-IN" sz="2000">
              <a:solidFill>
                <a:srgbClr val="FFFFFF"/>
              </a:solidFill>
            </a:endParaRPr>
          </a:p>
        </p:txBody>
      </p:sp>
    </p:spTree>
    <p:extLst>
      <p:ext uri="{BB962C8B-B14F-4D97-AF65-F5344CB8AC3E}">
        <p14:creationId xmlns:p14="http://schemas.microsoft.com/office/powerpoint/2010/main" val="3549050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45AD9C-F21B-4046-AF68-07A246947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5F5BD6E-AB48-4A2D-AA03-D787D54FAF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p:spPr>
      </p:pic>
      <p:pic>
        <p:nvPicPr>
          <p:cNvPr id="13" name="Picture 12">
            <a:extLst>
              <a:ext uri="{FF2B5EF4-FFF2-40B4-BE49-F238E27FC236}">
                <a16:creationId xmlns:a16="http://schemas.microsoft.com/office/drawing/2014/main" id="{3221115A-B66A-4D35-9D9F-97A91D887F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1963704"/>
            <a:ext cx="10437812" cy="321164"/>
          </a:xfrm>
          <a:prstGeom prst="rect">
            <a:avLst/>
          </a:prstGeom>
        </p:spPr>
      </p:pic>
      <p:sp>
        <p:nvSpPr>
          <p:cNvPr id="15" name="Rectangle 14">
            <a:extLst>
              <a:ext uri="{FF2B5EF4-FFF2-40B4-BE49-F238E27FC236}">
                <a16:creationId xmlns:a16="http://schemas.microsoft.com/office/drawing/2014/main" id="{ABC72B1C-D4EE-45CF-A99C-0AD017C41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6FCE79CA-0DA4-0EFD-8219-303B8933F12C}"/>
              </a:ext>
            </a:extLst>
          </p:cNvPr>
          <p:cNvSpPr>
            <a:spLocks noGrp="1"/>
          </p:cNvSpPr>
          <p:nvPr>
            <p:ph type="title"/>
          </p:nvPr>
        </p:nvSpPr>
        <p:spPr>
          <a:xfrm>
            <a:off x="680321" y="753228"/>
            <a:ext cx="9613861" cy="1080938"/>
          </a:xfrm>
        </p:spPr>
        <p:txBody>
          <a:bodyPr>
            <a:normAutofit/>
          </a:bodyPr>
          <a:lstStyle/>
          <a:p>
            <a:r>
              <a:rPr lang="en-IN" b="1" dirty="0">
                <a:solidFill>
                  <a:srgbClr val="FFFFFF"/>
                </a:solidFill>
              </a:rPr>
              <a:t>Cleaning Steps</a:t>
            </a:r>
            <a:endParaRPr lang="en-IN" dirty="0">
              <a:solidFill>
                <a:srgbClr val="FFFFFF"/>
              </a:solidFill>
            </a:endParaRPr>
          </a:p>
        </p:txBody>
      </p:sp>
      <p:pic>
        <p:nvPicPr>
          <p:cNvPr id="17" name="Picture 16">
            <a:extLst>
              <a:ext uri="{FF2B5EF4-FFF2-40B4-BE49-F238E27FC236}">
                <a16:creationId xmlns:a16="http://schemas.microsoft.com/office/drawing/2014/main" id="{38AB44AF-E52F-46C5-8C2C-8487AC8B1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9" name="Rectangle 18">
            <a:extLst>
              <a:ext uri="{FF2B5EF4-FFF2-40B4-BE49-F238E27FC236}">
                <a16:creationId xmlns:a16="http://schemas.microsoft.com/office/drawing/2014/main" id="{A5B2FDF3-1FF8-4FBF-842A-4EA5719F3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9003"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21" name="Picture 20">
            <a:extLst>
              <a:ext uri="{FF2B5EF4-FFF2-40B4-BE49-F238E27FC236}">
                <a16:creationId xmlns:a16="http://schemas.microsoft.com/office/drawing/2014/main" id="{6389DEC8-49B8-4778-BB47-FF48E8C5B6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5885714"/>
            <a:ext cx="10437812" cy="321164"/>
          </a:xfrm>
          <a:prstGeom prst="rect">
            <a:avLst/>
          </a:prstGeom>
        </p:spPr>
      </p:pic>
      <p:sp>
        <p:nvSpPr>
          <p:cNvPr id="23" name="Rectangle 22">
            <a:extLst>
              <a:ext uri="{FF2B5EF4-FFF2-40B4-BE49-F238E27FC236}">
                <a16:creationId xmlns:a16="http://schemas.microsoft.com/office/drawing/2014/main" id="{DF550B33-5759-49FD-90FC-11EA4ED58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id="{E07C2C3A-0A19-4C5F-808B-C55D28F18836}"/>
              </a:ext>
            </a:extLst>
          </p:cNvPr>
          <p:cNvSpPr>
            <a:spLocks noGrp="1" noChangeArrowheads="1"/>
          </p:cNvSpPr>
          <p:nvPr>
            <p:ph idx="1"/>
          </p:nvPr>
        </p:nvSpPr>
        <p:spPr bwMode="auto">
          <a:xfrm>
            <a:off x="680322" y="2437831"/>
            <a:ext cx="9114023" cy="31503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2000" b="1" i="0" u="none" strike="noStrike" cap="none" normalizeH="0" baseline="0">
                <a:ln>
                  <a:noFill/>
                </a:ln>
                <a:solidFill>
                  <a:srgbClr val="FFFFFF"/>
                </a:solidFill>
                <a:effectLst/>
                <a:latin typeface="Arial" panose="020B0604020202020204" pitchFamily="34" charset="0"/>
              </a:rPr>
              <a:t>a. Date-Time Conversion</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solidFill>
                  <a:srgbClr val="FFFFFF"/>
                </a:solidFill>
                <a:effectLst/>
                <a:latin typeface="Arial" panose="020B0604020202020204" pitchFamily="34" charset="0"/>
              </a:rPr>
              <a:t>To ensure consistency in time-based operations and merging:</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solidFill>
                  <a:srgbClr val="FFFFFF"/>
                </a:solidFill>
                <a:effectLst/>
                <a:latin typeface="Arial" panose="020B0604020202020204" pitchFamily="34" charset="0"/>
              </a:rPr>
              <a:t>Converted all relevant date columns to </a:t>
            </a:r>
            <a:r>
              <a:rPr kumimoji="0" lang="en-US" altLang="en-US" sz="2000" b="0" i="0" u="none" strike="noStrike" cap="none" normalizeH="0" baseline="0">
                <a:ln>
                  <a:noFill/>
                </a:ln>
                <a:solidFill>
                  <a:srgbClr val="FFFFFF"/>
                </a:solidFill>
                <a:effectLst/>
                <a:latin typeface="Arial Unicode MS" panose="020B0604020202020204" pitchFamily="34" charset="-128"/>
              </a:rPr>
              <a:t>datetime</a:t>
            </a:r>
            <a:r>
              <a:rPr kumimoji="0" lang="en-US" altLang="en-US" sz="2000" b="0" i="0" u="none" strike="noStrike" cap="none" normalizeH="0" baseline="0">
                <a:ln>
                  <a:noFill/>
                </a:ln>
                <a:solidFill>
                  <a:srgbClr val="FFFFFF"/>
                </a:solidFill>
                <a:effectLst/>
              </a:rPr>
              <a:t> format.</a:t>
            </a:r>
            <a:endParaRPr kumimoji="0" lang="en-US" altLang="en-US" sz="2000" b="0" i="0" u="none" strike="noStrike" cap="none" normalizeH="0" baseline="0">
              <a:ln>
                <a:noFill/>
              </a:ln>
              <a:solidFill>
                <a:srgbClr val="FFFFFF"/>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solidFill>
                  <a:srgbClr val="FFFFFF"/>
                </a:solidFill>
                <a:effectLst/>
                <a:latin typeface="Arial" panose="020B0604020202020204" pitchFamily="34" charset="0"/>
              </a:rPr>
              <a:t>Extracted </a:t>
            </a:r>
            <a:r>
              <a:rPr kumimoji="0" lang="en-US" altLang="en-US" sz="2000" b="0" i="0" u="none" strike="noStrike" cap="none" normalizeH="0" baseline="0">
                <a:ln>
                  <a:noFill/>
                </a:ln>
                <a:solidFill>
                  <a:srgbClr val="FFFFFF"/>
                </a:solidFill>
                <a:effectLst/>
                <a:latin typeface="Arial Unicode MS" panose="020B0604020202020204" pitchFamily="34" charset="-128"/>
              </a:rPr>
              <a:t>Date</a:t>
            </a:r>
            <a:r>
              <a:rPr kumimoji="0" lang="en-US" altLang="en-US" sz="2000" b="0" i="0" u="none" strike="noStrike" cap="none" normalizeH="0" baseline="0">
                <a:ln>
                  <a:noFill/>
                </a:ln>
                <a:solidFill>
                  <a:srgbClr val="FFFFFF"/>
                </a:solidFill>
                <a:effectLst/>
              </a:rPr>
              <a:t> and </a:t>
            </a:r>
            <a:r>
              <a:rPr kumimoji="0" lang="en-US" altLang="en-US" sz="2000" b="0" i="0" u="none" strike="noStrike" cap="none" normalizeH="0" baseline="0">
                <a:ln>
                  <a:noFill/>
                </a:ln>
                <a:solidFill>
                  <a:srgbClr val="FFFFFF"/>
                </a:solidFill>
                <a:effectLst/>
                <a:latin typeface="Arial Unicode MS" panose="020B0604020202020204" pitchFamily="34" charset="-128"/>
              </a:rPr>
              <a:t>Hour</a:t>
            </a:r>
            <a:r>
              <a:rPr kumimoji="0" lang="en-US" altLang="en-US" sz="2000" b="0" i="0" u="none" strike="noStrike" cap="none" normalizeH="0" baseline="0">
                <a:ln>
                  <a:noFill/>
                </a:ln>
                <a:solidFill>
                  <a:srgbClr val="FFFFFF"/>
                </a:solidFill>
                <a:effectLst/>
              </a:rPr>
              <a:t> fields for hourly datasets.</a:t>
            </a:r>
            <a:endParaRPr kumimoji="0" lang="en-US" altLang="en-US" sz="2000" b="0" i="0" u="none" strike="noStrike" cap="none" normalizeH="0" baseline="0">
              <a:ln>
                <a:noFill/>
              </a:ln>
              <a:solidFill>
                <a:srgbClr val="FFFFFF"/>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2000" b="1" i="0" u="none" strike="noStrike" cap="none" normalizeH="0" baseline="0">
              <a:ln>
                <a:noFill/>
              </a:ln>
              <a:solidFill>
                <a:srgbClr val="FFFFFF"/>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2000" b="1" i="0" u="none" strike="noStrike" cap="none" normalizeH="0" baseline="0">
                <a:ln>
                  <a:noFill/>
                </a:ln>
                <a:solidFill>
                  <a:srgbClr val="FFFFFF"/>
                </a:solidFill>
                <a:effectLst/>
                <a:latin typeface="Arial" panose="020B0604020202020204" pitchFamily="34" charset="0"/>
              </a:rPr>
              <a:t>b. Duplicate Removal</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solidFill>
                  <a:srgbClr val="FFFFFF"/>
                </a:solidFill>
                <a:effectLst/>
                <a:latin typeface="Arial" panose="020B0604020202020204" pitchFamily="34" charset="0"/>
              </a:rPr>
              <a:t>Used </a:t>
            </a:r>
            <a:r>
              <a:rPr kumimoji="0" lang="en-US" altLang="en-US" sz="2000" b="0" i="0" u="none" strike="noStrike" cap="none" normalizeH="0" baseline="0">
                <a:ln>
                  <a:noFill/>
                </a:ln>
                <a:solidFill>
                  <a:srgbClr val="FFFFFF"/>
                </a:solidFill>
                <a:effectLst/>
                <a:latin typeface="Arial Unicode MS" panose="020B0604020202020204" pitchFamily="34" charset="-128"/>
              </a:rPr>
              <a:t>.drop_duplicates()</a:t>
            </a:r>
            <a:r>
              <a:rPr kumimoji="0" lang="en-US" altLang="en-US" sz="2000" b="0" i="0" u="none" strike="noStrike" cap="none" normalizeH="0" baseline="0">
                <a:ln>
                  <a:noFill/>
                </a:ln>
                <a:solidFill>
                  <a:srgbClr val="FFFFFF"/>
                </a:solidFill>
                <a:effectLst/>
              </a:rPr>
              <a:t> to eliminate duplicate entries in all datasets. This prevents bias and redundancy during analysis.</a:t>
            </a:r>
            <a:endParaRPr kumimoji="0" lang="en-US" altLang="en-US" sz="2000" b="0" i="0" u="none" strike="noStrike" cap="none" normalizeH="0" baseline="0">
              <a:ln>
                <a:noFill/>
              </a:ln>
              <a:solidFill>
                <a:srgbClr val="FFFFFF"/>
              </a:solidFill>
              <a:effectLst/>
              <a:latin typeface="Arial" panose="020B0604020202020204" pitchFamily="34" charset="0"/>
            </a:endParaRPr>
          </a:p>
        </p:txBody>
      </p:sp>
    </p:spTree>
    <p:extLst>
      <p:ext uri="{BB962C8B-B14F-4D97-AF65-F5344CB8AC3E}">
        <p14:creationId xmlns:p14="http://schemas.microsoft.com/office/powerpoint/2010/main" val="1548013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45AD9C-F21B-4046-AF68-07A246947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5F5BD6E-AB48-4A2D-AA03-D787D54FAF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p:spPr>
      </p:pic>
      <p:pic>
        <p:nvPicPr>
          <p:cNvPr id="13" name="Picture 12">
            <a:extLst>
              <a:ext uri="{FF2B5EF4-FFF2-40B4-BE49-F238E27FC236}">
                <a16:creationId xmlns:a16="http://schemas.microsoft.com/office/drawing/2014/main" id="{3221115A-B66A-4D35-9D9F-97A91D887F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1963704"/>
            <a:ext cx="10437812" cy="321164"/>
          </a:xfrm>
          <a:prstGeom prst="rect">
            <a:avLst/>
          </a:prstGeom>
        </p:spPr>
      </p:pic>
      <p:sp>
        <p:nvSpPr>
          <p:cNvPr id="15" name="Rectangle 14">
            <a:extLst>
              <a:ext uri="{FF2B5EF4-FFF2-40B4-BE49-F238E27FC236}">
                <a16:creationId xmlns:a16="http://schemas.microsoft.com/office/drawing/2014/main" id="{ABC72B1C-D4EE-45CF-A99C-0AD017C41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70147A0E-1A70-92E9-787B-222309B73792}"/>
              </a:ext>
            </a:extLst>
          </p:cNvPr>
          <p:cNvSpPr>
            <a:spLocks noGrp="1"/>
          </p:cNvSpPr>
          <p:nvPr>
            <p:ph type="title"/>
          </p:nvPr>
        </p:nvSpPr>
        <p:spPr>
          <a:xfrm>
            <a:off x="680321" y="753228"/>
            <a:ext cx="9613861" cy="1080938"/>
          </a:xfrm>
        </p:spPr>
        <p:txBody>
          <a:bodyPr>
            <a:normAutofit/>
          </a:bodyPr>
          <a:lstStyle/>
          <a:p>
            <a:r>
              <a:rPr lang="en-IN" b="1" dirty="0">
                <a:solidFill>
                  <a:srgbClr val="FFFFFF"/>
                </a:solidFill>
              </a:rPr>
              <a:t>Cleaning Steps</a:t>
            </a:r>
            <a:endParaRPr lang="en-IN" dirty="0">
              <a:solidFill>
                <a:srgbClr val="FFFFFF"/>
              </a:solidFill>
            </a:endParaRPr>
          </a:p>
        </p:txBody>
      </p:sp>
      <p:pic>
        <p:nvPicPr>
          <p:cNvPr id="17" name="Picture 16">
            <a:extLst>
              <a:ext uri="{FF2B5EF4-FFF2-40B4-BE49-F238E27FC236}">
                <a16:creationId xmlns:a16="http://schemas.microsoft.com/office/drawing/2014/main" id="{38AB44AF-E52F-46C5-8C2C-8487AC8B1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9" name="Rectangle 18">
            <a:extLst>
              <a:ext uri="{FF2B5EF4-FFF2-40B4-BE49-F238E27FC236}">
                <a16:creationId xmlns:a16="http://schemas.microsoft.com/office/drawing/2014/main" id="{A5B2FDF3-1FF8-4FBF-842A-4EA5719F3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9003"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21" name="Picture 20">
            <a:extLst>
              <a:ext uri="{FF2B5EF4-FFF2-40B4-BE49-F238E27FC236}">
                <a16:creationId xmlns:a16="http://schemas.microsoft.com/office/drawing/2014/main" id="{6389DEC8-49B8-4778-BB47-FF48E8C5B6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5885714"/>
            <a:ext cx="10437812" cy="321164"/>
          </a:xfrm>
          <a:prstGeom prst="rect">
            <a:avLst/>
          </a:prstGeom>
        </p:spPr>
      </p:pic>
      <p:sp>
        <p:nvSpPr>
          <p:cNvPr id="23" name="Rectangle 22">
            <a:extLst>
              <a:ext uri="{FF2B5EF4-FFF2-40B4-BE49-F238E27FC236}">
                <a16:creationId xmlns:a16="http://schemas.microsoft.com/office/drawing/2014/main" id="{DF550B33-5759-49FD-90FC-11EA4ED58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id="{77331891-8103-BE13-410E-D493BB7BAE21}"/>
              </a:ext>
            </a:extLst>
          </p:cNvPr>
          <p:cNvSpPr>
            <a:spLocks noGrp="1" noChangeArrowheads="1"/>
          </p:cNvSpPr>
          <p:nvPr>
            <p:ph idx="1"/>
          </p:nvPr>
        </p:nvSpPr>
        <p:spPr bwMode="auto">
          <a:xfrm>
            <a:off x="680322" y="2437831"/>
            <a:ext cx="9114023" cy="31503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2000" b="1" i="0" u="none" strike="noStrike" cap="none" normalizeH="0" baseline="0" dirty="0">
                <a:ln>
                  <a:noFill/>
                </a:ln>
                <a:solidFill>
                  <a:srgbClr val="FFFFFF"/>
                </a:solidFill>
                <a:effectLst/>
                <a:latin typeface="Arial" panose="020B0604020202020204" pitchFamily="34" charset="0"/>
              </a:rPr>
              <a:t>c. Column Renaming</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solidFill>
                  <a:srgbClr val="FFFFFF"/>
                </a:solidFill>
                <a:effectLst/>
                <a:latin typeface="Arial" panose="020B0604020202020204" pitchFamily="34" charset="0"/>
              </a:rPr>
              <a:t>Renamed date columns across datasets to a common column (</a:t>
            </a:r>
            <a:r>
              <a:rPr kumimoji="0" lang="en-US" altLang="en-US" sz="2000" b="0" i="0" u="none" strike="noStrike" cap="none" normalizeH="0" baseline="0" dirty="0">
                <a:ln>
                  <a:noFill/>
                </a:ln>
                <a:solidFill>
                  <a:srgbClr val="FFFFFF"/>
                </a:solidFill>
                <a:effectLst/>
                <a:latin typeface="Arial Unicode MS" panose="020B0604020202020204" pitchFamily="34" charset="-128"/>
              </a:rPr>
              <a:t>Date</a:t>
            </a:r>
            <a:r>
              <a:rPr kumimoji="0" lang="en-US" altLang="en-US" sz="2000" b="0" i="0" u="none" strike="noStrike" cap="none" normalizeH="0" baseline="0" dirty="0">
                <a:ln>
                  <a:noFill/>
                </a:ln>
                <a:solidFill>
                  <a:srgbClr val="FFFFFF"/>
                </a:solidFill>
                <a:effectLst/>
              </a:rPr>
              <a:t>) for smooth merging.</a:t>
            </a:r>
            <a:endParaRPr kumimoji="0" lang="en-US" altLang="en-US" sz="2000" b="1" i="0" u="none" strike="noStrike" cap="none" normalizeH="0" baseline="0" dirty="0">
              <a:ln>
                <a:noFill/>
              </a:ln>
              <a:solidFill>
                <a:srgbClr val="FFFFFF"/>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2000" b="1" i="0" u="none" strike="noStrike" cap="none" normalizeH="0" baseline="0" dirty="0">
                <a:ln>
                  <a:noFill/>
                </a:ln>
                <a:solidFill>
                  <a:srgbClr val="FFFFFF"/>
                </a:solidFill>
                <a:effectLst/>
                <a:latin typeface="Arial" panose="020B0604020202020204" pitchFamily="34" charset="0"/>
              </a:rPr>
              <a:t>d. Dropping Unnecessary Columns</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solidFill>
                  <a:srgbClr val="FFFFFF"/>
                </a:solidFill>
                <a:effectLst/>
                <a:latin typeface="Arial" panose="020B0604020202020204" pitchFamily="34" charset="0"/>
              </a:rPr>
              <a:t>Dropped columns with excessive missing data (e.g., </a:t>
            </a:r>
            <a:r>
              <a:rPr kumimoji="0" lang="en-US" altLang="en-US" sz="2000" b="0" i="0" u="none" strike="noStrike" cap="none" normalizeH="0" baseline="0" dirty="0">
                <a:ln>
                  <a:noFill/>
                </a:ln>
                <a:solidFill>
                  <a:srgbClr val="FFFFFF"/>
                </a:solidFill>
                <a:effectLst/>
                <a:latin typeface="Arial Unicode MS" panose="020B0604020202020204" pitchFamily="34" charset="-128"/>
              </a:rPr>
              <a:t>Fat</a:t>
            </a:r>
            <a:r>
              <a:rPr kumimoji="0" lang="en-US" altLang="en-US" sz="2000" b="0" i="0" u="none" strike="noStrike" cap="none" normalizeH="0" baseline="0" dirty="0">
                <a:ln>
                  <a:noFill/>
                </a:ln>
                <a:solidFill>
                  <a:srgbClr val="FFFFFF"/>
                </a:solidFill>
                <a:effectLst/>
              </a:rPr>
              <a:t> in weight log).</a:t>
            </a:r>
            <a:endParaRPr kumimoji="0" lang="en-US" altLang="en-US" sz="2000" b="0" i="0" u="none" strike="noStrike" cap="none" normalizeH="0" baseline="0" dirty="0">
              <a:ln>
                <a:noFill/>
              </a:ln>
              <a:solidFill>
                <a:srgbClr val="FFFFFF"/>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solidFill>
                  <a:srgbClr val="FFFFFF"/>
                </a:solidFill>
                <a:effectLst/>
                <a:latin typeface="Arial" panose="020B0604020202020204" pitchFamily="34" charset="0"/>
              </a:rPr>
              <a:t>Dropped columns that were redundant after merging (e.g., </a:t>
            </a:r>
            <a:r>
              <a:rPr kumimoji="0" lang="en-US" altLang="en-US" sz="2000" b="0" i="0" u="none" strike="noStrike" cap="none" normalizeH="0" baseline="0" dirty="0">
                <a:ln>
                  <a:noFill/>
                </a:ln>
                <a:solidFill>
                  <a:srgbClr val="FFFFFF"/>
                </a:solidFill>
                <a:effectLst/>
                <a:latin typeface="Arial Unicode MS" panose="020B0604020202020204" pitchFamily="34" charset="-128"/>
              </a:rPr>
              <a:t>_y</a:t>
            </a:r>
            <a:r>
              <a:rPr kumimoji="0" lang="en-US" altLang="en-US" sz="2000" b="0" i="0" u="none" strike="noStrike" cap="none" normalizeH="0" baseline="0" dirty="0">
                <a:ln>
                  <a:noFill/>
                </a:ln>
                <a:solidFill>
                  <a:srgbClr val="FFFFFF"/>
                </a:solidFill>
                <a:effectLst/>
              </a:rPr>
              <a:t> columns after merging intensity and calories with daily activity).</a:t>
            </a:r>
            <a:endParaRPr kumimoji="0" lang="en-US" altLang="en-US" sz="2000" b="0" i="0" u="none" strike="noStrike" cap="none" normalizeH="0" baseline="0" dirty="0">
              <a:ln>
                <a:noFill/>
              </a:ln>
              <a:solidFill>
                <a:srgbClr val="FFFFFF"/>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solidFill>
                  <a:srgbClr val="FFFFFF"/>
                </a:solidFill>
                <a:effectLst/>
                <a:latin typeface="Arial" panose="020B0604020202020204" pitchFamily="34" charset="0"/>
              </a:rPr>
              <a:t>Dropped </a:t>
            </a:r>
            <a:r>
              <a:rPr kumimoji="0" lang="en-US" altLang="en-US" sz="2000" b="0" i="0" u="none" strike="noStrike" cap="none" normalizeH="0" baseline="0" dirty="0" err="1">
                <a:ln>
                  <a:noFill/>
                </a:ln>
                <a:solidFill>
                  <a:srgbClr val="FFFFFF"/>
                </a:solidFill>
                <a:effectLst/>
                <a:latin typeface="Arial Unicode MS" panose="020B0604020202020204" pitchFamily="34" charset="-128"/>
              </a:rPr>
              <a:t>WeightKg</a:t>
            </a:r>
            <a:r>
              <a:rPr kumimoji="0" lang="en-US" altLang="en-US" sz="2000" b="0" i="0" u="none" strike="noStrike" cap="none" normalizeH="0" baseline="0" dirty="0">
                <a:ln>
                  <a:noFill/>
                </a:ln>
                <a:solidFill>
                  <a:srgbClr val="FFFFFF"/>
                </a:solidFill>
                <a:effectLst/>
              </a:rPr>
              <a:t>, </a:t>
            </a:r>
            <a:r>
              <a:rPr kumimoji="0" lang="en-US" altLang="en-US" sz="2000" b="0" i="0" u="none" strike="noStrike" cap="none" normalizeH="0" baseline="0" dirty="0" err="1">
                <a:ln>
                  <a:noFill/>
                </a:ln>
                <a:solidFill>
                  <a:srgbClr val="FFFFFF"/>
                </a:solidFill>
                <a:effectLst/>
                <a:latin typeface="Arial Unicode MS" panose="020B0604020202020204" pitchFamily="34" charset="-128"/>
              </a:rPr>
              <a:t>WeightPounds</a:t>
            </a:r>
            <a:r>
              <a:rPr kumimoji="0" lang="en-US" altLang="en-US" sz="2000" b="0" i="0" u="none" strike="noStrike" cap="none" normalizeH="0" baseline="0" dirty="0">
                <a:ln>
                  <a:noFill/>
                </a:ln>
                <a:solidFill>
                  <a:srgbClr val="FFFFFF"/>
                </a:solidFill>
                <a:effectLst/>
              </a:rPr>
              <a:t>, </a:t>
            </a:r>
            <a:r>
              <a:rPr kumimoji="0" lang="en-US" altLang="en-US" sz="2000" b="0" i="0" u="none" strike="noStrike" cap="none" normalizeH="0" baseline="0" dirty="0">
                <a:ln>
                  <a:noFill/>
                </a:ln>
                <a:solidFill>
                  <a:srgbClr val="FFFFFF"/>
                </a:solidFill>
                <a:effectLst/>
                <a:latin typeface="Arial Unicode MS" panose="020B0604020202020204" pitchFamily="34" charset="-128"/>
              </a:rPr>
              <a:t>BMI</a:t>
            </a:r>
            <a:r>
              <a:rPr kumimoji="0" lang="en-US" altLang="en-US" sz="2000" b="0" i="0" u="none" strike="noStrike" cap="none" normalizeH="0" baseline="0" dirty="0">
                <a:ln>
                  <a:noFill/>
                </a:ln>
                <a:solidFill>
                  <a:srgbClr val="FFFFFF"/>
                </a:solidFill>
                <a:effectLst/>
              </a:rPr>
              <a:t>, </a:t>
            </a:r>
            <a:r>
              <a:rPr kumimoji="0" lang="en-US" altLang="en-US" sz="2000" b="0" i="0" u="none" strike="noStrike" cap="none" normalizeH="0" baseline="0" dirty="0" err="1">
                <a:ln>
                  <a:noFill/>
                </a:ln>
                <a:solidFill>
                  <a:srgbClr val="FFFFFF"/>
                </a:solidFill>
                <a:effectLst/>
                <a:latin typeface="Arial Unicode MS" panose="020B0604020202020204" pitchFamily="34" charset="-128"/>
              </a:rPr>
              <a:t>IsManualReport</a:t>
            </a:r>
            <a:r>
              <a:rPr kumimoji="0" lang="en-US" altLang="en-US" sz="2000" b="0" i="0" u="none" strike="noStrike" cap="none" normalizeH="0" baseline="0" dirty="0">
                <a:ln>
                  <a:noFill/>
                </a:ln>
                <a:solidFill>
                  <a:srgbClr val="FFFFFF"/>
                </a:solidFill>
                <a:effectLst/>
              </a:rPr>
              <a:t>, and </a:t>
            </a:r>
            <a:r>
              <a:rPr kumimoji="0" lang="en-US" altLang="en-US" sz="2000" b="0" i="0" u="none" strike="noStrike" cap="none" normalizeH="0" baseline="0" dirty="0" err="1">
                <a:ln>
                  <a:noFill/>
                </a:ln>
                <a:solidFill>
                  <a:srgbClr val="FFFFFF"/>
                </a:solidFill>
                <a:effectLst/>
                <a:latin typeface="Arial Unicode MS" panose="020B0604020202020204" pitchFamily="34" charset="-128"/>
              </a:rPr>
              <a:t>LogId</a:t>
            </a:r>
            <a:r>
              <a:rPr kumimoji="0" lang="en-US" altLang="en-US" sz="2000" b="0" i="0" u="none" strike="noStrike" cap="none" normalizeH="0" baseline="0" dirty="0">
                <a:ln>
                  <a:noFill/>
                </a:ln>
                <a:solidFill>
                  <a:srgbClr val="FFFFFF"/>
                </a:solidFill>
                <a:effectLst/>
              </a:rPr>
              <a:t> from final merged </a:t>
            </a:r>
            <a:r>
              <a:rPr kumimoji="0" lang="en-US" altLang="en-US" sz="2000" b="0" i="0" u="none" strike="noStrike" cap="none" normalizeH="0" baseline="0" dirty="0" err="1">
                <a:ln>
                  <a:noFill/>
                </a:ln>
                <a:solidFill>
                  <a:srgbClr val="FFFFFF"/>
                </a:solidFill>
                <a:effectLst/>
              </a:rPr>
              <a:t>DataFrame</a:t>
            </a:r>
            <a:r>
              <a:rPr kumimoji="0" lang="en-US" altLang="en-US" sz="2000" b="0" i="0" u="none" strike="noStrike" cap="none" normalizeH="0" baseline="0" dirty="0">
                <a:ln>
                  <a:noFill/>
                </a:ln>
                <a:solidFill>
                  <a:srgbClr val="FFFFFF"/>
                </a:solidFill>
                <a:effectLst/>
              </a:rPr>
              <a:t> to simplify the dataset.</a:t>
            </a:r>
            <a:endParaRPr kumimoji="0" lang="en-US" altLang="en-US" sz="2000" b="0" i="0" u="none" strike="noStrike" cap="none" normalizeH="0" baseline="0" dirty="0">
              <a:ln>
                <a:noFill/>
              </a:ln>
              <a:solidFill>
                <a:srgbClr val="FFFFFF"/>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solidFill>
                <a:srgbClr val="FFFFFF"/>
              </a:solidFill>
              <a:effectLst/>
              <a:latin typeface="Arial" panose="020B0604020202020204" pitchFamily="34" charset="0"/>
            </a:endParaRPr>
          </a:p>
        </p:txBody>
      </p:sp>
    </p:spTree>
    <p:extLst>
      <p:ext uri="{BB962C8B-B14F-4D97-AF65-F5344CB8AC3E}">
        <p14:creationId xmlns:p14="http://schemas.microsoft.com/office/powerpoint/2010/main" val="2920043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C45AD9C-F21B-4046-AF68-07A246947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85F5BD6E-AB48-4A2D-AA03-D787D54FAF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p:spPr>
      </p:pic>
      <p:pic>
        <p:nvPicPr>
          <p:cNvPr id="75" name="Picture 74">
            <a:extLst>
              <a:ext uri="{FF2B5EF4-FFF2-40B4-BE49-F238E27FC236}">
                <a16:creationId xmlns:a16="http://schemas.microsoft.com/office/drawing/2014/main" id="{3221115A-B66A-4D35-9D9F-97A91D887F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1963704"/>
            <a:ext cx="10437812" cy="321164"/>
          </a:xfrm>
          <a:prstGeom prst="rect">
            <a:avLst/>
          </a:prstGeom>
        </p:spPr>
      </p:pic>
      <p:sp>
        <p:nvSpPr>
          <p:cNvPr id="77" name="Rectangle 76">
            <a:extLst>
              <a:ext uri="{FF2B5EF4-FFF2-40B4-BE49-F238E27FC236}">
                <a16:creationId xmlns:a16="http://schemas.microsoft.com/office/drawing/2014/main" id="{ABC72B1C-D4EE-45CF-A99C-0AD017C41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6881E311-142A-E568-6F79-A7F6747D41FD}"/>
              </a:ext>
            </a:extLst>
          </p:cNvPr>
          <p:cNvSpPr>
            <a:spLocks noGrp="1"/>
          </p:cNvSpPr>
          <p:nvPr>
            <p:ph type="title"/>
          </p:nvPr>
        </p:nvSpPr>
        <p:spPr>
          <a:xfrm>
            <a:off x="680321" y="753228"/>
            <a:ext cx="9613861" cy="1080938"/>
          </a:xfrm>
        </p:spPr>
        <p:txBody>
          <a:bodyPr>
            <a:normAutofit/>
          </a:bodyPr>
          <a:lstStyle/>
          <a:p>
            <a:r>
              <a:rPr lang="en-IN" b="1">
                <a:solidFill>
                  <a:srgbClr val="FFFFFF"/>
                </a:solidFill>
              </a:rPr>
              <a:t>Cleaning Steps</a:t>
            </a:r>
            <a:endParaRPr lang="en-IN">
              <a:solidFill>
                <a:srgbClr val="FFFFFF"/>
              </a:solidFill>
            </a:endParaRPr>
          </a:p>
        </p:txBody>
      </p:sp>
      <p:pic>
        <p:nvPicPr>
          <p:cNvPr id="79" name="Picture 78">
            <a:extLst>
              <a:ext uri="{FF2B5EF4-FFF2-40B4-BE49-F238E27FC236}">
                <a16:creationId xmlns:a16="http://schemas.microsoft.com/office/drawing/2014/main" id="{38AB44AF-E52F-46C5-8C2C-8487AC8B1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1" name="Rectangle 80">
            <a:extLst>
              <a:ext uri="{FF2B5EF4-FFF2-40B4-BE49-F238E27FC236}">
                <a16:creationId xmlns:a16="http://schemas.microsoft.com/office/drawing/2014/main" id="{A5B2FDF3-1FF8-4FBF-842A-4EA5719F3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9003"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83" name="Picture 82">
            <a:extLst>
              <a:ext uri="{FF2B5EF4-FFF2-40B4-BE49-F238E27FC236}">
                <a16:creationId xmlns:a16="http://schemas.microsoft.com/office/drawing/2014/main" id="{6389DEC8-49B8-4778-BB47-FF48E8C5B6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5885714"/>
            <a:ext cx="10437812" cy="321164"/>
          </a:xfrm>
          <a:prstGeom prst="rect">
            <a:avLst/>
          </a:prstGeom>
        </p:spPr>
      </p:pic>
      <p:sp>
        <p:nvSpPr>
          <p:cNvPr id="85" name="Rectangle 84">
            <a:extLst>
              <a:ext uri="{FF2B5EF4-FFF2-40B4-BE49-F238E27FC236}">
                <a16:creationId xmlns:a16="http://schemas.microsoft.com/office/drawing/2014/main" id="{DF550B33-5759-49FD-90FC-11EA4ED58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6" name="Rectangle 1">
            <a:extLst>
              <a:ext uri="{FF2B5EF4-FFF2-40B4-BE49-F238E27FC236}">
                <a16:creationId xmlns:a16="http://schemas.microsoft.com/office/drawing/2014/main" id="{40FAD8C0-21E3-674E-9D6A-12AC8A0172EA}"/>
              </a:ext>
            </a:extLst>
          </p:cNvPr>
          <p:cNvSpPr>
            <a:spLocks noGrp="1" noChangeArrowheads="1"/>
          </p:cNvSpPr>
          <p:nvPr>
            <p:ph idx="1"/>
          </p:nvPr>
        </p:nvSpPr>
        <p:spPr bwMode="auto">
          <a:xfrm>
            <a:off x="111155" y="2215145"/>
            <a:ext cx="10326657" cy="367056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FontTx/>
              <a:buNone/>
              <a:tabLst/>
            </a:pPr>
            <a:r>
              <a:rPr kumimoji="0" lang="en-US" altLang="en-US" sz="1200" b="1" i="0" u="none" strike="noStrike" cap="none" normalizeH="0" baseline="0" dirty="0">
                <a:ln>
                  <a:noFill/>
                </a:ln>
                <a:solidFill>
                  <a:srgbClr val="FFFFFF"/>
                </a:solidFill>
                <a:effectLst/>
                <a:latin typeface="Arial" panose="020B0604020202020204" pitchFamily="34" charset="0"/>
              </a:rPr>
              <a:t>e. Merging Data</a:t>
            </a:r>
          </a:p>
          <a:p>
            <a:pPr marL="0" marR="0" lvl="0" indent="0" defTabSz="914400" rtl="0" eaLnBrk="0" fontAlgn="base" latinLnBrk="0" hangingPunct="0">
              <a:spcBef>
                <a:spcPct val="0"/>
              </a:spcBef>
              <a:spcAft>
                <a:spcPts val="600"/>
              </a:spcAft>
              <a:buClrTx/>
              <a:buSzTx/>
              <a:buFontTx/>
              <a:buNone/>
              <a:tabLst/>
            </a:pPr>
            <a:r>
              <a:rPr kumimoji="0" lang="en-US" altLang="en-US" sz="1200" b="0" i="0" u="none" strike="noStrike" cap="none" normalizeH="0" baseline="0" dirty="0">
                <a:ln>
                  <a:noFill/>
                </a:ln>
                <a:solidFill>
                  <a:srgbClr val="FFFFFF"/>
                </a:solidFill>
                <a:effectLst/>
                <a:latin typeface="Arial" panose="020B0604020202020204" pitchFamily="34" charset="0"/>
              </a:rPr>
              <a:t>Performed multiple merges to combine daily data into one </a:t>
            </a:r>
            <a:r>
              <a:rPr kumimoji="0" lang="en-US" altLang="en-US" sz="1200" b="0" i="0" u="none" strike="noStrike" cap="none" normalizeH="0" baseline="0" dirty="0" err="1">
                <a:ln>
                  <a:noFill/>
                </a:ln>
                <a:solidFill>
                  <a:srgbClr val="FFFFFF"/>
                </a:solidFill>
                <a:effectLst/>
                <a:latin typeface="Arial" panose="020B0604020202020204" pitchFamily="34" charset="0"/>
              </a:rPr>
              <a:t>DataFrame</a:t>
            </a:r>
            <a:r>
              <a:rPr kumimoji="0" lang="en-US" altLang="en-US" sz="1200" b="0" i="0" u="none" strike="noStrike" cap="none" normalizeH="0" baseline="0" dirty="0">
                <a:ln>
                  <a:noFill/>
                </a:ln>
                <a:solidFill>
                  <a:srgbClr val="FFFFFF"/>
                </a:solidFill>
                <a:effectLst/>
                <a:latin typeface="Arial" panose="020B0604020202020204" pitchFamily="34" charset="0"/>
              </a:rPr>
              <a:t> (</a:t>
            </a:r>
            <a:r>
              <a:rPr kumimoji="0" lang="en-US" altLang="en-US" sz="1200" b="0" i="0" u="none" strike="noStrike" cap="none" normalizeH="0" baseline="0" dirty="0" err="1">
                <a:ln>
                  <a:noFill/>
                </a:ln>
                <a:solidFill>
                  <a:srgbClr val="FFFFFF"/>
                </a:solidFill>
                <a:effectLst/>
                <a:latin typeface="Arial Unicode MS" panose="020B0604020202020204" pitchFamily="34" charset="-128"/>
              </a:rPr>
              <a:t>df</a:t>
            </a:r>
            <a:r>
              <a:rPr kumimoji="0" lang="en-US" altLang="en-US" sz="1200" b="0" i="0" u="none" strike="noStrike" cap="none" normalizeH="0" baseline="0" dirty="0">
                <a:ln>
                  <a:noFill/>
                </a:ln>
                <a:solidFill>
                  <a:srgbClr val="FFFFFF"/>
                </a:solidFill>
                <a:effectLst/>
              </a:rPr>
              <a:t>):</a:t>
            </a:r>
            <a:endParaRPr kumimoji="0" lang="en-US" altLang="en-US" sz="1200" b="0" i="0" u="none" strike="noStrike" cap="none" normalizeH="0" baseline="0" dirty="0">
              <a:ln>
                <a:noFill/>
              </a:ln>
              <a:solidFill>
                <a:srgbClr val="FFFFFF"/>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solidFill>
                  <a:srgbClr val="FFFFFF"/>
                </a:solidFill>
                <a:effectLst/>
                <a:latin typeface="Arial" panose="020B0604020202020204" pitchFamily="34" charset="0"/>
              </a:rPr>
              <a:t>Daily calories</a:t>
            </a:r>
          </a:p>
          <a:p>
            <a:pPr marL="0" marR="0" lvl="0"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solidFill>
                  <a:srgbClr val="FFFFFF"/>
                </a:solidFill>
                <a:effectLst/>
                <a:latin typeface="Arial" panose="020B0604020202020204" pitchFamily="34" charset="0"/>
              </a:rPr>
              <a:t>Daily intensities</a:t>
            </a:r>
          </a:p>
          <a:p>
            <a:pPr marL="0" marR="0" lvl="0"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solidFill>
                  <a:srgbClr val="FFFFFF"/>
                </a:solidFill>
                <a:effectLst/>
                <a:latin typeface="Arial" panose="020B0604020202020204" pitchFamily="34" charset="0"/>
              </a:rPr>
              <a:t>Sleep data</a:t>
            </a:r>
          </a:p>
          <a:p>
            <a:pPr marL="0" marR="0" lvl="0"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solidFill>
                  <a:srgbClr val="FFFFFF"/>
                </a:solidFill>
                <a:effectLst/>
                <a:latin typeface="Arial" panose="020B0604020202020204" pitchFamily="34" charset="0"/>
              </a:rPr>
              <a:t>Weight data</a:t>
            </a:r>
          </a:p>
          <a:p>
            <a:pPr marL="0" marR="0" lvl="0" indent="0" defTabSz="914400" rtl="0" eaLnBrk="0" fontAlgn="base" latinLnBrk="0" hangingPunct="0">
              <a:spcBef>
                <a:spcPct val="0"/>
              </a:spcBef>
              <a:spcAft>
                <a:spcPts val="600"/>
              </a:spcAft>
              <a:buClrTx/>
              <a:buSzTx/>
              <a:buFontTx/>
              <a:buNone/>
              <a:tabLst/>
            </a:pPr>
            <a:r>
              <a:rPr kumimoji="0" lang="en-US" altLang="en-US" sz="1200" b="0" i="0" u="none" strike="noStrike" cap="none" normalizeH="0" baseline="0" dirty="0">
                <a:ln>
                  <a:noFill/>
                </a:ln>
                <a:solidFill>
                  <a:srgbClr val="FFFFFF"/>
                </a:solidFill>
                <a:effectLst/>
                <a:latin typeface="Arial" panose="020B0604020202020204" pitchFamily="34" charset="0"/>
              </a:rPr>
              <a:t>For hourly-level data, merged:</a:t>
            </a:r>
          </a:p>
          <a:p>
            <a:pPr marL="0" marR="0" lvl="0"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solidFill>
                  <a:srgbClr val="FFFFFF"/>
                </a:solidFill>
                <a:effectLst/>
                <a:latin typeface="Arial" panose="020B0604020202020204" pitchFamily="34" charset="0"/>
              </a:rPr>
              <a:t>Hourly steps</a:t>
            </a:r>
          </a:p>
          <a:p>
            <a:pPr marL="0" marR="0" lvl="0"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solidFill>
                  <a:srgbClr val="FFFFFF"/>
                </a:solidFill>
                <a:effectLst/>
                <a:latin typeface="Arial" panose="020B0604020202020204" pitchFamily="34" charset="0"/>
              </a:rPr>
              <a:t>Hourly calories</a:t>
            </a:r>
          </a:p>
          <a:p>
            <a:pPr marL="0" marR="0" lvl="0"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solidFill>
                  <a:srgbClr val="FFFFFF"/>
                </a:solidFill>
                <a:effectLst/>
                <a:latin typeface="Arial" panose="020B0604020202020204" pitchFamily="34" charset="0"/>
              </a:rPr>
              <a:t>Hourly intensities</a:t>
            </a:r>
          </a:p>
          <a:p>
            <a:pPr marL="0" marR="0" lvl="0"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solidFill>
                  <a:srgbClr val="FFFFFF"/>
                </a:solidFill>
                <a:effectLst/>
                <a:latin typeface="Arial" panose="020B0604020202020204" pitchFamily="34" charset="0"/>
              </a:rPr>
              <a:t>Hourly averaged heart rate</a:t>
            </a:r>
          </a:p>
          <a:p>
            <a:pPr marL="0" marR="0" lvl="0" indent="0" defTabSz="914400" rtl="0" eaLnBrk="0" fontAlgn="base" latinLnBrk="0" hangingPunct="0">
              <a:spcBef>
                <a:spcPct val="0"/>
              </a:spcBef>
              <a:spcAft>
                <a:spcPts val="600"/>
              </a:spcAft>
              <a:buClrTx/>
              <a:buSzTx/>
              <a:buFontTx/>
              <a:buNone/>
              <a:tabLst/>
            </a:pPr>
            <a:endParaRPr kumimoji="0" lang="en-US" altLang="en-US" sz="1200" b="0" i="0" u="none" strike="noStrike" cap="none" normalizeH="0" baseline="0" dirty="0">
              <a:ln>
                <a:noFill/>
              </a:ln>
              <a:solidFill>
                <a:srgbClr val="FFFFFF"/>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1200" b="0" i="0" u="none" strike="noStrike" cap="none" normalizeH="0" baseline="0" dirty="0">
                <a:ln>
                  <a:noFill/>
                </a:ln>
                <a:solidFill>
                  <a:srgbClr val="FFFFFF"/>
                </a:solidFill>
                <a:effectLst/>
                <a:latin typeface="Arial" panose="020B0604020202020204" pitchFamily="34" charset="0"/>
              </a:rPr>
              <a:t>Created separate </a:t>
            </a:r>
            <a:r>
              <a:rPr kumimoji="0" lang="en-US" altLang="en-US" sz="1200" b="0" i="0" u="none" strike="noStrike" cap="none" normalizeH="0" baseline="0" dirty="0" err="1">
                <a:ln>
                  <a:noFill/>
                </a:ln>
                <a:solidFill>
                  <a:srgbClr val="FFFFFF"/>
                </a:solidFill>
                <a:effectLst/>
                <a:latin typeface="Arial" panose="020B0604020202020204" pitchFamily="34" charset="0"/>
              </a:rPr>
              <a:t>DataFrames</a:t>
            </a:r>
            <a:r>
              <a:rPr kumimoji="0" lang="en-US" altLang="en-US" sz="1200" b="0" i="0" u="none" strike="noStrike" cap="none" normalizeH="0" baseline="0" dirty="0">
                <a:ln>
                  <a:noFill/>
                </a:ln>
                <a:solidFill>
                  <a:srgbClr val="FFFFFF"/>
                </a:solidFill>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err="1">
                <a:ln>
                  <a:noFill/>
                </a:ln>
                <a:solidFill>
                  <a:srgbClr val="FFFFFF"/>
                </a:solidFill>
                <a:effectLst/>
                <a:latin typeface="Arial Unicode MS" panose="020B0604020202020204" pitchFamily="34" charset="-128"/>
              </a:rPr>
              <a:t>df_sleep</a:t>
            </a:r>
            <a:r>
              <a:rPr kumimoji="0" lang="en-US" altLang="en-US" sz="1200" b="0" i="0" u="none" strike="noStrike" cap="none" normalizeH="0" baseline="0" dirty="0">
                <a:ln>
                  <a:noFill/>
                </a:ln>
                <a:solidFill>
                  <a:srgbClr val="FFFFFF"/>
                </a:solidFill>
                <a:effectLst/>
              </a:rPr>
              <a:t>: subset of </a:t>
            </a:r>
            <a:r>
              <a:rPr kumimoji="0" lang="en-US" altLang="en-US" sz="1200" b="0" i="0" u="none" strike="noStrike" cap="none" normalizeH="0" baseline="0" dirty="0" err="1">
                <a:ln>
                  <a:noFill/>
                </a:ln>
                <a:solidFill>
                  <a:srgbClr val="FFFFFF"/>
                </a:solidFill>
                <a:effectLst/>
                <a:latin typeface="Arial Unicode MS" panose="020B0604020202020204" pitchFamily="34" charset="-128"/>
              </a:rPr>
              <a:t>df</a:t>
            </a:r>
            <a:r>
              <a:rPr kumimoji="0" lang="en-US" altLang="en-US" sz="1200" b="0" i="0" u="none" strike="noStrike" cap="none" normalizeH="0" baseline="0" dirty="0">
                <a:ln>
                  <a:noFill/>
                </a:ln>
                <a:solidFill>
                  <a:srgbClr val="FFFFFF"/>
                </a:solidFill>
                <a:effectLst/>
              </a:rPr>
              <a:t> containing only rows with valid sleep data.</a:t>
            </a:r>
            <a:endParaRPr kumimoji="0" lang="en-US" altLang="en-US" sz="1200" b="0" i="0" u="none" strike="noStrike" cap="none" normalizeH="0" baseline="0" dirty="0">
              <a:ln>
                <a:noFill/>
              </a:ln>
              <a:solidFill>
                <a:srgbClr val="FFFFFF"/>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err="1">
                <a:ln>
                  <a:noFill/>
                </a:ln>
                <a:solidFill>
                  <a:srgbClr val="FFFFFF"/>
                </a:solidFill>
                <a:effectLst/>
                <a:latin typeface="Arial Unicode MS" panose="020B0604020202020204" pitchFamily="34" charset="-128"/>
              </a:rPr>
              <a:t>hr</a:t>
            </a:r>
            <a:r>
              <a:rPr kumimoji="0" lang="en-US" altLang="en-US" sz="1200" b="0" i="0" u="none" strike="noStrike" cap="none" normalizeH="0" baseline="0" dirty="0">
                <a:ln>
                  <a:noFill/>
                </a:ln>
                <a:solidFill>
                  <a:srgbClr val="FFFFFF"/>
                </a:solidFill>
                <a:effectLst/>
              </a:rPr>
              <a:t>: subset of </a:t>
            </a:r>
            <a:r>
              <a:rPr kumimoji="0" lang="en-US" altLang="en-US" sz="1200" b="0" i="0" u="none" strike="noStrike" cap="none" normalizeH="0" baseline="0" dirty="0" err="1">
                <a:ln>
                  <a:noFill/>
                </a:ln>
                <a:solidFill>
                  <a:srgbClr val="FFFFFF"/>
                </a:solidFill>
                <a:effectLst/>
                <a:latin typeface="Arial Unicode MS" panose="020B0604020202020204" pitchFamily="34" charset="-128"/>
              </a:rPr>
              <a:t>hourly_merged</a:t>
            </a:r>
            <a:r>
              <a:rPr kumimoji="0" lang="en-US" altLang="en-US" sz="1200" b="0" i="0" u="none" strike="noStrike" cap="none" normalizeH="0" baseline="0" dirty="0">
                <a:ln>
                  <a:noFill/>
                </a:ln>
                <a:solidFill>
                  <a:srgbClr val="FFFFFF"/>
                </a:solidFill>
                <a:effectLst/>
              </a:rPr>
              <a:t> containing only rows with valid heart rate values.</a:t>
            </a:r>
            <a:endParaRPr kumimoji="0" lang="en-US" altLang="en-US" sz="1200" b="0" i="0" u="none" strike="noStrike" cap="none" normalizeH="0" baseline="0" dirty="0">
              <a:ln>
                <a:noFill/>
              </a:ln>
              <a:solidFill>
                <a:srgbClr val="FFFFFF"/>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1200" b="0" i="0" u="none" strike="noStrike" cap="none" normalizeH="0" baseline="0" dirty="0">
              <a:ln>
                <a:noFill/>
              </a:ln>
              <a:solidFill>
                <a:srgbClr val="FFFFFF"/>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1200" b="0" i="0" u="none" strike="noStrike" cap="none" normalizeH="0" baseline="0" dirty="0">
              <a:ln>
                <a:noFill/>
              </a:ln>
              <a:solidFill>
                <a:srgbClr val="FFFFFF"/>
              </a:solidFill>
              <a:effectLst/>
              <a:latin typeface="Arial" panose="020B0604020202020204" pitchFamily="34" charset="0"/>
            </a:endParaRPr>
          </a:p>
        </p:txBody>
      </p:sp>
    </p:spTree>
    <p:extLst>
      <p:ext uri="{BB962C8B-B14F-4D97-AF65-F5344CB8AC3E}">
        <p14:creationId xmlns:p14="http://schemas.microsoft.com/office/powerpoint/2010/main" val="3236713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 name="Rectangle 17">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60324032-19C8-CFBF-7A9C-82D3731CC202}"/>
              </a:ext>
            </a:extLst>
          </p:cNvPr>
          <p:cNvSpPr>
            <a:spLocks noGrp="1"/>
          </p:cNvSpPr>
          <p:nvPr>
            <p:ph type="title"/>
          </p:nvPr>
        </p:nvSpPr>
        <p:spPr>
          <a:xfrm>
            <a:off x="680321" y="2063262"/>
            <a:ext cx="3739279" cy="2661052"/>
          </a:xfrm>
        </p:spPr>
        <p:txBody>
          <a:bodyPr>
            <a:normAutofit/>
          </a:bodyPr>
          <a:lstStyle/>
          <a:p>
            <a:pPr algn="r"/>
            <a:r>
              <a:rPr lang="en-IN" sz="4400"/>
              <a:t>Final Cleaned DataFrames</a:t>
            </a:r>
          </a:p>
        </p:txBody>
      </p:sp>
      <p:graphicFrame>
        <p:nvGraphicFramePr>
          <p:cNvPr id="6" name="Rectangle 1">
            <a:extLst>
              <a:ext uri="{FF2B5EF4-FFF2-40B4-BE49-F238E27FC236}">
                <a16:creationId xmlns:a16="http://schemas.microsoft.com/office/drawing/2014/main" id="{738C61EB-D550-F466-AD15-7CD4B15FA02F}"/>
              </a:ext>
            </a:extLst>
          </p:cNvPr>
          <p:cNvGraphicFramePr>
            <a:graphicFrameLocks noGrp="1"/>
          </p:cNvGraphicFramePr>
          <p:nvPr>
            <p:ph idx="1"/>
            <p:extLst>
              <p:ext uri="{D42A27DB-BD31-4B8C-83A1-F6EECF244321}">
                <p14:modId xmlns:p14="http://schemas.microsoft.com/office/powerpoint/2010/main" val="16284121"/>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27088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947EFF2A-30B6-ECDF-810F-0AF991E97926}"/>
              </a:ext>
            </a:extLst>
          </p:cNvPr>
          <p:cNvSpPr>
            <a:spLocks noGrp="1"/>
          </p:cNvSpPr>
          <p:nvPr>
            <p:ph type="title"/>
          </p:nvPr>
        </p:nvSpPr>
        <p:spPr>
          <a:xfrm>
            <a:off x="680321" y="2063262"/>
            <a:ext cx="3739279" cy="2661052"/>
          </a:xfrm>
        </p:spPr>
        <p:txBody>
          <a:bodyPr>
            <a:normAutofit/>
          </a:bodyPr>
          <a:lstStyle/>
          <a:p>
            <a:pPr algn="r"/>
            <a:r>
              <a:rPr lang="en-US" sz="4400" dirty="0">
                <a:solidFill>
                  <a:srgbClr val="FFFFFF"/>
                </a:solidFill>
              </a:rPr>
              <a:t>Visualization</a:t>
            </a:r>
            <a:endParaRPr lang="en-IN" sz="4400" dirty="0">
              <a:solidFill>
                <a:srgbClr val="FFFFFF"/>
              </a:solidFill>
            </a:endParaRPr>
          </a:p>
        </p:txBody>
      </p:sp>
      <p:sp>
        <p:nvSpPr>
          <p:cNvPr id="3" name="Content Placeholder 2">
            <a:extLst>
              <a:ext uri="{FF2B5EF4-FFF2-40B4-BE49-F238E27FC236}">
                <a16:creationId xmlns:a16="http://schemas.microsoft.com/office/drawing/2014/main" id="{A5493321-09E0-D73F-253E-F6C03FBACCC6}"/>
              </a:ext>
            </a:extLst>
          </p:cNvPr>
          <p:cNvSpPr>
            <a:spLocks noGrp="1"/>
          </p:cNvSpPr>
          <p:nvPr>
            <p:ph idx="1"/>
          </p:nvPr>
        </p:nvSpPr>
        <p:spPr>
          <a:xfrm>
            <a:off x="5287995" y="661106"/>
            <a:ext cx="6257362" cy="5503101"/>
          </a:xfrm>
        </p:spPr>
        <p:txBody>
          <a:bodyPr anchor="ctr">
            <a:normAutofit/>
          </a:bodyPr>
          <a:lstStyle/>
          <a:p>
            <a:endParaRPr lang="en-IN" sz="2000">
              <a:solidFill>
                <a:srgbClr val="FFFFFF"/>
              </a:solidFill>
            </a:endParaRPr>
          </a:p>
        </p:txBody>
      </p:sp>
    </p:spTree>
    <p:extLst>
      <p:ext uri="{BB962C8B-B14F-4D97-AF65-F5344CB8AC3E}">
        <p14:creationId xmlns:p14="http://schemas.microsoft.com/office/powerpoint/2010/main" val="349383826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248</TotalTime>
  <Words>541</Words>
  <Application>Microsoft Office PowerPoint</Application>
  <PresentationFormat>Widescreen</PresentationFormat>
  <Paragraphs>65</Paragraphs>
  <Slides>19</Slides>
  <Notes>0</Notes>
  <HiddenSlides>0</HiddenSlides>
  <MMClips>3</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 Unicode MS</vt:lpstr>
      <vt:lpstr>Arial</vt:lpstr>
      <vt:lpstr>Trebuchet MS</vt:lpstr>
      <vt:lpstr>Berlin</vt:lpstr>
      <vt:lpstr>STRAVA FITNESS DATA ANALYTICS </vt:lpstr>
      <vt:lpstr>PowerPoint Presentation</vt:lpstr>
      <vt:lpstr>DATA CLEANING</vt:lpstr>
      <vt:lpstr>Datasets Used </vt:lpstr>
      <vt:lpstr>Cleaning Steps</vt:lpstr>
      <vt:lpstr>Cleaning Steps</vt:lpstr>
      <vt:lpstr>Cleaning Steps</vt:lpstr>
      <vt:lpstr>Final Cleaned DataFrames</vt:lpstr>
      <vt:lpstr>Visualization</vt:lpstr>
      <vt:lpstr>1. Daily Steps vs. Calories Burned (Scatterplot , regression plot)  </vt:lpstr>
      <vt:lpstr>2. Sleep Duration Distribution and Quality Analysis (Histogram, Scatter plot) </vt:lpstr>
      <vt:lpstr>3. Activity Intensity Breakdown: Minutes and Distance (Bar plot)</vt:lpstr>
      <vt:lpstr>4.Hourly Activity Intensity vs. Heart Rate (Heatmap) </vt:lpstr>
      <vt:lpstr>5. Hourly Distribution of Average Heart Rate (Box plot) </vt:lpstr>
      <vt:lpstr>6. Total Intensity vs Average Heart Rate (Scatter plot) </vt:lpstr>
      <vt:lpstr>7. Hours of Day vs Average Steps (Line plot)</vt:lpstr>
      <vt:lpstr>8. Average hourly steps on weekdays vs weekends. (Line plot)</vt:lpstr>
      <vt:lpstr>9. Daily Activity Minutes Distribution (Pie chart) </vt:lpstr>
      <vt:lpstr>10. Calorie Burn Patterns by Hour of the Day (Line plot)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Singh Prashant Kumar</dc:creator>
  <cp:lastModifiedBy>Singh Prashant Kumar</cp:lastModifiedBy>
  <cp:revision>4</cp:revision>
  <dcterms:created xsi:type="dcterms:W3CDTF">2025-06-09T13:36:42Z</dcterms:created>
  <dcterms:modified xsi:type="dcterms:W3CDTF">2025-06-10T15:52:40Z</dcterms:modified>
</cp:coreProperties>
</file>