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7" r:id="rId16"/>
    <p:sldId id="258" r:id="rId17"/>
    <p:sldId id="272" r:id="rId18"/>
    <p:sldId id="273" r:id="rId19"/>
    <p:sldId id="274" r:id="rId20"/>
    <p:sldId id="291" r:id="rId21"/>
    <p:sldId id="293" r:id="rId22"/>
    <p:sldId id="275" r:id="rId23"/>
    <p:sldId id="277" r:id="rId24"/>
    <p:sldId id="278" r:id="rId25"/>
    <p:sldId id="276" r:id="rId26"/>
    <p:sldId id="292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7DBA-59EB-4843-B5B5-30E4B80F7EA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5719-991D-4644-939E-F2D8D1A656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Engine: 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Prashant Soni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United Group of Institutions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size of Web document?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size of Web document?</a:t>
            </a:r>
          </a:p>
          <a:p>
            <a:r>
              <a:rPr lang="en-US" dirty="0" err="1"/>
              <a:t>Ans</a:t>
            </a:r>
            <a:r>
              <a:rPr lang="en-US" dirty="0"/>
              <a:t>: : Mean: 5 Kb; Median: 2 Kb.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queries does a search engine answer every day?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queries does a search engine answer every day?</a:t>
            </a:r>
          </a:p>
          <a:p>
            <a:r>
              <a:rPr lang="en-US" dirty="0" err="1"/>
              <a:t>Ans</a:t>
            </a:r>
            <a:r>
              <a:rPr lang="en-US" dirty="0"/>
              <a:t>: Tens of millions.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Web: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Huge (1.75 terabytes of text)</a:t>
            </a:r>
          </a:p>
          <a:p>
            <a:r>
              <a:rPr lang="en-US" dirty="0"/>
              <a:t>Allow people to share information globally and freely </a:t>
            </a:r>
          </a:p>
          <a:p>
            <a:r>
              <a:rPr lang="en-US" dirty="0"/>
              <a:t>Hides the detail of communication protocols, machine locations, and operating systems</a:t>
            </a:r>
          </a:p>
          <a:p>
            <a:r>
              <a:rPr lang="en-US" dirty="0"/>
              <a:t>Data are unstructured </a:t>
            </a:r>
          </a:p>
          <a:p>
            <a:r>
              <a:rPr lang="en-US" dirty="0"/>
              <a:t>Exponential growth Increasingly commercial over time (1.5 % .com in 1993 to 60% .com in 1997)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Search Engine</a:t>
            </a:r>
          </a:p>
        </p:txBody>
      </p:sp>
      <p:pic>
        <p:nvPicPr>
          <p:cNvPr id="5" name="Content Placeholder 4" descr="s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578880"/>
          </a:xfrm>
        </p:spPr>
      </p:pic>
      <p:sp>
        <p:nvSpPr>
          <p:cNvPr id="1026" name="AutoShape 2" descr="Search engine 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Difficulties of Building a 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 by Companies and hide the technical detail </a:t>
            </a:r>
          </a:p>
          <a:p>
            <a:r>
              <a:rPr lang="en-US" dirty="0"/>
              <a:t>Distributed data High percentage of volatile data </a:t>
            </a:r>
          </a:p>
          <a:p>
            <a:r>
              <a:rPr lang="en-US" dirty="0"/>
              <a:t>Large volume </a:t>
            </a:r>
          </a:p>
          <a:p>
            <a:r>
              <a:rPr lang="en-US" dirty="0"/>
              <a:t>Unstructured and redundant data </a:t>
            </a:r>
          </a:p>
          <a:p>
            <a:r>
              <a:rPr lang="en-US" dirty="0"/>
              <a:t>Quality of data </a:t>
            </a:r>
          </a:p>
          <a:p>
            <a:r>
              <a:rPr lang="en-US" dirty="0"/>
              <a:t>Heterogeneous data </a:t>
            </a:r>
          </a:p>
          <a:p>
            <a:r>
              <a:rPr lang="en-US" dirty="0"/>
              <a:t>Dynamic data </a:t>
            </a:r>
          </a:p>
          <a:p>
            <a:r>
              <a:rPr lang="en-US" dirty="0"/>
              <a:t>How to specify a query from the user </a:t>
            </a:r>
          </a:p>
          <a:p>
            <a:r>
              <a:rPr lang="en-US" dirty="0"/>
              <a:t>How to interpret the answer provided by the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Information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Search Engine is in the field of IR </a:t>
            </a:r>
          </a:p>
          <a:p>
            <a:r>
              <a:rPr lang="en-US" dirty="0"/>
              <a:t>Searching authors, titles and subjects in library card catalogs or computers </a:t>
            </a:r>
          </a:p>
          <a:p>
            <a:r>
              <a:rPr lang="en-US" dirty="0"/>
              <a:t>Document classification and categorization, user interfaces, data visualization, filtering</a:t>
            </a:r>
          </a:p>
          <a:p>
            <a:r>
              <a:rPr lang="en-US" dirty="0"/>
              <a:t>Should easily retrieve interested information </a:t>
            </a:r>
          </a:p>
          <a:p>
            <a:r>
              <a:rPr lang="en-US" dirty="0"/>
              <a:t>IR can be inaccurate as long as the error is insignificant</a:t>
            </a:r>
          </a:p>
          <a:p>
            <a:r>
              <a:rPr lang="en-US" dirty="0"/>
              <a:t>Data is usually natural language text, which is not always well structured and could be semantically ambiguous </a:t>
            </a:r>
          </a:p>
          <a:p>
            <a:r>
              <a:rPr lang="en-US" dirty="0"/>
              <a:t>Goal: </a:t>
            </a:r>
            <a:r>
              <a:rPr lang="en-US" b="1" dirty="0"/>
              <a:t>To retrieve all the documents which are relevant to a query while retrieving as few non-relevant documents as possible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User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not exactly understand how to provide a sequence of words for the search</a:t>
            </a:r>
          </a:p>
          <a:p>
            <a:r>
              <a:rPr lang="en-US" dirty="0"/>
              <a:t>Not aware of the input requirement of the search engine. </a:t>
            </a:r>
          </a:p>
          <a:p>
            <a:r>
              <a:rPr lang="en-US" dirty="0"/>
              <a:t>Problems understanding Boolean logic, so the users cannot use advanced search </a:t>
            </a:r>
          </a:p>
          <a:p>
            <a:r>
              <a:rPr lang="en-US" dirty="0"/>
              <a:t>Novice users do not know how to start using a search engine </a:t>
            </a:r>
          </a:p>
          <a:p>
            <a:r>
              <a:rPr lang="en-US" dirty="0"/>
              <a:t>Do not care about advertisements ? No funding</a:t>
            </a:r>
          </a:p>
          <a:p>
            <a:r>
              <a:rPr lang="en-US" dirty="0"/>
              <a:t>Around 85% of users only look at the first page of the result, so relevant answers might be skipped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Search by Keywords (e.g. AltaVista, Excite, Google, and Northern Light) </a:t>
            </a:r>
          </a:p>
          <a:p>
            <a:r>
              <a:rPr lang="en-US" dirty="0"/>
              <a:t>Search by categories (e.g. Yahoo!) </a:t>
            </a:r>
          </a:p>
          <a:p>
            <a:r>
              <a:rPr lang="en-US" dirty="0"/>
              <a:t>Specialize in other languages (e.g. Chinese Yahoo! and Yahoo! Japan) </a:t>
            </a:r>
          </a:p>
          <a:p>
            <a:r>
              <a:rPr lang="en-US" dirty="0"/>
              <a:t>Interview simulation (e.g. Ask </a:t>
            </a:r>
            <a:r>
              <a:rPr lang="en-US" dirty="0" err="1"/>
              <a:t>Jeeves</a:t>
            </a:r>
            <a:r>
              <a:rPr lang="en-US" dirty="0"/>
              <a:t>!)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computers are in the world?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Software agents that traverse the Web sending new or updated pages to a main server where they are indexed </a:t>
            </a:r>
          </a:p>
          <a:p>
            <a:r>
              <a:rPr lang="en-US" dirty="0"/>
              <a:t>Also called robots, spiders, worms, wanders, walkers, and </a:t>
            </a:r>
            <a:r>
              <a:rPr lang="en-US" dirty="0" err="1"/>
              <a:t>knowbots</a:t>
            </a:r>
            <a:r>
              <a:rPr lang="en-US" dirty="0"/>
              <a:t> </a:t>
            </a:r>
          </a:p>
          <a:p>
            <a:r>
              <a:rPr lang="en-US" dirty="0"/>
              <a:t>The 1st crawler, Wanderer was developed in 1993 </a:t>
            </a:r>
          </a:p>
          <a:p>
            <a:r>
              <a:rPr lang="en-US" dirty="0"/>
              <a:t>Not been publicly described </a:t>
            </a:r>
          </a:p>
          <a:p>
            <a:r>
              <a:rPr lang="en-US" dirty="0"/>
              <a:t>Runs on local machine and send requests to remote Web servers </a:t>
            </a:r>
          </a:p>
          <a:p>
            <a:r>
              <a:rPr lang="en-US" dirty="0"/>
              <a:t>Most fragile application </a:t>
            </a:r>
          </a:p>
          <a:p>
            <a:r>
              <a:rPr lang="en-US" dirty="0"/>
              <a:t>Breath-first and depth-first manner </a:t>
            </a:r>
          </a:p>
          <a:p>
            <a:r>
              <a:rPr lang="en-US" dirty="0"/>
              <a:t>Avoid crawling same pages </a:t>
            </a:r>
          </a:p>
          <a:p>
            <a:r>
              <a:rPr lang="en-US" dirty="0"/>
              <a:t>Web pages change dynamically </a:t>
            </a:r>
          </a:p>
          <a:p>
            <a:r>
              <a:rPr lang="en-US" dirty="0"/>
              <a:t>Invalid links: 2% to 9% </a:t>
            </a:r>
          </a:p>
          <a:p>
            <a:r>
              <a:rPr lang="en-US" dirty="0"/>
              <a:t>Fastest crawlers are able to traverse up to 10 million pages per day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 inverted files Inverted file is a list of sorted words </a:t>
            </a:r>
          </a:p>
          <a:p>
            <a:r>
              <a:rPr lang="en-US" dirty="0"/>
              <a:t>Each word points to related pages </a:t>
            </a:r>
          </a:p>
          <a:p>
            <a:r>
              <a:rPr lang="en-US" dirty="0"/>
              <a:t>A short description associates with each pointer 500 bytes for description and pointer </a:t>
            </a:r>
          </a:p>
          <a:p>
            <a:r>
              <a:rPr lang="en-US" dirty="0"/>
              <a:t>Store answer in memory </a:t>
            </a:r>
          </a:p>
          <a:p>
            <a:r>
              <a:rPr lang="en-US" dirty="0"/>
              <a:t>Reduce size of files to 30% </a:t>
            </a:r>
          </a:p>
          <a:p>
            <a:r>
              <a:rPr lang="en-US" dirty="0"/>
              <a:t>Use binary search for searching for a single keyword </a:t>
            </a:r>
          </a:p>
          <a:p>
            <a:r>
              <a:rPr lang="en-US" dirty="0"/>
              <a:t>Multiple keyword searching requires multiple binary search independently, then combine all the result</a:t>
            </a:r>
          </a:p>
          <a:p>
            <a:r>
              <a:rPr lang="en-US" dirty="0"/>
              <a:t>Phrase search is unknown in public </a:t>
            </a:r>
          </a:p>
          <a:p>
            <a:r>
              <a:rPr lang="en-US" dirty="0"/>
              <a:t>Phrase search is to search words near each other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Search Engine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The Best Search Engine in The World: Google</a:t>
            </a:r>
            <a:endParaRPr lang="en-US" b="1" dirty="0"/>
          </a:p>
          <a:p>
            <a:r>
              <a:rPr lang="en-US" b="1" dirty="0"/>
              <a:t>Worldwide Search Engine Market Share:</a:t>
            </a:r>
            <a:r>
              <a:rPr lang="en-US" dirty="0"/>
              <a:t> 92.18%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 descr="Google Search Engine Resul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581400"/>
            <a:ext cx="6019800" cy="30373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/>
              <a:t>Top Search Engines in The World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Search Engines in the World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Best Search Engine in The World: Google.</a:t>
            </a:r>
          </a:p>
          <a:p>
            <a:r>
              <a:rPr lang="en-US" dirty="0"/>
              <a:t>Search Engine #2. </a:t>
            </a:r>
            <a:r>
              <a:rPr lang="en-US" b="1" dirty="0"/>
              <a:t>Bing</a:t>
            </a:r>
            <a:r>
              <a:rPr lang="en-US" dirty="0"/>
              <a:t>.</a:t>
            </a:r>
          </a:p>
          <a:p>
            <a:r>
              <a:rPr lang="en-US" dirty="0"/>
              <a:t>Search Engine #3. </a:t>
            </a:r>
            <a:r>
              <a:rPr lang="en-US" b="1" dirty="0" err="1"/>
              <a:t>Baidu</a:t>
            </a:r>
            <a:r>
              <a:rPr lang="en-US" dirty="0"/>
              <a:t>.</a:t>
            </a:r>
          </a:p>
          <a:p>
            <a:r>
              <a:rPr lang="en-US" dirty="0"/>
              <a:t>Search Engine #4.Yahoo!</a:t>
            </a:r>
          </a:p>
          <a:p>
            <a:r>
              <a:rPr lang="en-US" dirty="0"/>
              <a:t>Search Engine #5. </a:t>
            </a:r>
            <a:r>
              <a:rPr lang="en-US" dirty="0" err="1"/>
              <a:t>Yandex</a:t>
            </a:r>
            <a:r>
              <a:rPr lang="en-US" dirty="0"/>
              <a:t>.</a:t>
            </a:r>
          </a:p>
          <a:p>
            <a:r>
              <a:rPr lang="en-US" dirty="0"/>
              <a:t>Search Engine #6. Ask.</a:t>
            </a:r>
          </a:p>
          <a:p>
            <a:r>
              <a:rPr lang="en-US" dirty="0"/>
              <a:t>Search Engine #7. </a:t>
            </a:r>
            <a:r>
              <a:rPr lang="en-US" dirty="0" err="1"/>
              <a:t>DuckDuckGo</a:t>
            </a:r>
            <a:r>
              <a:rPr lang="en-US" dirty="0"/>
              <a:t>.</a:t>
            </a:r>
          </a:p>
          <a:p>
            <a:r>
              <a:rPr lang="en-US" dirty="0"/>
              <a:t>Search Engine #8. </a:t>
            </a:r>
            <a:r>
              <a:rPr lang="en-US" dirty="0" err="1"/>
              <a:t>Naver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Top Search Engines in the World: Market Share</a:t>
            </a:r>
          </a:p>
        </p:txBody>
      </p:sp>
      <p:pic>
        <p:nvPicPr>
          <p:cNvPr id="36866" name="Picture 2" descr="World's Largest Search Engin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325821" cy="3405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Fast distributed crawling system </a:t>
            </a:r>
          </a:p>
          <a:p>
            <a:r>
              <a:rPr lang="en-US" dirty="0"/>
              <a:t>How does it work? </a:t>
            </a:r>
          </a:p>
          <a:p>
            <a:r>
              <a:rPr lang="en-US" dirty="0"/>
              <a:t>Peak speed: &gt; 100 pages/sec or 600k per sec for 4 crawlers </a:t>
            </a:r>
          </a:p>
          <a:p>
            <a:r>
              <a:rPr lang="en-US" dirty="0"/>
              <a:t>Use DNS cache to avoid DNS look up </a:t>
            </a:r>
          </a:p>
          <a:p>
            <a:r>
              <a:rPr lang="en-US" dirty="0"/>
              <a:t>Each connection possible states: </a:t>
            </a:r>
          </a:p>
          <a:p>
            <a:pPr lvl="1"/>
            <a:r>
              <a:rPr lang="en-US" dirty="0"/>
              <a:t>Looking up DNS </a:t>
            </a:r>
          </a:p>
          <a:p>
            <a:pPr lvl="1"/>
            <a:r>
              <a:rPr lang="en-US" dirty="0"/>
              <a:t>Connecting to host </a:t>
            </a:r>
          </a:p>
          <a:p>
            <a:pPr lvl="1"/>
            <a:r>
              <a:rPr lang="en-US" dirty="0"/>
              <a:t>Sending request </a:t>
            </a:r>
          </a:p>
          <a:p>
            <a:pPr lvl="1"/>
            <a:r>
              <a:rPr lang="en-US" dirty="0"/>
              <a:t>Receiving response </a:t>
            </a:r>
          </a:p>
          <a:p>
            <a:r>
              <a:rPr lang="en-US" dirty="0"/>
              <a:t>Crawling problems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Architecture</a:t>
            </a:r>
          </a:p>
        </p:txBody>
      </p:sp>
      <p:pic>
        <p:nvPicPr>
          <p:cNvPr id="33794" name="Picture 2" descr="Common search engine architecture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6248400" cy="5167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AltaVista Architecture</a:t>
            </a:r>
          </a:p>
        </p:txBody>
      </p:sp>
      <p:pic>
        <p:nvPicPr>
          <p:cNvPr id="7" name="Content Placeholder 6" descr="s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35" y="1219200"/>
            <a:ext cx="7826356" cy="4038600"/>
          </a:xfrm>
        </p:spPr>
      </p:pic>
      <p:sp>
        <p:nvSpPr>
          <p:cNvPr id="38914" name="AutoShape 2" descr="EFFICIENT WEB-INFORMATION RETRIEVAL SYSTEMS AND WEB SEARCH ENGINES: A SURV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6" name="AutoShape 4" descr="EFFICIENT WEB-INFORMATION RETRIEVAL SYSTEMS AND WEB SEARCH ENGINES: A SURV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AutoShape 6" descr="EFFICIENT WEB-INFORMATION RETRIEVAL SYSTEMS AND WEB SEARCH ENGINES: A SURV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Harvest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Harvest System Architecture |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879758" cy="5181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computers are in the world?</a:t>
            </a:r>
          </a:p>
          <a:p>
            <a:r>
              <a:rPr lang="en-US" dirty="0" err="1"/>
              <a:t>Ans</a:t>
            </a:r>
            <a:r>
              <a:rPr lang="en-US" dirty="0"/>
              <a:t>: : Over 40 million (Approx)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Architecture</a:t>
            </a:r>
          </a:p>
        </p:txBody>
      </p:sp>
      <p:pic>
        <p:nvPicPr>
          <p:cNvPr id="40962" name="Picture 2" descr="General search engine architecture |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600" y="1143000"/>
            <a:ext cx="6959600" cy="5219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Interfaces: Query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box is entered a sequence of words (AltaVista uses union, </a:t>
            </a:r>
            <a:r>
              <a:rPr lang="en-US" dirty="0" err="1"/>
              <a:t>HotBot</a:t>
            </a:r>
            <a:r>
              <a:rPr lang="en-US" dirty="0"/>
              <a:t> uses intersection) </a:t>
            </a:r>
          </a:p>
          <a:p>
            <a:r>
              <a:rPr lang="en-US" dirty="0"/>
              <a:t>Complex query interfaces (e.g. Boolean logic, phrase search, title search, URL search, date range search, data type search)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Interfaces: Answer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Relevant pages appear on the top of the list</a:t>
            </a:r>
          </a:p>
          <a:p>
            <a:r>
              <a:rPr lang="en-US" dirty="0"/>
              <a:t>Each entry in the list includes a title of the page, an URL, a brief summary, a size , a date and a written language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Also called: catalogs, yellow pages, subject directories</a:t>
            </a:r>
          </a:p>
          <a:p>
            <a:r>
              <a:rPr lang="en-US" dirty="0"/>
              <a:t>Hierarchical taxonomies that classify human knowledge </a:t>
            </a:r>
          </a:p>
          <a:p>
            <a:r>
              <a:rPr lang="en-US" dirty="0"/>
              <a:t>First level of taxonomies range from 12 to 26 </a:t>
            </a:r>
          </a:p>
          <a:p>
            <a:r>
              <a:rPr lang="en-US" dirty="0"/>
              <a:t>Popularities: Yahoo!, </a:t>
            </a:r>
            <a:r>
              <a:rPr lang="en-US" dirty="0" err="1"/>
              <a:t>eBLAST</a:t>
            </a:r>
            <a:r>
              <a:rPr lang="en-US" dirty="0"/>
              <a:t>, </a:t>
            </a:r>
            <a:r>
              <a:rPr lang="en-US" dirty="0" err="1"/>
              <a:t>LookSmart</a:t>
            </a:r>
            <a:r>
              <a:rPr lang="en-US" dirty="0"/>
              <a:t>, Magellan, and Nacho. </a:t>
            </a:r>
          </a:p>
          <a:p>
            <a:r>
              <a:rPr lang="en-US" dirty="0"/>
              <a:t>Most allow keyword searches </a:t>
            </a:r>
          </a:p>
          <a:p>
            <a:r>
              <a:rPr lang="en-US" dirty="0"/>
              <a:t>Category services: AltaVista Categories, AOL </a:t>
            </a:r>
            <a:r>
              <a:rPr lang="en-US" dirty="0" err="1"/>
              <a:t>Netfind</a:t>
            </a:r>
            <a:r>
              <a:rPr lang="en-US" dirty="0"/>
              <a:t>, Excite Channels, </a:t>
            </a:r>
            <a:r>
              <a:rPr lang="en-US" dirty="0" err="1"/>
              <a:t>HotBot</a:t>
            </a:r>
            <a:r>
              <a:rPr lang="en-US" dirty="0"/>
              <a:t>, </a:t>
            </a:r>
            <a:r>
              <a:rPr lang="en-US" dirty="0" err="1"/>
              <a:t>Infoseek</a:t>
            </a:r>
            <a:r>
              <a:rPr lang="en-US" dirty="0"/>
              <a:t>, Lycos Subjects, and WebCrawler Select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Web Directories of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Best web directories: Comparison (2020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6437"/>
            <a:ext cx="6781800" cy="5668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Pages: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Not publicly available </a:t>
            </a:r>
          </a:p>
          <a:p>
            <a:r>
              <a:rPr lang="en-US" dirty="0"/>
              <a:t>Do not allow access to the text, but only indices </a:t>
            </a:r>
          </a:p>
          <a:p>
            <a:r>
              <a:rPr lang="en-US" dirty="0"/>
              <a:t>Sometimes too many relevant pages for a simple query </a:t>
            </a:r>
          </a:p>
          <a:p>
            <a:r>
              <a:rPr lang="en-US" dirty="0"/>
              <a:t>Hard to compare the quality of ranking for two search engines </a:t>
            </a:r>
          </a:p>
          <a:p>
            <a:r>
              <a:rPr lang="en-US" dirty="0" err="1"/>
              <a:t>PageRank</a:t>
            </a:r>
            <a:r>
              <a:rPr lang="en-US" dirty="0"/>
              <a:t>, Anchor Text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PageRank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Used by WebQuery and Google</a:t>
            </a:r>
          </a:p>
          <a:p>
            <a:r>
              <a:rPr lang="en-US" dirty="0"/>
              <a:t>The equation: PR(a) = q (1 - q)? (</a:t>
            </a:r>
            <a:r>
              <a:rPr lang="en-US" dirty="0" err="1"/>
              <a:t>i</a:t>
            </a:r>
            <a:r>
              <a:rPr lang="en-US" dirty="0"/>
              <a:t> = 1 .. N) PR(pi )/C(pi ) </a:t>
            </a:r>
          </a:p>
          <a:p>
            <a:r>
              <a:rPr lang="en-US" dirty="0"/>
              <a:t>Google simulates users using the search engine to rank documents </a:t>
            </a:r>
          </a:p>
          <a:p>
            <a:r>
              <a:rPr lang="en-US" dirty="0"/>
              <a:t>Google uses citation graph (518 million links) </a:t>
            </a:r>
          </a:p>
          <a:p>
            <a:r>
              <a:rPr lang="en-US" dirty="0"/>
              <a:t>Google computes 26 million in a few hours </a:t>
            </a:r>
          </a:p>
          <a:p>
            <a:r>
              <a:rPr lang="en-US" dirty="0"/>
              <a:t>Many pages point to the result page ? </a:t>
            </a:r>
          </a:p>
          <a:p>
            <a:r>
              <a:rPr lang="en-US" dirty="0"/>
              <a:t>High ranking </a:t>
            </a:r>
          </a:p>
          <a:p>
            <a:r>
              <a:rPr lang="en-US" dirty="0"/>
              <a:t>Some high-ranking pages point to the result page ? </a:t>
            </a:r>
          </a:p>
          <a:p>
            <a:r>
              <a:rPr lang="en-US" dirty="0"/>
              <a:t>High ranking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Most search engines associate the text of a link with the page that the link is on </a:t>
            </a:r>
          </a:p>
          <a:p>
            <a:r>
              <a:rPr lang="en-US" dirty="0"/>
              <a:t>Google is the other way around </a:t>
            </a:r>
          </a:p>
          <a:p>
            <a:r>
              <a:rPr lang="en-US" dirty="0"/>
              <a:t>Advantages: more accurate descriptions of Web pages and document can be indexed </a:t>
            </a:r>
          </a:p>
          <a:p>
            <a:r>
              <a:rPr lang="en-US" dirty="0"/>
              <a:t>259 million anchors </a:t>
            </a:r>
          </a:p>
          <a:p>
            <a:r>
              <a:rPr lang="en-US" dirty="0"/>
              <a:t>Idea was originated by WWWW (World Wide Web Worm) Other Feat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of them are Web servers?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of them are Web servers?</a:t>
            </a:r>
          </a:p>
          <a:p>
            <a:r>
              <a:rPr lang="en-US" dirty="0" err="1"/>
              <a:t>Ans</a:t>
            </a:r>
            <a:r>
              <a:rPr lang="en-US" dirty="0"/>
              <a:t>: Over 3 million.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Web pages in the world?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Web pages in the world?</a:t>
            </a:r>
          </a:p>
          <a:p>
            <a:r>
              <a:rPr lang="en-US" dirty="0" err="1"/>
              <a:t>Ans</a:t>
            </a:r>
            <a:r>
              <a:rPr lang="en-US" dirty="0"/>
              <a:t>: Over 350 million.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most popular formats of Web documents?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most popular formats of Web documents? </a:t>
            </a:r>
          </a:p>
          <a:p>
            <a:r>
              <a:rPr lang="en-US" dirty="0" err="1"/>
              <a:t>Ans</a:t>
            </a:r>
            <a:r>
              <a:rPr lang="en-US" dirty="0"/>
              <a:t>: HTML, GIF, JPG, ASCII files, </a:t>
            </a:r>
            <a:r>
              <a:rPr lang="en-US" dirty="0" err="1"/>
              <a:t>php</a:t>
            </a:r>
            <a:r>
              <a:rPr lang="en-US" dirty="0"/>
              <a:t>, Postscript and ASP.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1218</Words>
  <Application>Microsoft Office PowerPoint</Application>
  <PresentationFormat>On-screen Show (4:3)</PresentationFormat>
  <Paragraphs>158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Search Engine: An Introduction</vt:lpstr>
      <vt:lpstr>Question 1</vt:lpstr>
      <vt:lpstr>Question 1</vt:lpstr>
      <vt:lpstr>Question 2 </vt:lpstr>
      <vt:lpstr>Question 2 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Web: Characteristics</vt:lpstr>
      <vt:lpstr>What is Search Engine</vt:lpstr>
      <vt:lpstr>Difficulties of Building a Search Engine</vt:lpstr>
      <vt:lpstr>Information Retrieval</vt:lpstr>
      <vt:lpstr>User Problems</vt:lpstr>
      <vt:lpstr>Types of Search Engines</vt:lpstr>
      <vt:lpstr>Web Crawlers</vt:lpstr>
      <vt:lpstr>Indices</vt:lpstr>
      <vt:lpstr>Best Search Engine </vt:lpstr>
      <vt:lpstr>Top Search Engines in The World</vt:lpstr>
      <vt:lpstr>Top Search Engines in the World</vt:lpstr>
      <vt:lpstr>Top Search Engines in the World: Market Share</vt:lpstr>
      <vt:lpstr>Google Crawler</vt:lpstr>
      <vt:lpstr>Search Engine Architecture</vt:lpstr>
      <vt:lpstr>AltaVista Architecture</vt:lpstr>
      <vt:lpstr>Harvest Architecture</vt:lpstr>
      <vt:lpstr>Google Architecture</vt:lpstr>
      <vt:lpstr>User Interfaces: Query Interface</vt:lpstr>
      <vt:lpstr>User Interfaces: Answer Interface</vt:lpstr>
      <vt:lpstr>Web Directories</vt:lpstr>
      <vt:lpstr>Top Web Directories of the World</vt:lpstr>
      <vt:lpstr>Web Pages: Ranking</vt:lpstr>
      <vt:lpstr>PageRank</vt:lpstr>
      <vt:lpstr>Anchor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Engine: An Introduction</dc:title>
  <dc:creator>UNITED</dc:creator>
  <cp:lastModifiedBy>Bhanu Pratap Rai</cp:lastModifiedBy>
  <cp:revision>24</cp:revision>
  <dcterms:created xsi:type="dcterms:W3CDTF">2021-02-01T05:17:57Z</dcterms:created>
  <dcterms:modified xsi:type="dcterms:W3CDTF">2021-07-30T09:54:38Z</dcterms:modified>
</cp:coreProperties>
</file>