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175200" cy="41148000"/>
  <p:notesSz cx="31413450" cy="4459446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itchFamily="18" charset="0"/>
        <a:ea typeface="+mn-ea"/>
        <a:cs typeface="Arial" charset="0"/>
      </a:defRPr>
    </a:lvl1pPr>
    <a:lvl2pPr marL="424497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itchFamily="18" charset="0"/>
        <a:ea typeface="+mn-ea"/>
        <a:cs typeface="Arial" charset="0"/>
      </a:defRPr>
    </a:lvl2pPr>
    <a:lvl3pPr marL="848994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itchFamily="18" charset="0"/>
        <a:ea typeface="+mn-ea"/>
        <a:cs typeface="Arial" charset="0"/>
      </a:defRPr>
    </a:lvl3pPr>
    <a:lvl4pPr marL="1273491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itchFamily="18" charset="0"/>
        <a:ea typeface="+mn-ea"/>
        <a:cs typeface="Arial" charset="0"/>
      </a:defRPr>
    </a:lvl4pPr>
    <a:lvl5pPr marL="1697988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itchFamily="18" charset="0"/>
        <a:ea typeface="+mn-ea"/>
        <a:cs typeface="Arial" charset="0"/>
      </a:defRPr>
    </a:lvl5pPr>
    <a:lvl6pPr marL="2122485" algn="l" defTabSz="848994" rtl="0" eaLnBrk="1" latinLnBrk="0" hangingPunct="1">
      <a:defRPr kern="1200">
        <a:solidFill>
          <a:schemeClr val="bg1"/>
        </a:solidFill>
        <a:latin typeface="Times New Roman" pitchFamily="18" charset="0"/>
        <a:ea typeface="+mn-ea"/>
        <a:cs typeface="Arial" charset="0"/>
      </a:defRPr>
    </a:lvl6pPr>
    <a:lvl7pPr marL="2546982" algn="l" defTabSz="848994" rtl="0" eaLnBrk="1" latinLnBrk="0" hangingPunct="1">
      <a:defRPr kern="1200">
        <a:solidFill>
          <a:schemeClr val="bg1"/>
        </a:solidFill>
        <a:latin typeface="Times New Roman" pitchFamily="18" charset="0"/>
        <a:ea typeface="+mn-ea"/>
        <a:cs typeface="Arial" charset="0"/>
      </a:defRPr>
    </a:lvl7pPr>
    <a:lvl8pPr marL="2971480" algn="l" defTabSz="848994" rtl="0" eaLnBrk="1" latinLnBrk="0" hangingPunct="1">
      <a:defRPr kern="1200">
        <a:solidFill>
          <a:schemeClr val="bg1"/>
        </a:solidFill>
        <a:latin typeface="Times New Roman" pitchFamily="18" charset="0"/>
        <a:ea typeface="+mn-ea"/>
        <a:cs typeface="Arial" charset="0"/>
      </a:defRPr>
    </a:lvl8pPr>
    <a:lvl9pPr marL="3395977" algn="l" defTabSz="848994" rtl="0" eaLnBrk="1" latinLnBrk="0" hangingPunct="1">
      <a:defRPr kern="1200">
        <a:solidFill>
          <a:schemeClr val="bg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700">
          <p15:clr>
            <a:srgbClr val="A4A3A4"/>
          </p15:clr>
        </p15:guide>
        <p15:guide id="2" pos="19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4048">
          <p15:clr>
            <a:srgbClr val="A4A3A4"/>
          </p15:clr>
        </p15:guide>
        <p15:guide id="2" pos="98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8" autoAdjust="0"/>
    <p:restoredTop sz="94671" autoAdjust="0"/>
  </p:normalViewPr>
  <p:slideViewPr>
    <p:cSldViewPr>
      <p:cViewPr>
        <p:scale>
          <a:sx n="33" d="100"/>
          <a:sy n="33" d="100"/>
        </p:scale>
        <p:origin x="1046" y="-830"/>
      </p:cViewPr>
      <p:guideLst>
        <p:guide orient="horz" pos="2700"/>
        <p:guide pos="19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14048"/>
        <p:guide pos="989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8" y="1474788"/>
            <a:ext cx="3175" cy="6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2304403" y="21051045"/>
            <a:ext cx="26826176" cy="197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1086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2449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689808" indent="-265311" algn="l" defTabSz="42449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061242" indent="-212248" algn="l" defTabSz="42449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485739" indent="-212248" algn="l" defTabSz="42449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1910236" indent="-212248" algn="l" defTabSz="42449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122485" algn="l" defTabSz="84899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46982" algn="l" defTabSz="84899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1480" algn="l" defTabSz="84899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95977" algn="l" defTabSz="84899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1474788"/>
            <a:ext cx="3175" cy="6350"/>
          </a:xfrm>
          <a:ln/>
        </p:spPr>
      </p:sp>
      <p:sp>
        <p:nvSpPr>
          <p:cNvPr id="40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2304403" y="21051036"/>
            <a:ext cx="26826176" cy="198048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645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6445" y="12782553"/>
            <a:ext cx="29313053" cy="8820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2891" y="23317201"/>
            <a:ext cx="24140160" cy="10515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37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74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11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49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86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23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60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298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1EEE1-7D3F-4043-9711-2516D36CBF92}" type="datetimeFigureOut">
              <a:rPr lang="en-US"/>
              <a:pPr>
                <a:defRPr/>
              </a:pPr>
              <a:t>01/04/2019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8BC16-6FC0-4F02-9554-2C8EE8BD06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5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5EA96-8572-488B-BF06-80C51D334EBC}" type="datetimeFigureOut">
              <a:rPr lang="en-US"/>
              <a:pPr>
                <a:defRPr/>
              </a:pPr>
              <a:t>01/04/2019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3EAB7-785C-4466-9F91-B5BE7F6E58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3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0012286" y="7905751"/>
            <a:ext cx="37246014" cy="1685258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74237" y="7905751"/>
            <a:ext cx="111163283" cy="1685258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45CB4-A2D8-4416-82C0-36E3E9D2C006}" type="datetimeFigureOut">
              <a:rPr lang="en-US"/>
              <a:pPr>
                <a:defRPr/>
              </a:pPr>
              <a:t>01/04/2019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3EBB4-BE9F-4666-90A3-67BED29B5E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8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53186-EFFE-4ACA-8CB2-3D723AA2003E}" type="datetimeFigureOut">
              <a:rPr lang="en-US"/>
              <a:pPr>
                <a:defRPr/>
              </a:pPr>
              <a:t>01/04/2019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CB11B-DD47-46F6-9729-4618F20D8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6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4151" y="26441403"/>
            <a:ext cx="29313053" cy="8172450"/>
          </a:xfrm>
        </p:spPr>
        <p:txBody>
          <a:bodyPr anchor="t"/>
          <a:lstStyle>
            <a:lvl1pPr algn="l">
              <a:defRPr sz="179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4151" y="17440287"/>
            <a:ext cx="29313053" cy="9001122"/>
          </a:xfrm>
        </p:spPr>
        <p:txBody>
          <a:bodyPr anchor="b"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2037261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4074521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111782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14903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18629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223559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260819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29808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72661-C813-4894-B142-490BCFDC1D8C}" type="datetimeFigureOut">
              <a:rPr lang="en-US"/>
              <a:pPr>
                <a:defRPr/>
              </a:pPr>
              <a:t>01/04/2019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D9B65-F0A9-4EF4-9CCE-D0638E1DD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5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233" y="46081951"/>
            <a:ext cx="74204649" cy="130349628"/>
          </a:xfrm>
        </p:spPr>
        <p:txBody>
          <a:bodyPr/>
          <a:lstStyle>
            <a:lvl1pPr>
              <a:defRPr sz="12400"/>
            </a:lvl1pPr>
            <a:lvl2pPr>
              <a:defRPr sz="106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53647" y="46081951"/>
            <a:ext cx="74204649" cy="130349628"/>
          </a:xfrm>
        </p:spPr>
        <p:txBody>
          <a:bodyPr/>
          <a:lstStyle>
            <a:lvl1pPr>
              <a:defRPr sz="12400"/>
            </a:lvl1pPr>
            <a:lvl2pPr>
              <a:defRPr sz="106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B68B7-678C-4B6A-B0C9-B4E7155AE3AD}" type="datetimeFigureOut">
              <a:rPr lang="en-US"/>
              <a:pPr>
                <a:defRPr/>
              </a:pPr>
              <a:t>01/04/2019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E5B9A-93BD-4A82-87EA-79F40020B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4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298" y="1647828"/>
            <a:ext cx="31037348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4298" y="9210679"/>
            <a:ext cx="15237280" cy="3838572"/>
          </a:xfrm>
        </p:spPr>
        <p:txBody>
          <a:bodyPr anchor="b"/>
          <a:lstStyle>
            <a:lvl1pPr marL="0" indent="0">
              <a:buNone/>
              <a:defRPr sz="10600" b="1"/>
            </a:lvl1pPr>
            <a:lvl2pPr marL="2037261" indent="0">
              <a:buNone/>
              <a:defRPr sz="8900" b="1"/>
            </a:lvl2pPr>
            <a:lvl3pPr marL="4074521" indent="0">
              <a:buNone/>
              <a:defRPr sz="8000" b="1"/>
            </a:lvl3pPr>
            <a:lvl4pPr marL="6111782" indent="0">
              <a:buNone/>
              <a:defRPr sz="7100" b="1"/>
            </a:lvl4pPr>
            <a:lvl5pPr marL="8149038" indent="0">
              <a:buNone/>
              <a:defRPr sz="7100" b="1"/>
            </a:lvl5pPr>
            <a:lvl6pPr marL="10186298" indent="0">
              <a:buNone/>
              <a:defRPr sz="7100" b="1"/>
            </a:lvl6pPr>
            <a:lvl7pPr marL="12223559" indent="0">
              <a:buNone/>
              <a:defRPr sz="7100" b="1"/>
            </a:lvl7pPr>
            <a:lvl8pPr marL="14260819" indent="0">
              <a:buNone/>
              <a:defRPr sz="7100" b="1"/>
            </a:lvl8pPr>
            <a:lvl9pPr marL="16298080" indent="0">
              <a:buNone/>
              <a:defRPr sz="7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24298" y="13049250"/>
            <a:ext cx="15237280" cy="23707728"/>
          </a:xfrm>
        </p:spPr>
        <p:txBody>
          <a:bodyPr/>
          <a:lstStyle>
            <a:lvl1pPr>
              <a:defRPr sz="106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518382" y="9210679"/>
            <a:ext cx="15243266" cy="3838572"/>
          </a:xfrm>
        </p:spPr>
        <p:txBody>
          <a:bodyPr anchor="b"/>
          <a:lstStyle>
            <a:lvl1pPr marL="0" indent="0">
              <a:buNone/>
              <a:defRPr sz="10600" b="1"/>
            </a:lvl1pPr>
            <a:lvl2pPr marL="2037261" indent="0">
              <a:buNone/>
              <a:defRPr sz="8900" b="1"/>
            </a:lvl2pPr>
            <a:lvl3pPr marL="4074521" indent="0">
              <a:buNone/>
              <a:defRPr sz="8000" b="1"/>
            </a:lvl3pPr>
            <a:lvl4pPr marL="6111782" indent="0">
              <a:buNone/>
              <a:defRPr sz="7100" b="1"/>
            </a:lvl4pPr>
            <a:lvl5pPr marL="8149038" indent="0">
              <a:buNone/>
              <a:defRPr sz="7100" b="1"/>
            </a:lvl5pPr>
            <a:lvl6pPr marL="10186298" indent="0">
              <a:buNone/>
              <a:defRPr sz="7100" b="1"/>
            </a:lvl6pPr>
            <a:lvl7pPr marL="12223559" indent="0">
              <a:buNone/>
              <a:defRPr sz="7100" b="1"/>
            </a:lvl7pPr>
            <a:lvl8pPr marL="14260819" indent="0">
              <a:buNone/>
              <a:defRPr sz="7100" b="1"/>
            </a:lvl8pPr>
            <a:lvl9pPr marL="16298080" indent="0">
              <a:buNone/>
              <a:defRPr sz="7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518382" y="13049250"/>
            <a:ext cx="15243266" cy="23707728"/>
          </a:xfrm>
        </p:spPr>
        <p:txBody>
          <a:bodyPr/>
          <a:lstStyle>
            <a:lvl1pPr>
              <a:defRPr sz="106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72A75-B622-47A0-BAF2-BB92E618688D}" type="datetimeFigureOut">
              <a:rPr lang="en-US"/>
              <a:pPr>
                <a:defRPr/>
              </a:pPr>
              <a:t>01/04/2019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7DD90-0300-40D3-A7EC-C8171B677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0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70215-FE46-4D9C-BCC4-34BCB866170E}" type="datetimeFigureOut">
              <a:rPr lang="en-US"/>
              <a:pPr>
                <a:defRPr/>
              </a:pPr>
              <a:t>01/04/2019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F000A-2CDA-40FA-AD1A-CC1E7B871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3C708-23CA-4DDA-918C-404FDE213F51}" type="datetimeFigureOut">
              <a:rPr lang="en-US"/>
              <a:pPr>
                <a:defRPr/>
              </a:pPr>
              <a:t>01/04/2019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3A92E-2DFB-4994-BA0A-51B84DA2AF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2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303" y="1638300"/>
            <a:ext cx="11345638" cy="6972300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3046" y="1638309"/>
            <a:ext cx="19278600" cy="35118678"/>
          </a:xfrm>
        </p:spPr>
        <p:txBody>
          <a:bodyPr/>
          <a:lstStyle>
            <a:lvl1pPr>
              <a:defRPr sz="14300"/>
            </a:lvl1pPr>
            <a:lvl2pPr>
              <a:defRPr sz="12400"/>
            </a:lvl2pPr>
            <a:lvl3pPr>
              <a:defRPr sz="106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4303" y="8610609"/>
            <a:ext cx="11345638" cy="28146378"/>
          </a:xfrm>
        </p:spPr>
        <p:txBody>
          <a:bodyPr/>
          <a:lstStyle>
            <a:lvl1pPr marL="0" indent="0">
              <a:buNone/>
              <a:defRPr sz="6200"/>
            </a:lvl1pPr>
            <a:lvl2pPr marL="2037261" indent="0">
              <a:buNone/>
              <a:defRPr sz="5400"/>
            </a:lvl2pPr>
            <a:lvl3pPr marL="4074521" indent="0">
              <a:buNone/>
              <a:defRPr sz="4500"/>
            </a:lvl3pPr>
            <a:lvl4pPr marL="6111782" indent="0">
              <a:buNone/>
              <a:defRPr sz="4000"/>
            </a:lvl4pPr>
            <a:lvl5pPr marL="8149038" indent="0">
              <a:buNone/>
              <a:defRPr sz="4000"/>
            </a:lvl5pPr>
            <a:lvl6pPr marL="10186298" indent="0">
              <a:buNone/>
              <a:defRPr sz="4000"/>
            </a:lvl6pPr>
            <a:lvl7pPr marL="12223559" indent="0">
              <a:buNone/>
              <a:defRPr sz="4000"/>
            </a:lvl7pPr>
            <a:lvl8pPr marL="14260819" indent="0">
              <a:buNone/>
              <a:defRPr sz="4000"/>
            </a:lvl8pPr>
            <a:lvl9pPr marL="1629808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EDA52-54BA-4C4E-9D2F-A40F40EB3725}" type="datetimeFigureOut">
              <a:rPr lang="en-US"/>
              <a:pPr>
                <a:defRPr/>
              </a:pPr>
              <a:t>01/04/2019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8FEA3-A53C-4368-B2F6-D8EC9E0D23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3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9486" y="28803601"/>
            <a:ext cx="20691566" cy="3400427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759486" y="3676650"/>
            <a:ext cx="20691566" cy="24688800"/>
          </a:xfrm>
        </p:spPr>
        <p:txBody>
          <a:bodyPr rtlCol="0">
            <a:normAutofit/>
          </a:bodyPr>
          <a:lstStyle>
            <a:lvl1pPr marL="0" indent="0">
              <a:buNone/>
              <a:defRPr sz="14300"/>
            </a:lvl1pPr>
            <a:lvl2pPr marL="2037261" indent="0">
              <a:buNone/>
              <a:defRPr sz="12400"/>
            </a:lvl2pPr>
            <a:lvl3pPr marL="4074521" indent="0">
              <a:buNone/>
              <a:defRPr sz="10600"/>
            </a:lvl3pPr>
            <a:lvl4pPr marL="6111782" indent="0">
              <a:buNone/>
              <a:defRPr sz="8900"/>
            </a:lvl4pPr>
            <a:lvl5pPr marL="8149038" indent="0">
              <a:buNone/>
              <a:defRPr sz="8900"/>
            </a:lvl5pPr>
            <a:lvl6pPr marL="10186298" indent="0">
              <a:buNone/>
              <a:defRPr sz="8900"/>
            </a:lvl6pPr>
            <a:lvl7pPr marL="12223559" indent="0">
              <a:buNone/>
              <a:defRPr sz="8900"/>
            </a:lvl7pPr>
            <a:lvl8pPr marL="14260819" indent="0">
              <a:buNone/>
              <a:defRPr sz="8900"/>
            </a:lvl8pPr>
            <a:lvl9pPr marL="16298080" indent="0">
              <a:buNone/>
              <a:defRPr sz="89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59486" y="32204028"/>
            <a:ext cx="20691566" cy="4829172"/>
          </a:xfrm>
        </p:spPr>
        <p:txBody>
          <a:bodyPr/>
          <a:lstStyle>
            <a:lvl1pPr marL="0" indent="0">
              <a:buNone/>
              <a:defRPr sz="6200"/>
            </a:lvl1pPr>
            <a:lvl2pPr marL="2037261" indent="0">
              <a:buNone/>
              <a:defRPr sz="5400"/>
            </a:lvl2pPr>
            <a:lvl3pPr marL="4074521" indent="0">
              <a:buNone/>
              <a:defRPr sz="4500"/>
            </a:lvl3pPr>
            <a:lvl4pPr marL="6111782" indent="0">
              <a:buNone/>
              <a:defRPr sz="4000"/>
            </a:lvl4pPr>
            <a:lvl5pPr marL="8149038" indent="0">
              <a:buNone/>
              <a:defRPr sz="4000"/>
            </a:lvl5pPr>
            <a:lvl6pPr marL="10186298" indent="0">
              <a:buNone/>
              <a:defRPr sz="4000"/>
            </a:lvl6pPr>
            <a:lvl7pPr marL="12223559" indent="0">
              <a:buNone/>
              <a:defRPr sz="4000"/>
            </a:lvl7pPr>
            <a:lvl8pPr marL="14260819" indent="0">
              <a:buNone/>
              <a:defRPr sz="4000"/>
            </a:lvl8pPr>
            <a:lvl9pPr marL="1629808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E79A5-1B71-421F-BCED-615D7AFC2C54}" type="datetimeFigureOut">
              <a:rPr lang="en-US"/>
              <a:pPr>
                <a:defRPr/>
              </a:pPr>
              <a:t>01/04/2019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8A989-C528-4C0B-9A7A-DB9774C8A7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2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07596" y="1647529"/>
            <a:ext cx="2716000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450" tIns="203727" rIns="407450" bIns="2037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07596" y="9600904"/>
            <a:ext cx="27160009" cy="2715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450" tIns="203727" rIns="407450" bIns="2037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7596" y="38137208"/>
            <a:ext cx="7043208" cy="2190750"/>
          </a:xfrm>
          <a:prstGeom prst="rect">
            <a:avLst/>
          </a:prstGeom>
        </p:spPr>
        <p:txBody>
          <a:bodyPr vert="horz" lIns="407450" tIns="203727" rIns="407450" bIns="203727" rtlCol="0" anchor="ctr"/>
          <a:lstStyle>
            <a:lvl1pPr algn="l" eaLnBrk="0" hangingPunct="0">
              <a:defRPr sz="5400">
                <a:solidFill>
                  <a:schemeClr val="tx1">
                    <a:tint val="75000"/>
                  </a:schemeClr>
                </a:solidFill>
                <a:latin typeface="Times New Roman" pitchFamily="16" charset="0"/>
                <a:cs typeface="+mn-cs"/>
              </a:defRPr>
            </a:lvl1pPr>
          </a:lstStyle>
          <a:p>
            <a:pPr>
              <a:defRPr/>
            </a:pPr>
            <a:fld id="{6A7A52CC-ACA4-4D34-9892-6B23DF1A6349}" type="datetimeFigureOut">
              <a:rPr lang="en-US"/>
              <a:pPr>
                <a:defRPr/>
              </a:pPr>
              <a:t>01/04/2019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08696" y="38137208"/>
            <a:ext cx="9557808" cy="2190750"/>
          </a:xfrm>
          <a:prstGeom prst="rect">
            <a:avLst/>
          </a:prstGeom>
        </p:spPr>
        <p:txBody>
          <a:bodyPr vert="horz" lIns="407450" tIns="203727" rIns="407450" bIns="203727" rtlCol="0" anchor="ctr"/>
          <a:lstStyle>
            <a:lvl1pPr algn="ctr" eaLnBrk="0" hangingPunct="0">
              <a:defRPr sz="5400">
                <a:solidFill>
                  <a:schemeClr val="tx1">
                    <a:tint val="75000"/>
                  </a:schemeClr>
                </a:solidFill>
                <a:latin typeface="Times New Roman" pitchFamily="1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24396" y="38137208"/>
            <a:ext cx="7043208" cy="2190750"/>
          </a:xfrm>
          <a:prstGeom prst="rect">
            <a:avLst/>
          </a:prstGeom>
        </p:spPr>
        <p:txBody>
          <a:bodyPr vert="horz" lIns="407450" tIns="203727" rIns="407450" bIns="203727" rtlCol="0" anchor="ctr"/>
          <a:lstStyle>
            <a:lvl1pPr algn="r" eaLnBrk="0" hangingPunct="0">
              <a:defRPr sz="5400">
                <a:solidFill>
                  <a:schemeClr val="tx1">
                    <a:tint val="75000"/>
                  </a:schemeClr>
                </a:solidFill>
                <a:latin typeface="Times New Roman" pitchFamily="16" charset="0"/>
                <a:cs typeface="+mn-cs"/>
              </a:defRPr>
            </a:lvl1pPr>
          </a:lstStyle>
          <a:p>
            <a:pPr>
              <a:defRPr/>
            </a:pPr>
            <a:fld id="{9A37535A-F318-4892-9859-A590C08FE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ctr" defTabSz="4073992" rtl="0" eaLnBrk="0" fontAlgn="base" hangingPunct="0">
        <a:spcBef>
          <a:spcPct val="0"/>
        </a:spcBef>
        <a:spcAft>
          <a:spcPct val="0"/>
        </a:spcAft>
        <a:defRPr sz="19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073992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1"/>
          </a:solidFill>
          <a:latin typeface="Calibri" pitchFamily="34" charset="0"/>
        </a:defRPr>
      </a:lvl2pPr>
      <a:lvl3pPr algn="ctr" defTabSz="4073992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1"/>
          </a:solidFill>
          <a:latin typeface="Calibri" pitchFamily="34" charset="0"/>
        </a:defRPr>
      </a:lvl3pPr>
      <a:lvl4pPr algn="ctr" defTabSz="4073992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1"/>
          </a:solidFill>
          <a:latin typeface="Calibri" pitchFamily="34" charset="0"/>
        </a:defRPr>
      </a:lvl4pPr>
      <a:lvl5pPr algn="ctr" defTabSz="4073992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1"/>
          </a:solidFill>
          <a:latin typeface="Calibri" pitchFamily="34" charset="0"/>
        </a:defRPr>
      </a:lvl5pPr>
      <a:lvl6pPr marL="424497" algn="ctr" defTabSz="4073992" rtl="0" fontAlgn="base">
        <a:spcBef>
          <a:spcPct val="0"/>
        </a:spcBef>
        <a:spcAft>
          <a:spcPct val="0"/>
        </a:spcAft>
        <a:defRPr sz="19600">
          <a:solidFill>
            <a:schemeClr val="tx1"/>
          </a:solidFill>
          <a:latin typeface="Calibri" pitchFamily="34" charset="0"/>
        </a:defRPr>
      </a:lvl6pPr>
      <a:lvl7pPr marL="848994" algn="ctr" defTabSz="4073992" rtl="0" fontAlgn="base">
        <a:spcBef>
          <a:spcPct val="0"/>
        </a:spcBef>
        <a:spcAft>
          <a:spcPct val="0"/>
        </a:spcAft>
        <a:defRPr sz="19600">
          <a:solidFill>
            <a:schemeClr val="tx1"/>
          </a:solidFill>
          <a:latin typeface="Calibri" pitchFamily="34" charset="0"/>
        </a:defRPr>
      </a:lvl7pPr>
      <a:lvl8pPr marL="1273491" algn="ctr" defTabSz="4073992" rtl="0" fontAlgn="base">
        <a:spcBef>
          <a:spcPct val="0"/>
        </a:spcBef>
        <a:spcAft>
          <a:spcPct val="0"/>
        </a:spcAft>
        <a:defRPr sz="19600">
          <a:solidFill>
            <a:schemeClr val="tx1"/>
          </a:solidFill>
          <a:latin typeface="Calibri" pitchFamily="34" charset="0"/>
        </a:defRPr>
      </a:lvl8pPr>
      <a:lvl9pPr marL="1697988" algn="ctr" defTabSz="4073992" rtl="0" fontAlgn="base">
        <a:spcBef>
          <a:spcPct val="0"/>
        </a:spcBef>
        <a:spcAft>
          <a:spcPct val="0"/>
        </a:spcAft>
        <a:defRPr sz="19600">
          <a:solidFill>
            <a:schemeClr val="tx1"/>
          </a:solidFill>
          <a:latin typeface="Calibri" pitchFamily="34" charset="0"/>
        </a:defRPr>
      </a:lvl9pPr>
    </p:titleStyle>
    <p:bodyStyle>
      <a:lvl1pPr marL="1527010" indent="-1527010" algn="l" defTabSz="4073992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0487" indent="-1272017" algn="l" defTabSz="4073992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400" kern="1200">
          <a:solidFill>
            <a:schemeClr val="tx1"/>
          </a:solidFill>
          <a:latin typeface="+mn-lt"/>
          <a:ea typeface="+mn-ea"/>
          <a:cs typeface="+mn-cs"/>
        </a:defRPr>
      </a:lvl2pPr>
      <a:lvl3pPr marL="5092491" indent="-1018499" algn="l" defTabSz="4073992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3pPr>
      <a:lvl4pPr marL="7129487" indent="-1018499" algn="l" defTabSz="4073992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166484" indent="-1018499" algn="l" defTabSz="4073992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04931" indent="-1018628" algn="l" defTabSz="4074521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42191" indent="-1018628" algn="l" defTabSz="4074521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279448" indent="-1018628" algn="l" defTabSz="4074521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7316707" indent="-1018628" algn="l" defTabSz="4074521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7452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2037261" algn="l" defTabSz="407452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4074521" algn="l" defTabSz="407452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111782" algn="l" defTabSz="407452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149038" algn="l" defTabSz="407452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6298" algn="l" defTabSz="407452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3559" algn="l" defTabSz="407452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4260819" algn="l" defTabSz="407452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6298080" algn="l" defTabSz="407452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/>
          <p:cNvGrpSpPr>
            <a:grpSpLocks/>
          </p:cNvGrpSpPr>
          <p:nvPr/>
        </p:nvGrpSpPr>
        <p:grpSpPr bwMode="auto">
          <a:xfrm>
            <a:off x="1320829" y="1285875"/>
            <a:ext cx="27521984" cy="5589510"/>
            <a:chOff x="691" y="288"/>
            <a:chExt cx="26381" cy="2817"/>
          </a:xfrm>
        </p:grpSpPr>
        <p:sp>
          <p:nvSpPr>
            <p:cNvPr id="2078" name="AutoShape 2"/>
            <p:cNvSpPr>
              <a:spLocks noChangeArrowheads="1"/>
            </p:cNvSpPr>
            <p:nvPr/>
          </p:nvSpPr>
          <p:spPr bwMode="auto">
            <a:xfrm>
              <a:off x="691" y="288"/>
              <a:ext cx="26381" cy="2817"/>
            </a:xfrm>
            <a:prstGeom prst="roundRect">
              <a:avLst>
                <a:gd name="adj" fmla="val 32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79" name="Text Box 3"/>
            <p:cNvSpPr txBox="1">
              <a:spLocks noChangeArrowheads="1"/>
            </p:cNvSpPr>
            <p:nvPr/>
          </p:nvSpPr>
          <p:spPr bwMode="auto">
            <a:xfrm>
              <a:off x="691" y="1347"/>
              <a:ext cx="26381" cy="1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45680" tIns="222840" rIns="445680" bIns="222840" anchor="ctr">
              <a:spAutoFit/>
            </a:bodyPr>
            <a:lstStyle>
              <a:lvl1pPr eaLnBrk="0" hangingPunct="0">
                <a:tabLst>
                  <a:tab pos="0" algn="l"/>
                  <a:tab pos="4387850" algn="l"/>
                  <a:tab pos="8777288" algn="l"/>
                  <a:tab pos="94107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  <a:tab pos="15201900" algn="l"/>
                  <a:tab pos="15925800" algn="l"/>
                  <a:tab pos="16649700" algn="l"/>
                  <a:tab pos="17373600" algn="l"/>
                  <a:tab pos="18097500" algn="l"/>
                  <a:tab pos="18821400" algn="l"/>
                  <a:tab pos="19545300" algn="l"/>
                  <a:tab pos="20269200" algn="l"/>
                  <a:tab pos="20993100" algn="l"/>
                  <a:tab pos="21717000" algn="l"/>
                  <a:tab pos="22440900" algn="l"/>
                  <a:tab pos="23164800" algn="l"/>
                  <a:tab pos="23888700" algn="l"/>
                  <a:tab pos="24612600" algn="l"/>
                  <a:tab pos="25336500" algn="l"/>
                  <a:tab pos="26060400" algn="l"/>
                  <a:tab pos="26784300" algn="l"/>
                  <a:tab pos="27508200" algn="l"/>
                  <a:tab pos="28232100" algn="l"/>
                  <a:tab pos="28956000" algn="l"/>
                  <a:tab pos="296799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tabLst>
                  <a:tab pos="0" algn="l"/>
                  <a:tab pos="4387850" algn="l"/>
                  <a:tab pos="8777288" algn="l"/>
                  <a:tab pos="94107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  <a:tab pos="15201900" algn="l"/>
                  <a:tab pos="15925800" algn="l"/>
                  <a:tab pos="16649700" algn="l"/>
                  <a:tab pos="17373600" algn="l"/>
                  <a:tab pos="18097500" algn="l"/>
                  <a:tab pos="18821400" algn="l"/>
                  <a:tab pos="19545300" algn="l"/>
                  <a:tab pos="20269200" algn="l"/>
                  <a:tab pos="20993100" algn="l"/>
                  <a:tab pos="21717000" algn="l"/>
                  <a:tab pos="22440900" algn="l"/>
                  <a:tab pos="23164800" algn="l"/>
                  <a:tab pos="23888700" algn="l"/>
                  <a:tab pos="24612600" algn="l"/>
                  <a:tab pos="25336500" algn="l"/>
                  <a:tab pos="26060400" algn="l"/>
                  <a:tab pos="26784300" algn="l"/>
                  <a:tab pos="27508200" algn="l"/>
                  <a:tab pos="28232100" algn="l"/>
                  <a:tab pos="28956000" algn="l"/>
                  <a:tab pos="296799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tabLst>
                  <a:tab pos="0" algn="l"/>
                  <a:tab pos="4387850" algn="l"/>
                  <a:tab pos="8777288" algn="l"/>
                  <a:tab pos="94107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  <a:tab pos="15201900" algn="l"/>
                  <a:tab pos="15925800" algn="l"/>
                  <a:tab pos="16649700" algn="l"/>
                  <a:tab pos="17373600" algn="l"/>
                  <a:tab pos="18097500" algn="l"/>
                  <a:tab pos="18821400" algn="l"/>
                  <a:tab pos="19545300" algn="l"/>
                  <a:tab pos="20269200" algn="l"/>
                  <a:tab pos="20993100" algn="l"/>
                  <a:tab pos="21717000" algn="l"/>
                  <a:tab pos="22440900" algn="l"/>
                  <a:tab pos="23164800" algn="l"/>
                  <a:tab pos="23888700" algn="l"/>
                  <a:tab pos="24612600" algn="l"/>
                  <a:tab pos="25336500" algn="l"/>
                  <a:tab pos="26060400" algn="l"/>
                  <a:tab pos="26784300" algn="l"/>
                  <a:tab pos="27508200" algn="l"/>
                  <a:tab pos="28232100" algn="l"/>
                  <a:tab pos="28956000" algn="l"/>
                  <a:tab pos="296799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tabLst>
                  <a:tab pos="0" algn="l"/>
                  <a:tab pos="4387850" algn="l"/>
                  <a:tab pos="8777288" algn="l"/>
                  <a:tab pos="94107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  <a:tab pos="15201900" algn="l"/>
                  <a:tab pos="15925800" algn="l"/>
                  <a:tab pos="16649700" algn="l"/>
                  <a:tab pos="17373600" algn="l"/>
                  <a:tab pos="18097500" algn="l"/>
                  <a:tab pos="18821400" algn="l"/>
                  <a:tab pos="19545300" algn="l"/>
                  <a:tab pos="20269200" algn="l"/>
                  <a:tab pos="20993100" algn="l"/>
                  <a:tab pos="21717000" algn="l"/>
                  <a:tab pos="22440900" algn="l"/>
                  <a:tab pos="23164800" algn="l"/>
                  <a:tab pos="23888700" algn="l"/>
                  <a:tab pos="24612600" algn="l"/>
                  <a:tab pos="25336500" algn="l"/>
                  <a:tab pos="26060400" algn="l"/>
                  <a:tab pos="26784300" algn="l"/>
                  <a:tab pos="27508200" algn="l"/>
                  <a:tab pos="28232100" algn="l"/>
                  <a:tab pos="28956000" algn="l"/>
                  <a:tab pos="296799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tabLst>
                  <a:tab pos="0" algn="l"/>
                  <a:tab pos="4387850" algn="l"/>
                  <a:tab pos="8777288" algn="l"/>
                  <a:tab pos="94107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  <a:tab pos="15201900" algn="l"/>
                  <a:tab pos="15925800" algn="l"/>
                  <a:tab pos="16649700" algn="l"/>
                  <a:tab pos="17373600" algn="l"/>
                  <a:tab pos="18097500" algn="l"/>
                  <a:tab pos="18821400" algn="l"/>
                  <a:tab pos="19545300" algn="l"/>
                  <a:tab pos="20269200" algn="l"/>
                  <a:tab pos="20993100" algn="l"/>
                  <a:tab pos="21717000" algn="l"/>
                  <a:tab pos="22440900" algn="l"/>
                  <a:tab pos="23164800" algn="l"/>
                  <a:tab pos="23888700" algn="l"/>
                  <a:tab pos="24612600" algn="l"/>
                  <a:tab pos="25336500" algn="l"/>
                  <a:tab pos="26060400" algn="l"/>
                  <a:tab pos="26784300" algn="l"/>
                  <a:tab pos="27508200" algn="l"/>
                  <a:tab pos="28232100" algn="l"/>
                  <a:tab pos="28956000" algn="l"/>
                  <a:tab pos="296799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387850" algn="l"/>
                  <a:tab pos="8777288" algn="l"/>
                  <a:tab pos="94107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  <a:tab pos="15201900" algn="l"/>
                  <a:tab pos="15925800" algn="l"/>
                  <a:tab pos="16649700" algn="l"/>
                  <a:tab pos="17373600" algn="l"/>
                  <a:tab pos="18097500" algn="l"/>
                  <a:tab pos="18821400" algn="l"/>
                  <a:tab pos="19545300" algn="l"/>
                  <a:tab pos="20269200" algn="l"/>
                  <a:tab pos="20993100" algn="l"/>
                  <a:tab pos="21717000" algn="l"/>
                  <a:tab pos="22440900" algn="l"/>
                  <a:tab pos="23164800" algn="l"/>
                  <a:tab pos="23888700" algn="l"/>
                  <a:tab pos="24612600" algn="l"/>
                  <a:tab pos="25336500" algn="l"/>
                  <a:tab pos="26060400" algn="l"/>
                  <a:tab pos="26784300" algn="l"/>
                  <a:tab pos="27508200" algn="l"/>
                  <a:tab pos="28232100" algn="l"/>
                  <a:tab pos="28956000" algn="l"/>
                  <a:tab pos="296799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387850" algn="l"/>
                  <a:tab pos="8777288" algn="l"/>
                  <a:tab pos="94107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  <a:tab pos="15201900" algn="l"/>
                  <a:tab pos="15925800" algn="l"/>
                  <a:tab pos="16649700" algn="l"/>
                  <a:tab pos="17373600" algn="l"/>
                  <a:tab pos="18097500" algn="l"/>
                  <a:tab pos="18821400" algn="l"/>
                  <a:tab pos="19545300" algn="l"/>
                  <a:tab pos="20269200" algn="l"/>
                  <a:tab pos="20993100" algn="l"/>
                  <a:tab pos="21717000" algn="l"/>
                  <a:tab pos="22440900" algn="l"/>
                  <a:tab pos="23164800" algn="l"/>
                  <a:tab pos="23888700" algn="l"/>
                  <a:tab pos="24612600" algn="l"/>
                  <a:tab pos="25336500" algn="l"/>
                  <a:tab pos="26060400" algn="l"/>
                  <a:tab pos="26784300" algn="l"/>
                  <a:tab pos="27508200" algn="l"/>
                  <a:tab pos="28232100" algn="l"/>
                  <a:tab pos="28956000" algn="l"/>
                  <a:tab pos="296799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387850" algn="l"/>
                  <a:tab pos="8777288" algn="l"/>
                  <a:tab pos="94107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  <a:tab pos="15201900" algn="l"/>
                  <a:tab pos="15925800" algn="l"/>
                  <a:tab pos="16649700" algn="l"/>
                  <a:tab pos="17373600" algn="l"/>
                  <a:tab pos="18097500" algn="l"/>
                  <a:tab pos="18821400" algn="l"/>
                  <a:tab pos="19545300" algn="l"/>
                  <a:tab pos="20269200" algn="l"/>
                  <a:tab pos="20993100" algn="l"/>
                  <a:tab pos="21717000" algn="l"/>
                  <a:tab pos="22440900" algn="l"/>
                  <a:tab pos="23164800" algn="l"/>
                  <a:tab pos="23888700" algn="l"/>
                  <a:tab pos="24612600" algn="l"/>
                  <a:tab pos="25336500" algn="l"/>
                  <a:tab pos="26060400" algn="l"/>
                  <a:tab pos="26784300" algn="l"/>
                  <a:tab pos="27508200" algn="l"/>
                  <a:tab pos="28232100" algn="l"/>
                  <a:tab pos="28956000" algn="l"/>
                  <a:tab pos="296799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387850" algn="l"/>
                  <a:tab pos="8777288" algn="l"/>
                  <a:tab pos="94107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  <a:tab pos="15201900" algn="l"/>
                  <a:tab pos="15925800" algn="l"/>
                  <a:tab pos="16649700" algn="l"/>
                  <a:tab pos="17373600" algn="l"/>
                  <a:tab pos="18097500" algn="l"/>
                  <a:tab pos="18821400" algn="l"/>
                  <a:tab pos="19545300" algn="l"/>
                  <a:tab pos="20269200" algn="l"/>
                  <a:tab pos="20993100" algn="l"/>
                  <a:tab pos="21717000" algn="l"/>
                  <a:tab pos="22440900" algn="l"/>
                  <a:tab pos="23164800" algn="l"/>
                  <a:tab pos="23888700" algn="l"/>
                  <a:tab pos="24612600" algn="l"/>
                  <a:tab pos="25336500" algn="l"/>
                  <a:tab pos="26060400" algn="l"/>
                  <a:tab pos="26784300" algn="l"/>
                  <a:tab pos="27508200" algn="l"/>
                  <a:tab pos="28232100" algn="l"/>
                  <a:tab pos="28956000" algn="l"/>
                  <a:tab pos="296799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ct val="100000"/>
              </a:pPr>
              <a:r>
                <a:rPr lang="en-US" sz="8000" b="1" dirty="0">
                  <a:solidFill>
                    <a:schemeClr val="tx1"/>
                  </a:solidFill>
                </a:rPr>
                <a:t>Self-Balancing Robot</a:t>
              </a:r>
            </a:p>
            <a:p>
              <a:pPr algn="ctr" eaLnBrk="1" hangingPunct="1">
                <a:buClr>
                  <a:srgbClr val="000000"/>
                </a:buClr>
                <a:buSzPct val="100000"/>
              </a:pPr>
              <a:r>
                <a:rPr lang="en-GB" sz="5400" dirty="0">
                  <a:solidFill>
                    <a:srgbClr val="000000"/>
                  </a:solidFill>
                  <a:cs typeface="Times New Roman" pitchFamily="18" charset="0"/>
                </a:rPr>
                <a:t>Tam Nguyen-Thanh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1320829" y="7713521"/>
            <a:ext cx="8204171" cy="5040932"/>
          </a:xfrm>
          <a:prstGeom prst="rect">
            <a:avLst/>
          </a:prstGeom>
        </p:spPr>
        <p:txBody>
          <a:bodyPr wrap="square" lIns="84899" tIns="42450" rIns="84899" bIns="42450">
            <a:spAutoFit/>
          </a:bodyPr>
          <a:lstStyle/>
          <a:p>
            <a:pPr marL="1273491" indent="-1273491" algn="just" eaLnBrk="0" hangingPunct="0">
              <a:defRPr/>
            </a:pPr>
            <a:r>
              <a:rPr lang="en-US" sz="4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en-US" sz="4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3500" dirty="0">
                <a:solidFill>
                  <a:schemeClr val="tx1"/>
                </a:solidFill>
              </a:rPr>
              <a:t>This paper presents a two-wheel self-balancing robot based on </a:t>
            </a:r>
            <a:r>
              <a:rPr lang="en-US" sz="3500" dirty="0" err="1">
                <a:solidFill>
                  <a:schemeClr val="tx1"/>
                </a:solidFill>
              </a:rPr>
              <a:t>Tiva</a:t>
            </a:r>
            <a:r>
              <a:rPr lang="en-US" sz="3500" dirty="0">
                <a:solidFill>
                  <a:schemeClr val="tx1"/>
                </a:solidFill>
              </a:rPr>
              <a:t> C TM4C123G using Kalman filter to estimate angle from accelerometer and gyroscope.  PID algorithm to control angle, position and velocity.</a:t>
            </a:r>
          </a:p>
          <a:p>
            <a:pPr algn="just"/>
            <a:endParaRPr lang="en-US" sz="3500" dirty="0">
              <a:solidFill>
                <a:schemeClr val="tx1"/>
              </a:solidFill>
            </a:endParaRPr>
          </a:p>
          <a:p>
            <a:pPr algn="just"/>
            <a:endParaRPr lang="en-US" sz="3500" dirty="0">
              <a:solidFill>
                <a:schemeClr val="tx1"/>
              </a:solidFill>
            </a:endParaRPr>
          </a:p>
        </p:txBody>
      </p:sp>
      <p:sp>
        <p:nvSpPr>
          <p:cNvPr id="2052" name="Rectangle 203"/>
          <p:cNvSpPr>
            <a:spLocks noChangeArrowheads="1"/>
          </p:cNvSpPr>
          <p:nvPr/>
        </p:nvSpPr>
        <p:spPr bwMode="auto">
          <a:xfrm>
            <a:off x="0" y="17194321"/>
            <a:ext cx="171521" cy="36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899" tIns="42450" rIns="84899" bIns="42450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2058" name="Rectangle 2"/>
          <p:cNvSpPr>
            <a:spLocks noChangeArrowheads="1"/>
          </p:cNvSpPr>
          <p:nvPr/>
        </p:nvSpPr>
        <p:spPr bwMode="auto">
          <a:xfrm>
            <a:off x="0" y="-181364"/>
            <a:ext cx="171521" cy="36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899" tIns="42450" rIns="84899" bIns="42450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2060" name="Rectangle 4"/>
          <p:cNvSpPr>
            <a:spLocks noChangeArrowheads="1"/>
          </p:cNvSpPr>
          <p:nvPr/>
        </p:nvSpPr>
        <p:spPr bwMode="auto">
          <a:xfrm>
            <a:off x="139700" y="-38489"/>
            <a:ext cx="171521" cy="36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899" tIns="42450" rIns="84899" bIns="42450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2061" name="Rectangle 8"/>
          <p:cNvSpPr>
            <a:spLocks noChangeArrowheads="1"/>
          </p:cNvSpPr>
          <p:nvPr/>
        </p:nvSpPr>
        <p:spPr bwMode="auto">
          <a:xfrm>
            <a:off x="279400" y="104386"/>
            <a:ext cx="171521" cy="36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899" tIns="42450" rIns="84899" bIns="42450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2062" name="Rectangle 10"/>
          <p:cNvSpPr>
            <a:spLocks noChangeArrowheads="1"/>
          </p:cNvSpPr>
          <p:nvPr/>
        </p:nvSpPr>
        <p:spPr bwMode="auto">
          <a:xfrm>
            <a:off x="419100" y="247262"/>
            <a:ext cx="171521" cy="36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899" tIns="42450" rIns="84899" bIns="42450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-181364"/>
            <a:ext cx="171521" cy="36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899" tIns="42450" rIns="84899" bIns="42450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2072" name="Rectangle 23"/>
          <p:cNvSpPr>
            <a:spLocks noChangeArrowheads="1"/>
          </p:cNvSpPr>
          <p:nvPr/>
        </p:nvSpPr>
        <p:spPr bwMode="auto">
          <a:xfrm>
            <a:off x="0" y="-181364"/>
            <a:ext cx="171521" cy="36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899" tIns="42450" rIns="84899" bIns="42450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15001839" y="32949"/>
            <a:ext cx="171521" cy="36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899" tIns="42450" rIns="84899" bIns="42450" anchor="ctr">
            <a:spAutoFit/>
          </a:bodyPr>
          <a:lstStyle/>
          <a:p>
            <a:pPr algn="just"/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45359" y="32755538"/>
            <a:ext cx="8084202" cy="3317383"/>
          </a:xfrm>
          <a:prstGeom prst="rect">
            <a:avLst/>
          </a:prstGeom>
          <a:noFill/>
        </p:spPr>
        <p:txBody>
          <a:bodyPr wrap="square" lIns="84899" tIns="42450" rIns="84899" bIns="42450" rtlCol="0">
            <a:spAutoFit/>
          </a:bodyPr>
          <a:lstStyle/>
          <a:p>
            <a:pPr algn="just"/>
            <a:r>
              <a:rPr lang="en-US" sz="3500" dirty="0">
                <a:solidFill>
                  <a:schemeClr val="tx1"/>
                </a:solidFill>
              </a:rPr>
              <a:t>The robot can stand up firmly and stably after calibrating system parameters and its speed and location can be controlled wirelessly.</a:t>
            </a:r>
          </a:p>
          <a:p>
            <a:pPr algn="just"/>
            <a:r>
              <a:rPr lang="en-US" sz="3500" dirty="0">
                <a:solidFill>
                  <a:schemeClr val="tx1"/>
                </a:solidFill>
              </a:rPr>
              <a:t>Development direction: use LQR in replacement of </a:t>
            </a:r>
            <a:r>
              <a:rPr lang="en-US" sz="3500" dirty="0" err="1">
                <a:solidFill>
                  <a:schemeClr val="tx1"/>
                </a:solidFill>
              </a:rPr>
              <a:t>out-dated</a:t>
            </a:r>
            <a:r>
              <a:rPr lang="en-US" sz="3500" dirty="0">
                <a:solidFill>
                  <a:schemeClr val="tx1"/>
                </a:solidFill>
              </a:rPr>
              <a:t> and flawed PID.</a:t>
            </a:r>
          </a:p>
        </p:txBody>
      </p:sp>
      <p:pic>
        <p:nvPicPr>
          <p:cNvPr id="2138" name="Picture 90" descr="C:\Users\SONY\Documents\BK logo\543px-Logo-hcm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863" y="1369221"/>
            <a:ext cx="2465718" cy="242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2"/>
          <p:cNvSpPr txBox="1">
            <a:spLocks noChangeArrowheads="1"/>
          </p:cNvSpPr>
          <p:nvPr/>
        </p:nvSpPr>
        <p:spPr bwMode="auto">
          <a:xfrm>
            <a:off x="1716863" y="28681070"/>
            <a:ext cx="6243487" cy="56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996" tIns="43498" rIns="86996" bIns="43498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AU" sz="3100" dirty="0">
                <a:solidFill>
                  <a:schemeClr val="tx1"/>
                </a:solidFill>
              </a:rPr>
              <a:t>Figure</a:t>
            </a:r>
            <a:r>
              <a:rPr lang="en-US" sz="3100" dirty="0">
                <a:solidFill>
                  <a:schemeClr val="tx1"/>
                </a:solidFill>
              </a:rPr>
              <a:t>. 2. MPU 6050.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376921" y="30037294"/>
            <a:ext cx="8302358" cy="3317383"/>
          </a:xfrm>
          <a:prstGeom prst="rect">
            <a:avLst/>
          </a:prstGeom>
        </p:spPr>
        <p:txBody>
          <a:bodyPr wrap="square" lIns="84899" tIns="42450" rIns="84899" bIns="42450">
            <a:spAutoFit/>
          </a:bodyPr>
          <a:lstStyle/>
          <a:p>
            <a:pPr algn="just"/>
            <a:r>
              <a:rPr lang="en-US" sz="3500" dirty="0">
                <a:solidFill>
                  <a:schemeClr val="tx1"/>
                </a:solidFill>
              </a:rPr>
              <a:t>For driving motors, DRV8412 Dual Full-Bridge PWM Motor Driver is used. Driver have PWM Operating Frequency up to 500 </a:t>
            </a:r>
            <a:r>
              <a:rPr lang="en-US" sz="3500" dirty="0" err="1">
                <a:solidFill>
                  <a:schemeClr val="tx1"/>
                </a:solidFill>
              </a:rPr>
              <a:t>kH</a:t>
            </a:r>
            <a:r>
              <a:rPr lang="en-US" sz="3500" dirty="0">
                <a:solidFill>
                  <a:schemeClr val="tx1"/>
                </a:solidFill>
              </a:rPr>
              <a:t>. H-Bridge MOSFETs and an intelligent gate drive design, so the efficiency of</a:t>
            </a:r>
          </a:p>
          <a:p>
            <a:pPr algn="just"/>
            <a:r>
              <a:rPr lang="en-US" sz="3500" dirty="0">
                <a:solidFill>
                  <a:schemeClr val="tx1"/>
                </a:solidFill>
              </a:rPr>
              <a:t>these motor drivers can be up to 97%.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320829" y="12392388"/>
            <a:ext cx="8204171" cy="3425105"/>
          </a:xfrm>
          <a:prstGeom prst="rect">
            <a:avLst/>
          </a:prstGeom>
        </p:spPr>
        <p:txBody>
          <a:bodyPr wrap="square" lIns="84899" tIns="42450" rIns="84899" bIns="42450">
            <a:spAutoFit/>
          </a:bodyPr>
          <a:lstStyle/>
          <a:p>
            <a:pPr marL="1273491" indent="-1273491" algn="just" eaLnBrk="0" hangingPunct="0">
              <a:defRPr/>
            </a:pPr>
            <a:r>
              <a:rPr lang="en-US" sz="4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SYSTEM OVERVIEW</a:t>
            </a:r>
          </a:p>
          <a:p>
            <a:pPr algn="just"/>
            <a:r>
              <a:rPr lang="en-US" sz="3500" dirty="0">
                <a:solidFill>
                  <a:schemeClr val="tx1"/>
                </a:solidFill>
              </a:rPr>
              <a:t>TM4C123G is Cortex-M4 32bit based on ARM architecture including </a:t>
            </a:r>
            <a:r>
              <a:rPr lang="en-US" sz="3500" dirty="0" err="1">
                <a:solidFill>
                  <a:schemeClr val="tx1"/>
                </a:solidFill>
              </a:rPr>
              <a:t>Tiva</a:t>
            </a:r>
            <a:r>
              <a:rPr lang="en-US" sz="3500" dirty="0">
                <a:solidFill>
                  <a:schemeClr val="tx1"/>
                </a:solidFill>
              </a:rPr>
              <a:t> C </a:t>
            </a:r>
            <a:r>
              <a:rPr lang="en-US" sz="3500" dirty="0" err="1">
                <a:solidFill>
                  <a:schemeClr val="tx1"/>
                </a:solidFill>
              </a:rPr>
              <a:t>launchpad</a:t>
            </a:r>
            <a:r>
              <a:rPr lang="en-US" sz="3500" dirty="0">
                <a:solidFill>
                  <a:schemeClr val="tx1"/>
                </a:solidFill>
              </a:rPr>
              <a:t> as MCU of the system. Thanks to </a:t>
            </a:r>
            <a:r>
              <a:rPr lang="en-US" sz="3500" dirty="0" err="1">
                <a:solidFill>
                  <a:schemeClr val="tx1"/>
                </a:solidFill>
              </a:rPr>
              <a:t>TivaWare</a:t>
            </a:r>
            <a:r>
              <a:rPr lang="en-US" sz="3500" dirty="0">
                <a:solidFill>
                  <a:schemeClr val="tx1"/>
                </a:solidFill>
              </a:rPr>
              <a:t>, programming for MCU is made easier.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0744236" y="7713521"/>
            <a:ext cx="8137785" cy="624338"/>
          </a:xfrm>
          <a:prstGeom prst="rect">
            <a:avLst/>
          </a:prstGeom>
        </p:spPr>
        <p:txBody>
          <a:bodyPr wrap="square" lIns="84899" tIns="42450" rIns="84899" bIns="42450">
            <a:spAutoFit/>
          </a:bodyPr>
          <a:lstStyle/>
          <a:p>
            <a:pPr marL="1273491" indent="-1273491" algn="just" eaLnBrk="0" hangingPunct="0">
              <a:defRPr/>
            </a:pPr>
            <a:endParaRPr lang="en-US" sz="35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659360" y="7853004"/>
            <a:ext cx="8137785" cy="1270669"/>
          </a:xfrm>
          <a:prstGeom prst="rect">
            <a:avLst/>
          </a:prstGeom>
        </p:spPr>
        <p:txBody>
          <a:bodyPr wrap="square" lIns="84899" tIns="42450" rIns="84899" bIns="42450">
            <a:spAutoFit/>
          </a:bodyPr>
          <a:lstStyle/>
          <a:p>
            <a:pPr marL="1273491" indent="-1273491" algn="just" eaLnBrk="0" hangingPunct="0">
              <a:defRPr/>
            </a:pPr>
            <a:r>
              <a:rPr lang="en-US" sz="4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HARDWARE DESIGN</a:t>
            </a:r>
          </a:p>
          <a:p>
            <a:pPr marL="1273491" indent="-1273491" algn="just" eaLnBrk="0" hangingPunct="0">
              <a:defRPr/>
            </a:pPr>
            <a:endParaRPr lang="en-US" sz="3500" dirty="0">
              <a:solidFill>
                <a:schemeClr val="tx1"/>
              </a:solidFill>
            </a:endParaRPr>
          </a:p>
        </p:txBody>
      </p:sp>
      <p:sp>
        <p:nvSpPr>
          <p:cNvPr id="77" name="TextBox 2"/>
          <p:cNvSpPr txBox="1">
            <a:spLocks noChangeArrowheads="1"/>
          </p:cNvSpPr>
          <p:nvPr/>
        </p:nvSpPr>
        <p:spPr bwMode="auto">
          <a:xfrm>
            <a:off x="1705140" y="19233153"/>
            <a:ext cx="6243486" cy="56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996" tIns="43498" rIns="86996" bIns="43498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AU" sz="3100" dirty="0">
                <a:solidFill>
                  <a:schemeClr val="tx1"/>
                </a:solidFill>
              </a:rPr>
              <a:t>Figure 1. </a:t>
            </a:r>
            <a:r>
              <a:rPr lang="en-AU" sz="3100" dirty="0" err="1">
                <a:solidFill>
                  <a:schemeClr val="tx1"/>
                </a:solidFill>
              </a:rPr>
              <a:t>Tiva</a:t>
            </a:r>
            <a:r>
              <a:rPr lang="en-AU" sz="3100" dirty="0">
                <a:solidFill>
                  <a:schemeClr val="tx1"/>
                </a:solidFill>
              </a:rPr>
              <a:t> C Launchpad.</a:t>
            </a:r>
            <a:endParaRPr lang="en-US" sz="31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0659360" y="30069350"/>
            <a:ext cx="8222661" cy="7195368"/>
          </a:xfrm>
          <a:prstGeom prst="rect">
            <a:avLst/>
          </a:prstGeom>
        </p:spPr>
        <p:txBody>
          <a:bodyPr wrap="square" lIns="84899" tIns="42450" rIns="84899" bIns="42450">
            <a:spAutoFit/>
          </a:bodyPr>
          <a:lstStyle/>
          <a:p>
            <a:pPr marL="1273491" indent="-1273491" algn="just" eaLnBrk="0" hangingPunct="0">
              <a:defRPr/>
            </a:pPr>
            <a:r>
              <a:rPr lang="en-US" sz="4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CONTROL SYSTEM</a:t>
            </a:r>
            <a:endParaRPr lang="en-US" sz="4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3500" dirty="0">
                <a:solidFill>
                  <a:schemeClr val="tx1"/>
                </a:solidFill>
              </a:rPr>
              <a:t>A proportional–integral–derivative controller (PID controller or three-term controller) is a control loop feedback mechanism widely used in industrial control systems and a variety of other applications requiring continuously modulated control. A PID controller continuously calculates an error value e(t) as the difference between a desired setpoint (SP) and a measured process variable (PV) and applies a correction based on proportional, integral, and derivative terms.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616200" y="10905022"/>
            <a:ext cx="6101460" cy="1035548"/>
          </a:xfrm>
          <a:prstGeom prst="rect">
            <a:avLst/>
          </a:prstGeom>
        </p:spPr>
        <p:txBody>
          <a:bodyPr wrap="square" lIns="89236" tIns="44618" rIns="89236" bIns="44618">
            <a:spAutoFit/>
          </a:bodyPr>
          <a:lstStyle/>
          <a:p>
            <a:pPr algn="ctr"/>
            <a:r>
              <a:rPr lang="en-AU" sz="3100" dirty="0">
                <a:solidFill>
                  <a:schemeClr val="tx1"/>
                </a:solidFill>
              </a:rPr>
              <a:t>Fig. 6. The block diagram of PID controller</a:t>
            </a:r>
            <a:endParaRPr lang="en-US" sz="31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701619" y="15893096"/>
            <a:ext cx="6952284" cy="505606"/>
          </a:xfrm>
          <a:prstGeom prst="rect">
            <a:avLst/>
          </a:prstGeom>
        </p:spPr>
        <p:txBody>
          <a:bodyPr wrap="square" lIns="89236" tIns="44618" rIns="89236" bIns="44618">
            <a:spAutoFit/>
          </a:bodyPr>
          <a:lstStyle/>
          <a:p>
            <a:pPr algn="ctr"/>
            <a:r>
              <a:rPr lang="en-AU" sz="2700" dirty="0">
                <a:solidFill>
                  <a:schemeClr val="tx1"/>
                </a:solidFill>
              </a:rPr>
              <a:t>Figure 7. System block diagram.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280493" y="26961623"/>
            <a:ext cx="7180978" cy="690272"/>
          </a:xfrm>
          <a:prstGeom prst="rect">
            <a:avLst/>
          </a:prstGeom>
        </p:spPr>
        <p:txBody>
          <a:bodyPr wrap="none" lIns="89236" tIns="44618" rIns="89236" bIns="44618">
            <a:spAutoFit/>
          </a:bodyPr>
          <a:lstStyle/>
          <a:p>
            <a:pPr marL="1273491" indent="-1273491" algn="just" eaLnBrk="0" hangingPunct="0">
              <a:defRPr/>
            </a:pPr>
            <a:r>
              <a:rPr lang="en-US" sz="39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RESULTS AND CONCLUSION</a:t>
            </a:r>
            <a:endParaRPr lang="en-US" sz="3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Box 2"/>
          <p:cNvSpPr txBox="1">
            <a:spLocks noChangeArrowheads="1"/>
          </p:cNvSpPr>
          <p:nvPr/>
        </p:nvSpPr>
        <p:spPr bwMode="auto">
          <a:xfrm>
            <a:off x="21592755" y="31763735"/>
            <a:ext cx="6424337" cy="503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996" tIns="43498" rIns="86996" bIns="43498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700" dirty="0">
                <a:solidFill>
                  <a:schemeClr val="tx1"/>
                </a:solidFill>
              </a:rPr>
              <a:t>Figure 9. Photo of the complete robot</a:t>
            </a:r>
          </a:p>
        </p:txBody>
      </p:sp>
      <p:pic>
        <p:nvPicPr>
          <p:cNvPr id="10" name="Picture 3" descr="D:\0x0D\Pay It Forward\Picture PIF\Logo PIF\logo_pif_trans - sm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00" y="1391291"/>
            <a:ext cx="12517088" cy="180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7" name="Group 1"/>
          <p:cNvGrpSpPr>
            <a:grpSpLocks/>
          </p:cNvGrpSpPr>
          <p:nvPr/>
        </p:nvGrpSpPr>
        <p:grpSpPr bwMode="auto">
          <a:xfrm>
            <a:off x="1354537" y="38876374"/>
            <a:ext cx="27560585" cy="1200796"/>
            <a:chOff x="743" y="2242"/>
            <a:chExt cx="26418" cy="874"/>
          </a:xfrm>
        </p:grpSpPr>
        <p:sp>
          <p:nvSpPr>
            <p:cNvPr id="68" name="AutoShape 2"/>
            <p:cNvSpPr>
              <a:spLocks noChangeArrowheads="1"/>
            </p:cNvSpPr>
            <p:nvPr/>
          </p:nvSpPr>
          <p:spPr bwMode="auto">
            <a:xfrm>
              <a:off x="743" y="2295"/>
              <a:ext cx="26381" cy="821"/>
            </a:xfrm>
            <a:prstGeom prst="roundRect">
              <a:avLst>
                <a:gd name="adj" fmla="val 32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hangingPunct="0"/>
              <a:endParaRPr lang="en-US" sz="2400"/>
            </a:p>
          </p:txBody>
        </p:sp>
        <p:sp>
          <p:nvSpPr>
            <p:cNvPr id="71" name="Text Box 3"/>
            <p:cNvSpPr txBox="1">
              <a:spLocks noChangeArrowheads="1"/>
            </p:cNvSpPr>
            <p:nvPr/>
          </p:nvSpPr>
          <p:spPr bwMode="auto">
            <a:xfrm>
              <a:off x="780" y="2242"/>
              <a:ext cx="26381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45680" tIns="222840" rIns="445680" bIns="222840" anchor="ctr">
              <a:spAutoFit/>
            </a:bodyPr>
            <a:lstStyle>
              <a:lvl1pPr eaLnBrk="0" hangingPunct="0">
                <a:tabLst>
                  <a:tab pos="0" algn="l"/>
                  <a:tab pos="4387850" algn="l"/>
                  <a:tab pos="8777288" algn="l"/>
                  <a:tab pos="94107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  <a:tab pos="15201900" algn="l"/>
                  <a:tab pos="15925800" algn="l"/>
                  <a:tab pos="16649700" algn="l"/>
                  <a:tab pos="17373600" algn="l"/>
                  <a:tab pos="18097500" algn="l"/>
                  <a:tab pos="18821400" algn="l"/>
                  <a:tab pos="19545300" algn="l"/>
                  <a:tab pos="20269200" algn="l"/>
                  <a:tab pos="20993100" algn="l"/>
                  <a:tab pos="21717000" algn="l"/>
                  <a:tab pos="22440900" algn="l"/>
                  <a:tab pos="23164800" algn="l"/>
                  <a:tab pos="23888700" algn="l"/>
                  <a:tab pos="24612600" algn="l"/>
                  <a:tab pos="25336500" algn="l"/>
                  <a:tab pos="26060400" algn="l"/>
                  <a:tab pos="26784300" algn="l"/>
                  <a:tab pos="27508200" algn="l"/>
                  <a:tab pos="28232100" algn="l"/>
                  <a:tab pos="28956000" algn="l"/>
                  <a:tab pos="296799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tabLst>
                  <a:tab pos="0" algn="l"/>
                  <a:tab pos="4387850" algn="l"/>
                  <a:tab pos="8777288" algn="l"/>
                  <a:tab pos="94107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  <a:tab pos="15201900" algn="l"/>
                  <a:tab pos="15925800" algn="l"/>
                  <a:tab pos="16649700" algn="l"/>
                  <a:tab pos="17373600" algn="l"/>
                  <a:tab pos="18097500" algn="l"/>
                  <a:tab pos="18821400" algn="l"/>
                  <a:tab pos="19545300" algn="l"/>
                  <a:tab pos="20269200" algn="l"/>
                  <a:tab pos="20993100" algn="l"/>
                  <a:tab pos="21717000" algn="l"/>
                  <a:tab pos="22440900" algn="l"/>
                  <a:tab pos="23164800" algn="l"/>
                  <a:tab pos="23888700" algn="l"/>
                  <a:tab pos="24612600" algn="l"/>
                  <a:tab pos="25336500" algn="l"/>
                  <a:tab pos="26060400" algn="l"/>
                  <a:tab pos="26784300" algn="l"/>
                  <a:tab pos="27508200" algn="l"/>
                  <a:tab pos="28232100" algn="l"/>
                  <a:tab pos="28956000" algn="l"/>
                  <a:tab pos="296799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tabLst>
                  <a:tab pos="0" algn="l"/>
                  <a:tab pos="4387850" algn="l"/>
                  <a:tab pos="8777288" algn="l"/>
                  <a:tab pos="94107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  <a:tab pos="15201900" algn="l"/>
                  <a:tab pos="15925800" algn="l"/>
                  <a:tab pos="16649700" algn="l"/>
                  <a:tab pos="17373600" algn="l"/>
                  <a:tab pos="18097500" algn="l"/>
                  <a:tab pos="18821400" algn="l"/>
                  <a:tab pos="19545300" algn="l"/>
                  <a:tab pos="20269200" algn="l"/>
                  <a:tab pos="20993100" algn="l"/>
                  <a:tab pos="21717000" algn="l"/>
                  <a:tab pos="22440900" algn="l"/>
                  <a:tab pos="23164800" algn="l"/>
                  <a:tab pos="23888700" algn="l"/>
                  <a:tab pos="24612600" algn="l"/>
                  <a:tab pos="25336500" algn="l"/>
                  <a:tab pos="26060400" algn="l"/>
                  <a:tab pos="26784300" algn="l"/>
                  <a:tab pos="27508200" algn="l"/>
                  <a:tab pos="28232100" algn="l"/>
                  <a:tab pos="28956000" algn="l"/>
                  <a:tab pos="296799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tabLst>
                  <a:tab pos="0" algn="l"/>
                  <a:tab pos="4387850" algn="l"/>
                  <a:tab pos="8777288" algn="l"/>
                  <a:tab pos="94107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  <a:tab pos="15201900" algn="l"/>
                  <a:tab pos="15925800" algn="l"/>
                  <a:tab pos="16649700" algn="l"/>
                  <a:tab pos="17373600" algn="l"/>
                  <a:tab pos="18097500" algn="l"/>
                  <a:tab pos="18821400" algn="l"/>
                  <a:tab pos="19545300" algn="l"/>
                  <a:tab pos="20269200" algn="l"/>
                  <a:tab pos="20993100" algn="l"/>
                  <a:tab pos="21717000" algn="l"/>
                  <a:tab pos="22440900" algn="l"/>
                  <a:tab pos="23164800" algn="l"/>
                  <a:tab pos="23888700" algn="l"/>
                  <a:tab pos="24612600" algn="l"/>
                  <a:tab pos="25336500" algn="l"/>
                  <a:tab pos="26060400" algn="l"/>
                  <a:tab pos="26784300" algn="l"/>
                  <a:tab pos="27508200" algn="l"/>
                  <a:tab pos="28232100" algn="l"/>
                  <a:tab pos="28956000" algn="l"/>
                  <a:tab pos="296799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tabLst>
                  <a:tab pos="0" algn="l"/>
                  <a:tab pos="4387850" algn="l"/>
                  <a:tab pos="8777288" algn="l"/>
                  <a:tab pos="94107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  <a:tab pos="15201900" algn="l"/>
                  <a:tab pos="15925800" algn="l"/>
                  <a:tab pos="16649700" algn="l"/>
                  <a:tab pos="17373600" algn="l"/>
                  <a:tab pos="18097500" algn="l"/>
                  <a:tab pos="18821400" algn="l"/>
                  <a:tab pos="19545300" algn="l"/>
                  <a:tab pos="20269200" algn="l"/>
                  <a:tab pos="20993100" algn="l"/>
                  <a:tab pos="21717000" algn="l"/>
                  <a:tab pos="22440900" algn="l"/>
                  <a:tab pos="23164800" algn="l"/>
                  <a:tab pos="23888700" algn="l"/>
                  <a:tab pos="24612600" algn="l"/>
                  <a:tab pos="25336500" algn="l"/>
                  <a:tab pos="26060400" algn="l"/>
                  <a:tab pos="26784300" algn="l"/>
                  <a:tab pos="27508200" algn="l"/>
                  <a:tab pos="28232100" algn="l"/>
                  <a:tab pos="28956000" algn="l"/>
                  <a:tab pos="296799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387850" algn="l"/>
                  <a:tab pos="8777288" algn="l"/>
                  <a:tab pos="94107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  <a:tab pos="15201900" algn="l"/>
                  <a:tab pos="15925800" algn="l"/>
                  <a:tab pos="16649700" algn="l"/>
                  <a:tab pos="17373600" algn="l"/>
                  <a:tab pos="18097500" algn="l"/>
                  <a:tab pos="18821400" algn="l"/>
                  <a:tab pos="19545300" algn="l"/>
                  <a:tab pos="20269200" algn="l"/>
                  <a:tab pos="20993100" algn="l"/>
                  <a:tab pos="21717000" algn="l"/>
                  <a:tab pos="22440900" algn="l"/>
                  <a:tab pos="23164800" algn="l"/>
                  <a:tab pos="23888700" algn="l"/>
                  <a:tab pos="24612600" algn="l"/>
                  <a:tab pos="25336500" algn="l"/>
                  <a:tab pos="26060400" algn="l"/>
                  <a:tab pos="26784300" algn="l"/>
                  <a:tab pos="27508200" algn="l"/>
                  <a:tab pos="28232100" algn="l"/>
                  <a:tab pos="28956000" algn="l"/>
                  <a:tab pos="296799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387850" algn="l"/>
                  <a:tab pos="8777288" algn="l"/>
                  <a:tab pos="94107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  <a:tab pos="15201900" algn="l"/>
                  <a:tab pos="15925800" algn="l"/>
                  <a:tab pos="16649700" algn="l"/>
                  <a:tab pos="17373600" algn="l"/>
                  <a:tab pos="18097500" algn="l"/>
                  <a:tab pos="18821400" algn="l"/>
                  <a:tab pos="19545300" algn="l"/>
                  <a:tab pos="20269200" algn="l"/>
                  <a:tab pos="20993100" algn="l"/>
                  <a:tab pos="21717000" algn="l"/>
                  <a:tab pos="22440900" algn="l"/>
                  <a:tab pos="23164800" algn="l"/>
                  <a:tab pos="23888700" algn="l"/>
                  <a:tab pos="24612600" algn="l"/>
                  <a:tab pos="25336500" algn="l"/>
                  <a:tab pos="26060400" algn="l"/>
                  <a:tab pos="26784300" algn="l"/>
                  <a:tab pos="27508200" algn="l"/>
                  <a:tab pos="28232100" algn="l"/>
                  <a:tab pos="28956000" algn="l"/>
                  <a:tab pos="296799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387850" algn="l"/>
                  <a:tab pos="8777288" algn="l"/>
                  <a:tab pos="94107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  <a:tab pos="15201900" algn="l"/>
                  <a:tab pos="15925800" algn="l"/>
                  <a:tab pos="16649700" algn="l"/>
                  <a:tab pos="17373600" algn="l"/>
                  <a:tab pos="18097500" algn="l"/>
                  <a:tab pos="18821400" algn="l"/>
                  <a:tab pos="19545300" algn="l"/>
                  <a:tab pos="20269200" algn="l"/>
                  <a:tab pos="20993100" algn="l"/>
                  <a:tab pos="21717000" algn="l"/>
                  <a:tab pos="22440900" algn="l"/>
                  <a:tab pos="23164800" algn="l"/>
                  <a:tab pos="23888700" algn="l"/>
                  <a:tab pos="24612600" algn="l"/>
                  <a:tab pos="25336500" algn="l"/>
                  <a:tab pos="26060400" algn="l"/>
                  <a:tab pos="26784300" algn="l"/>
                  <a:tab pos="27508200" algn="l"/>
                  <a:tab pos="28232100" algn="l"/>
                  <a:tab pos="28956000" algn="l"/>
                  <a:tab pos="296799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387850" algn="l"/>
                  <a:tab pos="8777288" algn="l"/>
                  <a:tab pos="94107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  <a:tab pos="15201900" algn="l"/>
                  <a:tab pos="15925800" algn="l"/>
                  <a:tab pos="16649700" algn="l"/>
                  <a:tab pos="17373600" algn="l"/>
                  <a:tab pos="18097500" algn="l"/>
                  <a:tab pos="18821400" algn="l"/>
                  <a:tab pos="19545300" algn="l"/>
                  <a:tab pos="20269200" algn="l"/>
                  <a:tab pos="20993100" algn="l"/>
                  <a:tab pos="21717000" algn="l"/>
                  <a:tab pos="22440900" algn="l"/>
                  <a:tab pos="23164800" algn="l"/>
                  <a:tab pos="23888700" algn="l"/>
                  <a:tab pos="24612600" algn="l"/>
                  <a:tab pos="25336500" algn="l"/>
                  <a:tab pos="26060400" algn="l"/>
                  <a:tab pos="26784300" algn="l"/>
                  <a:tab pos="27508200" algn="l"/>
                  <a:tab pos="28232100" algn="l"/>
                  <a:tab pos="28956000" algn="l"/>
                  <a:tab pos="29679900" algn="l"/>
                </a:tabLst>
                <a:defRPr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ct val="100000"/>
              </a:pPr>
              <a:r>
                <a:rPr lang="en-GB" sz="4400" i="1" dirty="0">
                  <a:solidFill>
                    <a:srgbClr val="000000"/>
                  </a:solidFill>
                  <a:cs typeface="Times New Roman" pitchFamily="18" charset="0"/>
                </a:rPr>
                <a:t>The 2019 PIF </a:t>
              </a:r>
              <a:r>
                <a:rPr lang="en-GB" sz="4800" i="1" dirty="0">
                  <a:solidFill>
                    <a:srgbClr val="000000"/>
                  </a:solidFill>
                  <a:cs typeface="Times New Roman" pitchFamily="18" charset="0"/>
                </a:rPr>
                <a:t>9</a:t>
              </a:r>
              <a:r>
                <a:rPr lang="en-GB" sz="4400" i="1" baseline="30000" dirty="0">
                  <a:solidFill>
                    <a:srgbClr val="000000"/>
                  </a:solidFill>
                  <a:cs typeface="Times New Roman" pitchFamily="18" charset="0"/>
                </a:rPr>
                <a:t>th </a:t>
              </a:r>
              <a:r>
                <a:rPr lang="en-GB" sz="4400" i="1" dirty="0">
                  <a:solidFill>
                    <a:srgbClr val="000000"/>
                  </a:solidFill>
                  <a:cs typeface="Times New Roman" pitchFamily="18" charset="0"/>
                </a:rPr>
                <a:t>Anniversary. January 4</a:t>
              </a:r>
              <a:r>
                <a:rPr lang="en-GB" sz="4400" i="1" baseline="30000" dirty="0">
                  <a:solidFill>
                    <a:srgbClr val="000000"/>
                  </a:solidFill>
                  <a:cs typeface="Times New Roman" pitchFamily="18" charset="0"/>
                </a:rPr>
                <a:t>th</a:t>
              </a:r>
              <a:r>
                <a:rPr lang="en-GB" sz="4400" i="1" dirty="0">
                  <a:solidFill>
                    <a:srgbClr val="000000"/>
                  </a:solidFill>
                  <a:cs typeface="Times New Roman" pitchFamily="18" charset="0"/>
                </a:rPr>
                <a:t>, 2019, Ho Chi Minh City.</a:t>
              </a:r>
            </a:p>
          </p:txBody>
        </p:sp>
      </p:grpSp>
      <p:pic>
        <p:nvPicPr>
          <p:cNvPr id="18" name="Picture 6" descr="Káº¿t quáº£ hÃ¬nh áº£nh cho pid control">
            <a:extLst>
              <a:ext uri="{FF2B5EF4-FFF2-40B4-BE49-F238E27FC236}">
                <a16:creationId xmlns:a16="http://schemas.microsoft.com/office/drawing/2014/main" id="{9F1C4679-E83E-4A4F-9771-47C68467C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2755" y="8044096"/>
            <a:ext cx="6424337" cy="295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content.fsgn5-2.fna.fbcdn.net/v/t1.15752-9/49211265_348406765954007_2912197373847404544_n.jpg?_nc_cat=105&amp;_nc_ht=scontent.fsgn5-2.fna&amp;oh=79d3d582862dd8e5b0651b0097bf5685&amp;oe=5C8D29F7">
            <a:extLst>
              <a:ext uri="{FF2B5EF4-FFF2-40B4-BE49-F238E27FC236}">
                <a16:creationId xmlns:a16="http://schemas.microsoft.com/office/drawing/2014/main" id="{C5248119-D4EA-424D-8086-221675252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654" y="28010732"/>
            <a:ext cx="6453119" cy="362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5C7BE4E-FE7A-459B-A04B-93A0EFE26D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5958" y="15860474"/>
            <a:ext cx="3433371" cy="3283502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F2161BB-C25B-49D5-B4FA-ADFC76720B6F}"/>
              </a:ext>
            </a:extLst>
          </p:cNvPr>
          <p:cNvSpPr/>
          <p:nvPr/>
        </p:nvSpPr>
        <p:spPr>
          <a:xfrm>
            <a:off x="1560645" y="20644190"/>
            <a:ext cx="8137785" cy="3317383"/>
          </a:xfrm>
          <a:prstGeom prst="rect">
            <a:avLst/>
          </a:prstGeom>
        </p:spPr>
        <p:txBody>
          <a:bodyPr wrap="square" lIns="84899" tIns="42450" rIns="84899" bIns="42450">
            <a:spAutoFit/>
          </a:bodyPr>
          <a:lstStyle/>
          <a:p>
            <a:pPr marL="1273491" indent="-1273491" algn="just" eaLnBrk="0" hangingPunct="0">
              <a:defRPr/>
            </a:pPr>
            <a:r>
              <a:rPr lang="en-US" sz="3500" dirty="0">
                <a:solidFill>
                  <a:schemeClr val="tx1"/>
                </a:solidFill>
              </a:rPr>
              <a:t>The MPU-6050 is integrated with 6-axis</a:t>
            </a:r>
          </a:p>
          <a:p>
            <a:pPr marL="1273491" indent="-1273491" algn="just" eaLnBrk="0" hangingPunct="0">
              <a:defRPr/>
            </a:pPr>
            <a:r>
              <a:rPr lang="en-US" sz="3500" dirty="0" err="1">
                <a:solidFill>
                  <a:schemeClr val="tx1"/>
                </a:solidFill>
              </a:rPr>
              <a:t>MotionTracking</a:t>
            </a:r>
            <a:r>
              <a:rPr lang="en-US" sz="3500" dirty="0">
                <a:solidFill>
                  <a:schemeClr val="tx1"/>
                </a:solidFill>
              </a:rPr>
              <a:t> device that combines a 3</a:t>
            </a:r>
          </a:p>
          <a:p>
            <a:pPr marL="1273491" indent="-1273491" algn="just" eaLnBrk="0" hangingPunct="0">
              <a:defRPr/>
            </a:pPr>
            <a:r>
              <a:rPr lang="en-US" sz="3500" dirty="0">
                <a:solidFill>
                  <a:schemeClr val="tx1"/>
                </a:solidFill>
              </a:rPr>
              <a:t>axis gyroscope, 3-axis accelerometer, and</a:t>
            </a:r>
          </a:p>
          <a:p>
            <a:pPr marL="1273491" indent="-1273491" algn="just" eaLnBrk="0" hangingPunct="0">
              <a:defRPr/>
            </a:pPr>
            <a:r>
              <a:rPr lang="en-US" sz="3500" dirty="0">
                <a:solidFill>
                  <a:schemeClr val="tx1"/>
                </a:solidFill>
              </a:rPr>
              <a:t>DMP all in a small 4x4x0.9mm package.</a:t>
            </a:r>
          </a:p>
          <a:p>
            <a:pPr marL="1273491" indent="-1273491" algn="just" eaLnBrk="0" hangingPunct="0">
              <a:defRPr/>
            </a:pPr>
            <a:r>
              <a:rPr lang="en-US" sz="3500" dirty="0">
                <a:solidFill>
                  <a:schemeClr val="tx1"/>
                </a:solidFill>
              </a:rPr>
              <a:t>The angle is calculated from the parameters</a:t>
            </a:r>
          </a:p>
          <a:p>
            <a:pPr marL="1273491" indent="-1273491" algn="just" eaLnBrk="0" hangingPunct="0">
              <a:defRPr/>
            </a:pPr>
            <a:r>
              <a:rPr lang="en-US" sz="3500" dirty="0">
                <a:solidFill>
                  <a:schemeClr val="tx1"/>
                </a:solidFill>
              </a:rPr>
              <a:t> taken from the sensor.</a:t>
            </a:r>
          </a:p>
        </p:txBody>
      </p:sp>
      <p:pic>
        <p:nvPicPr>
          <p:cNvPr id="1034" name="Picture 10" descr="Káº¿t quáº£ hÃ¬nh áº£nh cho mou 6050">
            <a:extLst>
              <a:ext uri="{FF2B5EF4-FFF2-40B4-BE49-F238E27FC236}">
                <a16:creationId xmlns:a16="http://schemas.microsoft.com/office/drawing/2014/main" id="{8D174F9B-1F57-4FF6-89C0-76CA64FD3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306" y="24534621"/>
            <a:ext cx="2991382" cy="319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Káº¿t quáº£ hÃ¬nh áº£nh cho mou 6050">
            <a:extLst>
              <a:ext uri="{FF2B5EF4-FFF2-40B4-BE49-F238E27FC236}">
                <a16:creationId xmlns:a16="http://schemas.microsoft.com/office/drawing/2014/main" id="{D373E39D-1D5E-404C-BA1D-759C769B6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357" y="24174733"/>
            <a:ext cx="4353462" cy="372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8308054-6E58-4873-8678-5ED86A527B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5082" y="33566857"/>
            <a:ext cx="4743544" cy="3114082"/>
          </a:xfrm>
          <a:prstGeom prst="rect">
            <a:avLst/>
          </a:prstGeom>
        </p:spPr>
      </p:pic>
      <p:sp>
        <p:nvSpPr>
          <p:cNvPr id="75" name="TextBox 2">
            <a:extLst>
              <a:ext uri="{FF2B5EF4-FFF2-40B4-BE49-F238E27FC236}">
                <a16:creationId xmlns:a16="http://schemas.microsoft.com/office/drawing/2014/main" id="{1225E940-80B2-4DA0-BCAF-21AF04ABC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139" y="37105298"/>
            <a:ext cx="6243487" cy="56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996" tIns="43498" rIns="86996" bIns="43498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AU" sz="3100" dirty="0">
                <a:solidFill>
                  <a:schemeClr val="tx1"/>
                </a:solidFill>
              </a:rPr>
              <a:t>Figure</a:t>
            </a:r>
            <a:r>
              <a:rPr lang="en-US" sz="3100" dirty="0">
                <a:solidFill>
                  <a:schemeClr val="tx1"/>
                </a:solidFill>
              </a:rPr>
              <a:t>. 3. DRV 84x2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33AAF14-843B-4C5E-991F-734CA3A184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206476" y="23511226"/>
            <a:ext cx="4829175" cy="48101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75B667E-42B7-4D83-A4E0-29C1AEE7AA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62699" y="12993511"/>
            <a:ext cx="6668101" cy="5479390"/>
          </a:xfrm>
          <a:prstGeom prst="rect">
            <a:avLst/>
          </a:prstGeom>
        </p:spPr>
      </p:pic>
      <p:pic>
        <p:nvPicPr>
          <p:cNvPr id="1038" name="Picture 14" descr="https://documents.lucidchart.com/documents/3571cc20-57c5-48bc-9792-c79a51ef8380/pages/0_0?a=1923&amp;x=-39&amp;y=380&amp;w=1038&amp;h=399&amp;store=1&amp;accept=image%2F*&amp;auth=LCA%20bd30de3dc9961c6bd9585a56115f9992ebd9e7c6-ts%3D1546613658">
            <a:extLst>
              <a:ext uri="{FF2B5EF4-FFF2-40B4-BE49-F238E27FC236}">
                <a16:creationId xmlns:a16="http://schemas.microsoft.com/office/drawing/2014/main" id="{6AD5712D-F8E2-4A36-8F74-70316A0BF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6493" y="12267252"/>
            <a:ext cx="8557386" cy="328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documents.lucidchart.com/documents/3571cc20-57c5-48bc-9792-c79a51ef8380/pages/0_0?a=2378&amp;x=995&amp;y=186&amp;w=655&amp;h=739&amp;store=1&amp;accept=image%2F*&amp;auth=LCA%204dd2649a2070b9bd07da6459fab940b94395974a-ts%3D1546613658">
            <a:extLst>
              <a:ext uri="{FF2B5EF4-FFF2-40B4-BE49-F238E27FC236}">
                <a16:creationId xmlns:a16="http://schemas.microsoft.com/office/drawing/2014/main" id="{F540ED5E-644C-4262-AF07-6EAB520A5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7736" y="16757539"/>
            <a:ext cx="8084202" cy="913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1C89B1D0-46E6-44AB-B577-87CD8526A2E5}"/>
              </a:ext>
            </a:extLst>
          </p:cNvPr>
          <p:cNvSpPr/>
          <p:nvPr/>
        </p:nvSpPr>
        <p:spPr>
          <a:xfrm>
            <a:off x="21509187" y="25887192"/>
            <a:ext cx="6952284" cy="505606"/>
          </a:xfrm>
          <a:prstGeom prst="rect">
            <a:avLst/>
          </a:prstGeom>
        </p:spPr>
        <p:txBody>
          <a:bodyPr wrap="square" lIns="89236" tIns="44618" rIns="89236" bIns="44618">
            <a:spAutoFit/>
          </a:bodyPr>
          <a:lstStyle/>
          <a:p>
            <a:pPr algn="ctr"/>
            <a:r>
              <a:rPr lang="en-AU" sz="2700" dirty="0">
                <a:solidFill>
                  <a:schemeClr val="tx1"/>
                </a:solidFill>
              </a:rPr>
              <a:t>Figure 7. Flow algorithm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16B1574-73B0-469F-9957-4DC82C51F9DF}"/>
              </a:ext>
            </a:extLst>
          </p:cNvPr>
          <p:cNvSpPr/>
          <p:nvPr/>
        </p:nvSpPr>
        <p:spPr>
          <a:xfrm>
            <a:off x="10659359" y="9075005"/>
            <a:ext cx="8137785" cy="3317383"/>
          </a:xfrm>
          <a:prstGeom prst="rect">
            <a:avLst/>
          </a:prstGeom>
        </p:spPr>
        <p:txBody>
          <a:bodyPr wrap="square" lIns="84899" tIns="42450" rIns="84899" bIns="42450">
            <a:spAutoFit/>
          </a:bodyPr>
          <a:lstStyle/>
          <a:p>
            <a:pPr marL="457200" indent="-457200" algn="just" eaLnBrk="0" hangingPunct="0">
              <a:buFont typeface="Arial" panose="020B0604020202020204" pitchFamily="34" charset="0"/>
              <a:buChar char="•"/>
              <a:defRPr/>
            </a:pPr>
            <a:r>
              <a:rPr lang="en-US" sz="3500" dirty="0">
                <a:solidFill>
                  <a:schemeClr val="tx1"/>
                </a:solidFill>
              </a:rPr>
              <a:t>Mechanical: Robots are designed to have its center as low as possible and divided into layers to protect electronic components. The frame should be compact and hard using </a:t>
            </a:r>
            <a:r>
              <a:rPr lang="en-US" sz="3500" dirty="0" err="1">
                <a:solidFill>
                  <a:schemeClr val="tx1"/>
                </a:solidFill>
              </a:rPr>
              <a:t>SolidWork</a:t>
            </a:r>
            <a:r>
              <a:rPr lang="en-US" sz="3500" dirty="0">
                <a:solidFill>
                  <a:schemeClr val="tx1"/>
                </a:solidFill>
              </a:rPr>
              <a:t> to design.</a:t>
            </a:r>
          </a:p>
        </p:txBody>
      </p:sp>
      <p:sp>
        <p:nvSpPr>
          <p:cNvPr id="87" name="TextBox 2">
            <a:extLst>
              <a:ext uri="{FF2B5EF4-FFF2-40B4-BE49-F238E27FC236}">
                <a16:creationId xmlns:a16="http://schemas.microsoft.com/office/drawing/2014/main" id="{79CBDF2B-9FCB-48B3-9360-FFE8CDA97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5143" y="18494527"/>
            <a:ext cx="6243486" cy="104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996" tIns="43498" rIns="86996" bIns="43498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AU" sz="3100" dirty="0">
                <a:solidFill>
                  <a:schemeClr val="tx1"/>
                </a:solidFill>
              </a:rPr>
              <a:t>Figure 4. 3D view of the robot on </a:t>
            </a:r>
            <a:r>
              <a:rPr lang="en-AU" sz="3100" dirty="0" err="1">
                <a:solidFill>
                  <a:schemeClr val="tx1"/>
                </a:solidFill>
              </a:rPr>
              <a:t>SolidWork</a:t>
            </a:r>
            <a:r>
              <a:rPr lang="en-AU" sz="3100" dirty="0">
                <a:solidFill>
                  <a:schemeClr val="tx1"/>
                </a:solidFill>
              </a:rPr>
              <a:t> 2018</a:t>
            </a:r>
            <a:endParaRPr lang="en-US" sz="3100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58EAA3F-8DA0-4A99-8D5B-802F29E5C0DC}"/>
              </a:ext>
            </a:extLst>
          </p:cNvPr>
          <p:cNvSpPr/>
          <p:nvPr/>
        </p:nvSpPr>
        <p:spPr>
          <a:xfrm>
            <a:off x="10659359" y="20638650"/>
            <a:ext cx="8137785" cy="1701556"/>
          </a:xfrm>
          <a:prstGeom prst="rect">
            <a:avLst/>
          </a:prstGeom>
        </p:spPr>
        <p:txBody>
          <a:bodyPr wrap="square" lIns="84899" tIns="42450" rIns="84899" bIns="42450">
            <a:spAutoFit/>
          </a:bodyPr>
          <a:lstStyle/>
          <a:p>
            <a:pPr marL="457200" indent="-457200" algn="just" eaLnBrk="0" hangingPunct="0">
              <a:buFont typeface="Arial" panose="020B0604020202020204" pitchFamily="34" charset="0"/>
              <a:buChar char="•"/>
              <a:defRPr/>
            </a:pPr>
            <a:r>
              <a:rPr lang="en-US" sz="3500" dirty="0">
                <a:solidFill>
                  <a:schemeClr val="tx1"/>
                </a:solidFill>
              </a:rPr>
              <a:t>Mainboard: where the </a:t>
            </a:r>
            <a:r>
              <a:rPr lang="en-US" sz="3500" dirty="0" err="1">
                <a:solidFill>
                  <a:schemeClr val="tx1"/>
                </a:solidFill>
              </a:rPr>
              <a:t>Tiva</a:t>
            </a:r>
            <a:r>
              <a:rPr lang="en-US" sz="3500" dirty="0">
                <a:solidFill>
                  <a:schemeClr val="tx1"/>
                </a:solidFill>
              </a:rPr>
              <a:t> C Launchpad, MPU 6050 and other electronic parts are located.</a:t>
            </a:r>
          </a:p>
        </p:txBody>
      </p:sp>
      <p:sp>
        <p:nvSpPr>
          <p:cNvPr id="89" name="TextBox 2">
            <a:extLst>
              <a:ext uri="{FF2B5EF4-FFF2-40B4-BE49-F238E27FC236}">
                <a16:creationId xmlns:a16="http://schemas.microsoft.com/office/drawing/2014/main" id="{CE09C4EC-C4BD-42F7-A0D4-6425BF255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4236" y="28663786"/>
            <a:ext cx="6243486" cy="104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996" tIns="43498" rIns="86996" bIns="43498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AU" sz="3100" dirty="0">
                <a:solidFill>
                  <a:schemeClr val="tx1"/>
                </a:solidFill>
              </a:rPr>
              <a:t>Figure 5. 3D view mainboard</a:t>
            </a:r>
            <a:br>
              <a:rPr lang="en-AU" sz="3100" dirty="0">
                <a:solidFill>
                  <a:schemeClr val="tx1"/>
                </a:solidFill>
              </a:rPr>
            </a:br>
            <a:r>
              <a:rPr lang="en-AU" sz="3100" dirty="0">
                <a:solidFill>
                  <a:schemeClr val="tx1"/>
                </a:solidFill>
              </a:rPr>
              <a:t>on Altium 18</a:t>
            </a:r>
            <a:endParaRPr lang="en-US" sz="3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3958</TotalTime>
  <Words>411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Thong Le</dc:creator>
  <cp:lastModifiedBy>Thanh Tam Nguyen</cp:lastModifiedBy>
  <cp:revision>184</cp:revision>
  <cp:lastPrinted>2012-07-23T07:14:30Z</cp:lastPrinted>
  <dcterms:modified xsi:type="dcterms:W3CDTF">2019-01-04T15:47:27Z</dcterms:modified>
</cp:coreProperties>
</file>