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61" r:id="rId5"/>
    <p:sldId id="260" r:id="rId6"/>
    <p:sldId id="263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4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63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480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0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35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0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53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18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31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6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87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88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9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62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6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36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9968F1-F8AB-4815-BA97-C2E6EA7F68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42036E-3777-4E7F-B537-B011E885C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5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692E-1637-48C6-5894-F7114637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318" y="98323"/>
            <a:ext cx="8574622" cy="1367502"/>
          </a:xfrm>
        </p:spPr>
        <p:txBody>
          <a:bodyPr/>
          <a:lstStyle/>
          <a:p>
            <a:r>
              <a:rPr lang="en-IN" b="1" u="sng" dirty="0"/>
              <a:t>Prediction Of Store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7FFAE-FE1A-4F93-93A8-4E97628A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42" y="1896171"/>
            <a:ext cx="6955090" cy="33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3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70A7-D14A-D6CC-9251-092F167B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Business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EC1A-951E-B72A-D173-E0618F19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503" y="1866899"/>
            <a:ext cx="10018713" cy="3124201"/>
          </a:xfrm>
        </p:spPr>
        <p:txBody>
          <a:bodyPr/>
          <a:lstStyle/>
          <a:p>
            <a:r>
              <a:rPr lang="en-IN" dirty="0"/>
              <a:t>Building a Model to Forecast Sales.</a:t>
            </a:r>
          </a:p>
          <a:p>
            <a:r>
              <a:rPr lang="en-IN" dirty="0"/>
              <a:t>Distinguishing different parameters to improve sales.</a:t>
            </a:r>
          </a:p>
        </p:txBody>
      </p:sp>
    </p:spTree>
    <p:extLst>
      <p:ext uri="{BB962C8B-B14F-4D97-AF65-F5344CB8AC3E}">
        <p14:creationId xmlns:p14="http://schemas.microsoft.com/office/powerpoint/2010/main" val="65541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15BD-7EAC-651C-A4AA-B96617E5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131" y="26818"/>
            <a:ext cx="10018713" cy="663647"/>
          </a:xfrm>
        </p:spPr>
        <p:txBody>
          <a:bodyPr>
            <a:normAutofit/>
          </a:bodyPr>
          <a:lstStyle/>
          <a:p>
            <a:r>
              <a:rPr lang="en-IN" sz="3400" b="1" dirty="0"/>
              <a:t>People seek experience…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0655854-9F86-5A4A-FAF4-30A94428B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9" y="690465"/>
            <a:ext cx="5534844" cy="4823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A9E2D8-1F05-95C5-FC49-80556CB87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0466"/>
            <a:ext cx="5897341" cy="48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C4EF14-D45E-B690-754A-106A569E8F01}"/>
              </a:ext>
            </a:extLst>
          </p:cNvPr>
          <p:cNvSpPr txBox="1"/>
          <p:nvPr/>
        </p:nvSpPr>
        <p:spPr>
          <a:xfrm>
            <a:off x="2799184" y="5777928"/>
            <a:ext cx="10287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Sales is high in Supermarket Type 1 and FMCG products are high in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Forecasted data show the similar pattern.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8550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30DF-8945-1553-F131-6DD03A50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369" y="161004"/>
            <a:ext cx="10018713" cy="286866"/>
          </a:xfrm>
        </p:spPr>
        <p:txBody>
          <a:bodyPr>
            <a:normAutofit fontScale="90000"/>
          </a:bodyPr>
          <a:lstStyle/>
          <a:p>
            <a:r>
              <a:rPr lang="en-IN" sz="3400" b="1" dirty="0"/>
              <a:t>FMCG Products are the key…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14E3A5-18DC-305E-24CB-5CF1B0C9A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6" y="759243"/>
            <a:ext cx="5737934" cy="4503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9F9579-C95B-AD72-9D25-D864AF11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5" y="759243"/>
            <a:ext cx="5962494" cy="4503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2950BE-DEE9-007B-966F-EB858D9C33C1}"/>
              </a:ext>
            </a:extLst>
          </p:cNvPr>
          <p:cNvSpPr txBox="1"/>
          <p:nvPr/>
        </p:nvSpPr>
        <p:spPr>
          <a:xfrm>
            <a:off x="2687450" y="5698647"/>
            <a:ext cx="9283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Sales of Items Smaller in size and low end cost is high.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3239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F288-FEF5-7B69-C1C6-E4C79DCF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048" y="174523"/>
            <a:ext cx="10018713" cy="327815"/>
          </a:xfrm>
        </p:spPr>
        <p:txBody>
          <a:bodyPr>
            <a:normAutofit fontScale="90000"/>
          </a:bodyPr>
          <a:lstStyle/>
          <a:p>
            <a:r>
              <a:rPr lang="en-IN" sz="3400" b="1" dirty="0"/>
              <a:t>Sales is all about psychology..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C7EA31-899D-D051-4574-617DAD213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1" y="989045"/>
            <a:ext cx="5444455" cy="437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2C0C99-9DE8-37F9-098C-18C634210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85" y="989045"/>
            <a:ext cx="5666471" cy="4441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C9199-8C86-CE27-D46D-2681D082153B}"/>
              </a:ext>
            </a:extLst>
          </p:cNvPr>
          <p:cNvSpPr txBox="1"/>
          <p:nvPr/>
        </p:nvSpPr>
        <p:spPr>
          <a:xfrm>
            <a:off x="2845837" y="5682343"/>
            <a:ext cx="830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Small and Medium Size Outlets have the highest sales.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9095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D4CA-E2DA-3EE8-40D3-561FD977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31" y="190499"/>
            <a:ext cx="10018713" cy="78921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The Story…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B998-0806-5874-FDA5-6132A7B4C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54359"/>
            <a:ext cx="10018713" cy="561314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Buying is no more just an necessity but its has become an  </a:t>
            </a:r>
            <a:r>
              <a:rPr lang="en-IN" b="1" dirty="0"/>
              <a:t>EXPERIENCE</a:t>
            </a:r>
            <a:r>
              <a:rPr lang="en-IN" dirty="0"/>
              <a:t>.</a:t>
            </a:r>
          </a:p>
          <a:p>
            <a:r>
              <a:rPr lang="en-IN" dirty="0"/>
              <a:t>Analysis tells that Sales is high for mostly </a:t>
            </a:r>
            <a:r>
              <a:rPr lang="en-IN" b="1" dirty="0"/>
              <a:t>FMCG products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These are the daily consumer goods that can easily be bought at a grocery store.</a:t>
            </a:r>
          </a:p>
          <a:p>
            <a:r>
              <a:rPr lang="en-IN" dirty="0"/>
              <a:t>The Sales is particularly high for Supermarkets.</a:t>
            </a:r>
          </a:p>
          <a:p>
            <a:pPr lvl="1"/>
            <a:r>
              <a:rPr lang="en-IN" dirty="0"/>
              <a:t>Customers seeks comfort like ACs, Music and Vending Machines.</a:t>
            </a:r>
          </a:p>
          <a:p>
            <a:pPr lvl="1"/>
            <a:r>
              <a:rPr lang="en-IN" dirty="0"/>
              <a:t>Labelled shelfs give customer comfort.</a:t>
            </a:r>
          </a:p>
          <a:p>
            <a:pPr lvl="1"/>
            <a:r>
              <a:rPr lang="en-IN" dirty="0"/>
              <a:t>The freedom to buy different item types at one place is intriguing.</a:t>
            </a:r>
          </a:p>
          <a:p>
            <a:pPr lvl="1"/>
            <a:r>
              <a:rPr lang="en-IN" dirty="0"/>
              <a:t>People tend to only to shop but also socialize there. </a:t>
            </a:r>
          </a:p>
          <a:p>
            <a:pPr lvl="1"/>
            <a:r>
              <a:rPr lang="en-IN" dirty="0"/>
              <a:t>No matter if they want a pack of chips, one gets explore high end things like electronics.</a:t>
            </a:r>
          </a:p>
          <a:p>
            <a:r>
              <a:rPr lang="en-IN" dirty="0"/>
              <a:t>Psychology plays a vital role, its all about perception.</a:t>
            </a:r>
          </a:p>
          <a:p>
            <a:pPr lvl="1"/>
            <a:r>
              <a:rPr lang="en-IN" dirty="0"/>
              <a:t>Small and medium store sizes provide balance between level of exploration and stimulating the senses.</a:t>
            </a:r>
          </a:p>
          <a:p>
            <a:pPr lvl="1"/>
            <a:r>
              <a:rPr lang="en-IN" dirty="0"/>
              <a:t>Small and Medium Size Supermarkets  let the human mind consume more in a lesser space.</a:t>
            </a:r>
          </a:p>
          <a:p>
            <a:r>
              <a:rPr lang="en-IN" dirty="0"/>
              <a:t>Hence Concepts like BIGBAZAAR,24/7 are success.</a:t>
            </a:r>
          </a:p>
        </p:txBody>
      </p:sp>
    </p:spTree>
    <p:extLst>
      <p:ext uri="{BB962C8B-B14F-4D97-AF65-F5344CB8AC3E}">
        <p14:creationId xmlns:p14="http://schemas.microsoft.com/office/powerpoint/2010/main" val="165034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9BF3-4C84-C3D4-A47D-E59AF06B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69" y="2552700"/>
            <a:ext cx="6362734" cy="1752599"/>
          </a:xfrm>
        </p:spPr>
        <p:txBody>
          <a:bodyPr/>
          <a:lstStyle/>
          <a:p>
            <a:r>
              <a:rPr lang="en-US" dirty="0"/>
              <a:t>Technical Details Ahead.. 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F436CB5-8145-6AAB-A01C-9D26D63A8DE3}"/>
              </a:ext>
            </a:extLst>
          </p:cNvPr>
          <p:cNvSpPr/>
          <p:nvPr/>
        </p:nvSpPr>
        <p:spPr>
          <a:xfrm>
            <a:off x="7287208" y="2948472"/>
            <a:ext cx="2463282" cy="961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87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D9B4-812C-53CB-BFA0-14B9A350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472" y="194187"/>
            <a:ext cx="10018713" cy="1752599"/>
          </a:xfrm>
        </p:spPr>
        <p:txBody>
          <a:bodyPr/>
          <a:lstStyle/>
          <a:p>
            <a:r>
              <a:rPr lang="en-IN" b="1" u="sng" dirty="0"/>
              <a:t>Technical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C1042-3A9C-5BBC-FD50-4C7D22B8279E}"/>
              </a:ext>
            </a:extLst>
          </p:cNvPr>
          <p:cNvSpPr txBox="1"/>
          <p:nvPr/>
        </p:nvSpPr>
        <p:spPr>
          <a:xfrm>
            <a:off x="6270171" y="1648612"/>
            <a:ext cx="5744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 Models, 2weak learner and 2 strong learners where chosen.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SVR</a:t>
            </a:r>
            <a:r>
              <a:rPr lang="en-IN" dirty="0"/>
              <a:t> being capable of handling non-linear relationships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Decision Tree Regressor </a:t>
            </a:r>
            <a:r>
              <a:rPr lang="en-IN" dirty="0"/>
              <a:t>not affected by the outliers and also able to build relationship between variables easily.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RandomForestRegressor</a:t>
            </a:r>
            <a:r>
              <a:rPr lang="en-IN" dirty="0"/>
              <a:t> being a powerful ensemble model having features of DTR included counters biasing.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Stacking</a:t>
            </a:r>
            <a:r>
              <a:rPr lang="en-IN" dirty="0"/>
              <a:t> helps combine the features of different heterogenous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Different set of Stacking models were tested after finding  the best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RandomForestRegressor</a:t>
            </a:r>
            <a:r>
              <a:rPr lang="en-IN" b="1" dirty="0"/>
              <a:t> </a:t>
            </a:r>
            <a:r>
              <a:rPr lang="en-IN" dirty="0"/>
              <a:t> outperformed every model.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E8650F1-CA31-2FDB-3707-C4C3657D6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09" y="1648612"/>
            <a:ext cx="4667627" cy="2913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393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DF21-02C2-E2DF-C213-CB6D6D80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928419"/>
          </a:xfrm>
        </p:spPr>
        <p:txBody>
          <a:bodyPr/>
          <a:lstStyle/>
          <a:p>
            <a:r>
              <a:rPr lang="en-IN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3539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3536</TotalTime>
  <Words>335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Prediction Of Store Sales</vt:lpstr>
      <vt:lpstr>Business Perspective</vt:lpstr>
      <vt:lpstr>People seek experience…</vt:lpstr>
      <vt:lpstr>FMCG Products are the key…</vt:lpstr>
      <vt:lpstr>Sales is all about psychology..</vt:lpstr>
      <vt:lpstr>The Story…</vt:lpstr>
      <vt:lpstr>Technical Details Ahead.. </vt:lpstr>
      <vt:lpstr>Technical Details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Store Sales</dc:title>
  <dc:creator>hp</dc:creator>
  <cp:lastModifiedBy>hp</cp:lastModifiedBy>
  <cp:revision>5</cp:revision>
  <dcterms:created xsi:type="dcterms:W3CDTF">2023-01-16T02:47:39Z</dcterms:created>
  <dcterms:modified xsi:type="dcterms:W3CDTF">2023-01-20T08:47:08Z</dcterms:modified>
</cp:coreProperties>
</file>