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b085338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b085338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b4b44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b4b44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06f3d05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b06f3d05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b085338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b085338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b0b5b49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b0b5b49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06f3d053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06f3d05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b085338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b085338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0853387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085338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30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Wellness </a:t>
            </a:r>
            <a:r>
              <a:rPr lang="en"/>
              <a:t>Companion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53425" y="2591225"/>
            <a:ext cx="251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54075" y="2240525"/>
            <a:ext cx="7052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"Harnessing AI’s Power for a Healthier Mind &amp; Brighter Tomorrow!"</a:t>
            </a:r>
            <a:r>
              <a:rPr lang="en" sz="1500">
                <a:solidFill>
                  <a:schemeClr val="dk1"/>
                </a:solidFill>
              </a:rPr>
              <a:t> ✨💙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84525" y="657025"/>
            <a:ext cx="33120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MVP1 Features : 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Speech to text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Accessibility : Visually challenged  users responsive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Multilingual chat support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Responsive cross platform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Plug and play bot interface with iFrame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750050" y="705000"/>
            <a:ext cx="31659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Tech Stack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ReactJS (Front end)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Node JS (Backend 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Python (AI service code)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Cosmos DB (No SQL)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Terraform(unauthorized to creating resources 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Docker (Containerisation)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ACR (Container registry)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Kubernetes(Deployment environment with Rolling update for resiliency)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Azure pipelines (CI/CD)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Nginx Ingress (Load Balancing)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Azure ML studio : (High billing -stopped)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Azure Synapse (ETL)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Power BI (Data Visualisation)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03675" y="3668800"/>
            <a:ext cx="31659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To be done: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Testing and Gate Check -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SonarQube and Test coverage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GitLeaks and Linting</a:t>
            </a:r>
            <a:endParaRPr sz="1100"/>
          </a:p>
        </p:txBody>
      </p:sp>
      <p:sp>
        <p:nvSpPr>
          <p:cNvPr id="64" name="Google Shape;64;p14"/>
          <p:cNvSpPr txBox="1"/>
          <p:nvPr/>
        </p:nvSpPr>
        <p:spPr>
          <a:xfrm>
            <a:off x="557575" y="2784325"/>
            <a:ext cx="3312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MVP 2 Features : 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Intuitive</a:t>
            </a:r>
            <a:r>
              <a:rPr lang="en" sz="1100">
                <a:solidFill>
                  <a:schemeClr val="dk1"/>
                </a:solidFill>
              </a:rPr>
              <a:t> UI with Integration : in progress.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58400" y="152400"/>
            <a:ext cx="852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160"/>
              <a:t>Feature &amp; Tech stack </a:t>
            </a:r>
            <a:endParaRPr sz="21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75" y="660700"/>
            <a:ext cx="8839200" cy="44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8400" y="0"/>
            <a:ext cx="852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Architecture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58400" y="0"/>
            <a:ext cx="852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r>
              <a:rPr lang="en"/>
              <a:t> Architecture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75" y="428700"/>
            <a:ext cx="8026975" cy="45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" y="949141"/>
            <a:ext cx="5159624" cy="37559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8400" y="76200"/>
            <a:ext cx="852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Insights : Power BI &amp; SQL Pool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8075" y="1034075"/>
            <a:ext cx="3804452" cy="36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650" y="426500"/>
            <a:ext cx="2896649" cy="42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300" y="386200"/>
            <a:ext cx="2586301" cy="45137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58400" y="76200"/>
            <a:ext cx="85206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MVP1 : Demo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235500" y="224050"/>
            <a:ext cx="8520600" cy="3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Azure Kubernetes Service (AKS)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b="1" lang="en" sz="1100">
                <a:solidFill>
                  <a:schemeClr val="dk1"/>
                </a:solidFill>
              </a:rPr>
              <a:t>multi-zone clusters</a:t>
            </a:r>
            <a:r>
              <a:rPr lang="en" sz="1100">
                <a:solidFill>
                  <a:schemeClr val="dk1"/>
                </a:solidFill>
              </a:rPr>
              <a:t>, multiple node pools, and </a:t>
            </a:r>
            <a:r>
              <a:rPr b="1" lang="en" sz="1100">
                <a:solidFill>
                  <a:schemeClr val="dk1"/>
                </a:solidFill>
              </a:rPr>
              <a:t>auto-scaling</a:t>
            </a:r>
            <a:r>
              <a:rPr lang="en" sz="1100">
                <a:solidFill>
                  <a:schemeClr val="dk1"/>
                </a:solidFill>
              </a:rPr>
              <a:t> for resilience.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Ensure pod HA with </a:t>
            </a:r>
            <a:r>
              <a:rPr b="1" lang="en" sz="1100">
                <a:solidFill>
                  <a:schemeClr val="dk1"/>
                </a:solidFill>
              </a:rPr>
              <a:t>replicasets, anti-affinity rules, and health probes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b="1" lang="en" sz="1100">
                <a:solidFill>
                  <a:schemeClr val="dk1"/>
                </a:solidFill>
              </a:rPr>
              <a:t>Azure Load Balancer, Ingress, and Application Gateway(TBD)</a:t>
            </a:r>
            <a:r>
              <a:rPr lang="en" sz="1100">
                <a:solidFill>
                  <a:schemeClr val="dk1"/>
                </a:solidFill>
              </a:rPr>
              <a:t> for traffic distribution.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Azure Cosmos DB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Enable </a:t>
            </a:r>
            <a:r>
              <a:rPr b="1" lang="en" sz="1100">
                <a:solidFill>
                  <a:schemeClr val="dk1"/>
                </a:solidFill>
              </a:rPr>
              <a:t>multi-region writes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automatic failover</a:t>
            </a:r>
            <a:r>
              <a:rPr lang="en" sz="1100">
                <a:solidFill>
                  <a:schemeClr val="dk1"/>
                </a:solidFill>
              </a:rPr>
              <a:t> for redundancy.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Optimize </a:t>
            </a:r>
            <a:r>
              <a:rPr b="1" lang="en" sz="1100">
                <a:solidFill>
                  <a:schemeClr val="dk1"/>
                </a:solidFill>
              </a:rPr>
              <a:t>partitioning and autoscale throughput (RU/s)</a:t>
            </a:r>
            <a:r>
              <a:rPr lang="en" sz="1100">
                <a:solidFill>
                  <a:schemeClr val="dk1"/>
                </a:solidFill>
              </a:rPr>
              <a:t> for performance.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Secure data with </a:t>
            </a:r>
            <a:r>
              <a:rPr b="1" lang="en" sz="1100">
                <a:solidFill>
                  <a:schemeClr val="dk1"/>
                </a:solidFill>
              </a:rPr>
              <a:t>geo-redundant backups and private endpoints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Docker Services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Deployed with </a:t>
            </a:r>
            <a:r>
              <a:rPr b="1" lang="en" sz="1100">
                <a:solidFill>
                  <a:schemeClr val="dk1"/>
                </a:solidFill>
              </a:rPr>
              <a:t>Load Balancer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r>
              <a:rPr b="1" lang="en" sz="1100">
                <a:solidFill>
                  <a:schemeClr val="dk1"/>
                </a:solidFill>
              </a:rPr>
              <a:t>restart policies, health checks, and persistent storage (Azure Files/Blob Storage)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Monitor services with </a:t>
            </a:r>
            <a:r>
              <a:rPr b="1" lang="en" sz="1100">
                <a:solidFill>
                  <a:schemeClr val="dk1"/>
                </a:solidFill>
              </a:rPr>
              <a:t>Azure Monitor &amp; Application Insights</a:t>
            </a:r>
            <a:r>
              <a:rPr lang="en" sz="1100">
                <a:solidFill>
                  <a:schemeClr val="dk1"/>
                </a:solidFill>
              </a:rPr>
              <a:t>. (TBD)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For </a:t>
            </a:r>
            <a:r>
              <a:rPr b="1" lang="en" sz="1100">
                <a:solidFill>
                  <a:schemeClr val="dk1"/>
                </a:solidFill>
              </a:rPr>
              <a:t>critical applications</a:t>
            </a:r>
            <a:r>
              <a:rPr lang="en" sz="1100">
                <a:solidFill>
                  <a:schemeClr val="dk1"/>
                </a:solidFill>
              </a:rPr>
              <a:t>, integrate </a:t>
            </a:r>
            <a:r>
              <a:rPr b="1" lang="en" sz="1100">
                <a:solidFill>
                  <a:schemeClr val="dk1"/>
                </a:solidFill>
              </a:rPr>
              <a:t>AKS + Cosmos DB + Docker</a:t>
            </a:r>
            <a:r>
              <a:rPr lang="en" sz="1100">
                <a:solidFill>
                  <a:schemeClr val="dk1"/>
                </a:solidFill>
              </a:rPr>
              <a:t> with </a:t>
            </a:r>
            <a:r>
              <a:rPr b="1" lang="en" sz="1100">
                <a:solidFill>
                  <a:schemeClr val="dk1"/>
                </a:solidFill>
              </a:rPr>
              <a:t>multi-region failover &amp; automated recovery</a:t>
            </a:r>
            <a:r>
              <a:rPr lang="en" sz="1100">
                <a:solidFill>
                  <a:schemeClr val="dk1"/>
                </a:solidFill>
              </a:rPr>
              <a:t>. Regularly test </a:t>
            </a:r>
            <a:r>
              <a:rPr b="1" lang="en" sz="1100">
                <a:solidFill>
                  <a:schemeClr val="dk1"/>
                </a:solidFill>
              </a:rPr>
              <a:t>disaster recovery plans</a:t>
            </a:r>
            <a:r>
              <a:rPr lang="en" sz="1100">
                <a:solidFill>
                  <a:schemeClr val="dk1"/>
                </a:solidFill>
              </a:rPr>
              <a:t> to minimize downtime.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175350"/>
            <a:ext cx="89817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925">
                <a:solidFill>
                  <a:schemeClr val="dk1"/>
                </a:solidFill>
              </a:rPr>
              <a:t>Performance &amp; Latency</a:t>
            </a:r>
            <a:endParaRPr b="1" sz="92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Response Time: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b="1" lang="en" sz="875">
                <a:solidFill>
                  <a:schemeClr val="dk1"/>
                </a:solidFill>
              </a:rPr>
              <a:t>95% of chatbot responses</a:t>
            </a:r>
            <a:r>
              <a:rPr lang="en" sz="875">
                <a:solidFill>
                  <a:schemeClr val="dk1"/>
                </a:solidFill>
              </a:rPr>
              <a:t> should be within </a:t>
            </a:r>
            <a:r>
              <a:rPr b="1" lang="en" sz="875">
                <a:solidFill>
                  <a:schemeClr val="dk1"/>
                </a:solidFill>
              </a:rPr>
              <a:t>1–2 seconds</a:t>
            </a:r>
            <a:r>
              <a:rPr lang="en" sz="875">
                <a:solidFill>
                  <a:schemeClr val="dk1"/>
                </a:solidFill>
              </a:rPr>
              <a:t>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b="1" lang="en" sz="875">
                <a:solidFill>
                  <a:schemeClr val="dk1"/>
                </a:solidFill>
              </a:rPr>
              <a:t>P99 response time</a:t>
            </a:r>
            <a:r>
              <a:rPr lang="en" sz="875">
                <a:solidFill>
                  <a:schemeClr val="dk1"/>
                </a:solidFill>
              </a:rPr>
              <a:t> should not exceed </a:t>
            </a:r>
            <a:r>
              <a:rPr b="1" lang="en" sz="875">
                <a:solidFill>
                  <a:schemeClr val="dk1"/>
                </a:solidFill>
              </a:rPr>
              <a:t>3 seconds</a:t>
            </a:r>
            <a:r>
              <a:rPr lang="en" sz="875">
                <a:solidFill>
                  <a:schemeClr val="dk1"/>
                </a:solidFill>
              </a:rPr>
              <a:t> under normal load.</a:t>
            </a: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Database Latency: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Read latency: </a:t>
            </a:r>
            <a:r>
              <a:rPr b="1" lang="en" sz="875">
                <a:solidFill>
                  <a:schemeClr val="dk1"/>
                </a:solidFill>
              </a:rPr>
              <a:t>&lt;10ms</a:t>
            </a:r>
            <a:r>
              <a:rPr lang="en" sz="875">
                <a:solidFill>
                  <a:schemeClr val="dk1"/>
                </a:solidFill>
              </a:rPr>
              <a:t> (for single-region Cosmos DB queries).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Write latency: </a:t>
            </a:r>
            <a:r>
              <a:rPr b="1" lang="en" sz="875">
                <a:solidFill>
                  <a:schemeClr val="dk1"/>
                </a:solidFill>
              </a:rPr>
              <a:t>&lt;15ms</a:t>
            </a:r>
            <a:r>
              <a:rPr lang="en" sz="875">
                <a:solidFill>
                  <a:schemeClr val="dk1"/>
                </a:solidFill>
              </a:rPr>
              <a:t> (assuming optimal Request Units (RUs) allocation).</a:t>
            </a: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Network Latency Considerations: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Since AKS and Cosmos DB are in different regions, network latency should not exceed </a:t>
            </a:r>
            <a:r>
              <a:rPr b="1" lang="en" sz="875">
                <a:solidFill>
                  <a:schemeClr val="dk1"/>
                </a:solidFill>
              </a:rPr>
              <a:t>200ms</a:t>
            </a:r>
            <a:r>
              <a:rPr lang="en" sz="875">
                <a:solidFill>
                  <a:schemeClr val="dk1"/>
                </a:solidFill>
              </a:rPr>
              <a:t>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Consider enabling </a:t>
            </a:r>
            <a:r>
              <a:rPr b="1" lang="en" sz="875">
                <a:solidFill>
                  <a:schemeClr val="dk1"/>
                </a:solidFill>
              </a:rPr>
              <a:t>Cosmos DB multi-region read replicas</a:t>
            </a:r>
            <a:r>
              <a:rPr lang="en" sz="875">
                <a:solidFill>
                  <a:schemeClr val="dk1"/>
                </a:solidFill>
              </a:rPr>
              <a:t> to reduce latency.</a:t>
            </a: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Throughput: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Should handle </a:t>
            </a:r>
            <a:r>
              <a:rPr b="1" lang="en" sz="875">
                <a:solidFill>
                  <a:schemeClr val="dk1"/>
                </a:solidFill>
              </a:rPr>
              <a:t>100 concurrent users</a:t>
            </a:r>
            <a:r>
              <a:rPr lang="en" sz="875">
                <a:solidFill>
                  <a:schemeClr val="dk1"/>
                </a:solidFill>
              </a:rPr>
              <a:t> with an average of </a:t>
            </a:r>
            <a:r>
              <a:rPr b="1" lang="en" sz="875">
                <a:solidFill>
                  <a:schemeClr val="dk1"/>
                </a:solidFill>
              </a:rPr>
              <a:t>5 requests per second per user</a:t>
            </a:r>
            <a:r>
              <a:rPr lang="en" sz="875">
                <a:solidFill>
                  <a:schemeClr val="dk1"/>
                </a:solidFill>
              </a:rPr>
              <a:t> → </a:t>
            </a:r>
            <a:r>
              <a:rPr b="1" lang="en" sz="875">
                <a:solidFill>
                  <a:schemeClr val="dk1"/>
                </a:solidFill>
              </a:rPr>
              <a:t>500 RPS total</a:t>
            </a:r>
            <a:r>
              <a:rPr lang="en" sz="875">
                <a:solidFill>
                  <a:schemeClr val="dk1"/>
                </a:solidFill>
              </a:rPr>
              <a:t>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Cosmos DB should be provisioned with </a:t>
            </a:r>
            <a:r>
              <a:rPr b="1" lang="en" sz="875">
                <a:solidFill>
                  <a:schemeClr val="dk1"/>
                </a:solidFill>
              </a:rPr>
              <a:t>autoscaling Request Units (RU/s)</a:t>
            </a:r>
            <a:r>
              <a:rPr lang="en" sz="875">
                <a:solidFill>
                  <a:schemeClr val="dk1"/>
                </a:solidFill>
              </a:rPr>
              <a:t> based on peak traffic.</a:t>
            </a:r>
            <a:endParaRPr sz="8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n" sz="925">
                <a:solidFill>
                  <a:schemeClr val="dk1"/>
                </a:solidFill>
              </a:rPr>
              <a:t>2.</a:t>
            </a:r>
            <a:r>
              <a:rPr b="1" lang="en" sz="925">
                <a:solidFill>
                  <a:schemeClr val="dk1"/>
                </a:solidFill>
              </a:rPr>
              <a:t> Scalability</a:t>
            </a:r>
            <a:endParaRPr b="1" sz="92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AKS Auto-Scaling: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b="1" lang="en" sz="875">
                <a:solidFill>
                  <a:schemeClr val="dk1"/>
                </a:solidFill>
              </a:rPr>
              <a:t>Horizontal Pod Autoscaler (HPA)</a:t>
            </a:r>
            <a:r>
              <a:rPr lang="en" sz="875">
                <a:solidFill>
                  <a:schemeClr val="dk1"/>
                </a:solidFill>
              </a:rPr>
              <a:t> should scale API pods based on CPU (60-70% threshold) and memory usage.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b="1" lang="en" sz="875">
                <a:solidFill>
                  <a:schemeClr val="dk1"/>
                </a:solidFill>
              </a:rPr>
              <a:t>Cluster Autoscaler</a:t>
            </a:r>
            <a:r>
              <a:rPr lang="en" sz="875">
                <a:solidFill>
                  <a:schemeClr val="dk1"/>
                </a:solidFill>
              </a:rPr>
              <a:t> should add nodes when necessary.</a:t>
            </a: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Cosmos DB Autoscaling: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Enable </a:t>
            </a:r>
            <a:r>
              <a:rPr b="1" lang="en" sz="875">
                <a:solidFill>
                  <a:schemeClr val="dk1"/>
                </a:solidFill>
              </a:rPr>
              <a:t>autoscale throughput</a:t>
            </a:r>
            <a:r>
              <a:rPr lang="en" sz="875">
                <a:solidFill>
                  <a:schemeClr val="dk1"/>
                </a:solidFill>
              </a:rPr>
              <a:t> with a </a:t>
            </a:r>
            <a:r>
              <a:rPr b="1" lang="en" sz="875">
                <a:solidFill>
                  <a:schemeClr val="dk1"/>
                </a:solidFill>
              </a:rPr>
              <a:t>minimum of 10,000 RU/s</a:t>
            </a:r>
            <a:r>
              <a:rPr lang="en" sz="875">
                <a:solidFill>
                  <a:schemeClr val="dk1"/>
                </a:solidFill>
              </a:rPr>
              <a:t> and scale up as needed.</a:t>
            </a: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WebSocket/Long Polling Consideration: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If the chatbot uses WebSockets, AKS should be optimized for </a:t>
            </a:r>
            <a:r>
              <a:rPr b="1" lang="en" sz="875">
                <a:solidFill>
                  <a:schemeClr val="dk1"/>
                </a:solidFill>
              </a:rPr>
              <a:t>long-lived connections</a:t>
            </a:r>
            <a:r>
              <a:rPr lang="en" sz="875">
                <a:solidFill>
                  <a:schemeClr val="dk1"/>
                </a:solidFill>
              </a:rPr>
              <a:t>.</a:t>
            </a:r>
            <a:endParaRPr sz="875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75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311700" y="175350"/>
            <a:ext cx="89817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n" sz="925">
                <a:solidFill>
                  <a:schemeClr val="dk1"/>
                </a:solidFill>
              </a:rPr>
              <a:t>3. Security &amp; Compliance</a:t>
            </a:r>
            <a:endParaRPr b="1" sz="92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Data Protection: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Use </a:t>
            </a:r>
            <a:r>
              <a:rPr b="1" lang="en" sz="875">
                <a:solidFill>
                  <a:schemeClr val="dk1"/>
                </a:solidFill>
              </a:rPr>
              <a:t>Azure Private Link</a:t>
            </a:r>
            <a:r>
              <a:rPr lang="en" sz="875">
                <a:solidFill>
                  <a:schemeClr val="dk1"/>
                </a:solidFill>
              </a:rPr>
              <a:t> to secure Cosmos DB connections.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Enable </a:t>
            </a:r>
            <a:r>
              <a:rPr b="1" lang="en" sz="875">
                <a:solidFill>
                  <a:schemeClr val="dk1"/>
                </a:solidFill>
              </a:rPr>
              <a:t>VNET integration</a:t>
            </a:r>
            <a:r>
              <a:rPr lang="en" sz="875">
                <a:solidFill>
                  <a:schemeClr val="dk1"/>
                </a:solidFill>
              </a:rPr>
              <a:t> for AKS to ensure no public exposure.</a:t>
            </a: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Encryption: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All API traffic must be secured using </a:t>
            </a:r>
            <a:r>
              <a:rPr b="1" lang="en" sz="875">
                <a:solidFill>
                  <a:schemeClr val="dk1"/>
                </a:solidFill>
              </a:rPr>
              <a:t>TLS 1.2+</a:t>
            </a:r>
            <a:r>
              <a:rPr lang="en" sz="875">
                <a:solidFill>
                  <a:schemeClr val="dk1"/>
                </a:solidFill>
              </a:rPr>
              <a:t>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Data at rest must be encrypted with </a:t>
            </a:r>
            <a:r>
              <a:rPr b="1" lang="en" sz="875">
                <a:solidFill>
                  <a:schemeClr val="dk1"/>
                </a:solidFill>
              </a:rPr>
              <a:t>AES-256</a:t>
            </a:r>
            <a:r>
              <a:rPr lang="en" sz="875">
                <a:solidFill>
                  <a:schemeClr val="dk1"/>
                </a:solidFill>
              </a:rPr>
              <a:t> in Cosmos DB.</a:t>
            </a: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Authentication &amp; Authorization: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Use </a:t>
            </a:r>
            <a:r>
              <a:rPr b="1" lang="en" sz="875">
                <a:solidFill>
                  <a:schemeClr val="dk1"/>
                </a:solidFill>
              </a:rPr>
              <a:t>Azure AD for authentication</a:t>
            </a:r>
            <a:r>
              <a:rPr lang="en" sz="875">
                <a:solidFill>
                  <a:schemeClr val="dk1"/>
                </a:solidFill>
              </a:rPr>
              <a:t> and enforce </a:t>
            </a:r>
            <a:r>
              <a:rPr b="1" lang="en" sz="875">
                <a:solidFill>
                  <a:schemeClr val="dk1"/>
                </a:solidFill>
              </a:rPr>
              <a:t>RBAC for Cosmos DB and AKS</a:t>
            </a:r>
            <a:r>
              <a:rPr lang="en" sz="875">
                <a:solidFill>
                  <a:schemeClr val="dk1"/>
                </a:solidFill>
              </a:rPr>
              <a:t>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API access should be protected using </a:t>
            </a:r>
            <a:r>
              <a:rPr b="1" lang="en" sz="875">
                <a:solidFill>
                  <a:schemeClr val="dk1"/>
                </a:solidFill>
              </a:rPr>
              <a:t>OAuth2.0 &amp; JWT-based authentication</a:t>
            </a:r>
            <a:r>
              <a:rPr lang="en" sz="875">
                <a:solidFill>
                  <a:schemeClr val="dk1"/>
                </a:solidFill>
              </a:rPr>
              <a:t>.</a:t>
            </a:r>
            <a:endParaRPr sz="8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en" sz="925">
                <a:solidFill>
                  <a:schemeClr val="dk1"/>
                </a:solidFill>
              </a:rPr>
              <a:t>4. Availability &amp; Reliability</a:t>
            </a:r>
            <a:endParaRPr b="1" sz="92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Uptime SLA: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b="1" lang="en" sz="875">
                <a:solidFill>
                  <a:schemeClr val="dk1"/>
                </a:solidFill>
              </a:rPr>
              <a:t>AKS: 99.9% availability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b="1" lang="en" sz="875">
                <a:solidFill>
                  <a:schemeClr val="dk1"/>
                </a:solidFill>
              </a:rPr>
              <a:t>Cosmos DB: 99.999% availability</a:t>
            </a:r>
            <a:endParaRPr b="1"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Failover Strategy: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Use Cosmos DB </a:t>
            </a:r>
            <a:r>
              <a:rPr b="1" lang="en" sz="875">
                <a:solidFill>
                  <a:schemeClr val="dk1"/>
                </a:solidFill>
              </a:rPr>
              <a:t>multi-region replication</a:t>
            </a:r>
            <a:r>
              <a:rPr lang="en" sz="875">
                <a:solidFill>
                  <a:schemeClr val="dk1"/>
                </a:solidFill>
              </a:rPr>
              <a:t> (e.g., a read replica in a closer region).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lang="en" sz="875">
                <a:solidFill>
                  <a:schemeClr val="dk1"/>
                </a:solidFill>
              </a:rPr>
              <a:t>AKS should support </a:t>
            </a:r>
            <a:r>
              <a:rPr b="1" lang="en" sz="875">
                <a:solidFill>
                  <a:schemeClr val="dk1"/>
                </a:solidFill>
              </a:rPr>
              <a:t>rolling updates</a:t>
            </a:r>
            <a:r>
              <a:rPr lang="en" sz="875">
                <a:solidFill>
                  <a:schemeClr val="dk1"/>
                </a:solidFill>
              </a:rPr>
              <a:t> with zero downtime.</a:t>
            </a: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b="1" lang="en" sz="875">
                <a:solidFill>
                  <a:schemeClr val="dk1"/>
                </a:solidFill>
              </a:rPr>
              <a:t>Disaster Recovery:</a:t>
            </a:r>
            <a:endParaRPr b="1"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b="1" lang="en" sz="875">
                <a:solidFill>
                  <a:schemeClr val="dk1"/>
                </a:solidFill>
              </a:rPr>
              <a:t>RPO (Recovery Point Objective) ≤ 15 min</a:t>
            </a:r>
            <a:r>
              <a:rPr lang="en" sz="875">
                <a:solidFill>
                  <a:schemeClr val="dk1"/>
                </a:solidFill>
              </a:rPr>
              <a:t> (backup snapshots for Cosmos DB).</a:t>
            </a:r>
            <a:endParaRPr sz="875"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○"/>
            </a:pPr>
            <a:r>
              <a:rPr b="1" lang="en" sz="875">
                <a:solidFill>
                  <a:schemeClr val="dk1"/>
                </a:solidFill>
              </a:rPr>
              <a:t>RTO (Recovery Time Objective) ≤ 30 min</a:t>
            </a:r>
            <a:r>
              <a:rPr lang="en" sz="875">
                <a:solidFill>
                  <a:schemeClr val="dk1"/>
                </a:solidFill>
              </a:rPr>
              <a:t> (redeploy AKS with automation if needed).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