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8757C-545D-4906-9CC4-7F8CA51AC2F1}"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0B8BF-9C9F-4F0A-AC71-161DFCE27737}" type="slidenum">
              <a:rPr lang="en-US" smtClean="0"/>
              <a:t>‹#›</a:t>
            </a:fld>
            <a:endParaRPr lang="en-US"/>
          </a:p>
        </p:txBody>
      </p:sp>
    </p:spTree>
    <p:extLst>
      <p:ext uri="{BB962C8B-B14F-4D97-AF65-F5344CB8AC3E}">
        <p14:creationId xmlns:p14="http://schemas.microsoft.com/office/powerpoint/2010/main" val="269146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50B8BF-9C9F-4F0A-AC71-161DFCE27737}" type="slidenum">
              <a:rPr lang="en-US" smtClean="0"/>
              <a:t>3</a:t>
            </a:fld>
            <a:endParaRPr lang="en-US"/>
          </a:p>
        </p:txBody>
      </p:sp>
    </p:spTree>
    <p:extLst>
      <p:ext uri="{BB962C8B-B14F-4D97-AF65-F5344CB8AC3E}">
        <p14:creationId xmlns:p14="http://schemas.microsoft.com/office/powerpoint/2010/main" val="212480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F616-0DA1-E317-586A-168A1D9402C2}"/>
              </a:ext>
            </a:extLst>
          </p:cNvPr>
          <p:cNvSpPr>
            <a:spLocks noGrp="1"/>
          </p:cNvSpPr>
          <p:nvPr>
            <p:ph type="ctrTitle"/>
          </p:nvPr>
        </p:nvSpPr>
        <p:spPr>
          <a:xfrm>
            <a:off x="1083036" y="850185"/>
            <a:ext cx="9663733" cy="3670443"/>
          </a:xfrm>
        </p:spPr>
        <p:txBody>
          <a:bodyPr/>
          <a:lstStyle/>
          <a:p>
            <a:pPr algn="ctr"/>
            <a:r>
              <a:rPr lang="en-US" b="1" dirty="0">
                <a:solidFill>
                  <a:schemeClr val="accent4">
                    <a:lumMod val="60000"/>
                    <a:lumOff val="40000"/>
                  </a:schemeClr>
                </a:solidFill>
                <a:latin typeface="Agency FB" panose="020B0503020202020204" pitchFamily="34" charset="0"/>
              </a:rPr>
              <a:t>OTP Verificat</a:t>
            </a:r>
            <a:r>
              <a:rPr lang="en-US" b="1" dirty="0">
                <a:solidFill>
                  <a:schemeClr val="accent4">
                    <a:lumMod val="60000"/>
                    <a:lumOff val="40000"/>
                  </a:schemeClr>
                </a:solidFill>
              </a:rPr>
              <a:t>io</a:t>
            </a:r>
            <a:r>
              <a:rPr lang="en-US" b="1" dirty="0">
                <a:solidFill>
                  <a:schemeClr val="accent4">
                    <a:lumMod val="60000"/>
                    <a:lumOff val="40000"/>
                  </a:schemeClr>
                </a:solidFill>
                <a:latin typeface="Agency FB" panose="020B0503020202020204" pitchFamily="34" charset="0"/>
              </a:rPr>
              <a:t>n System</a:t>
            </a:r>
            <a:br>
              <a:rPr lang="en-US" b="1" dirty="0">
                <a:solidFill>
                  <a:schemeClr val="accent4">
                    <a:lumMod val="60000"/>
                    <a:lumOff val="40000"/>
                  </a:schemeClr>
                </a:solidFill>
                <a:latin typeface="Agency FB" panose="020B0503020202020204" pitchFamily="34" charset="0"/>
              </a:rPr>
            </a:br>
            <a:r>
              <a:rPr lang="en-US" b="1" dirty="0">
                <a:solidFill>
                  <a:schemeClr val="accent4">
                    <a:lumMod val="60000"/>
                    <a:lumOff val="40000"/>
                  </a:schemeClr>
                </a:solidFill>
                <a:latin typeface="Agency FB" panose="020B0503020202020204" pitchFamily="34" charset="0"/>
              </a:rPr>
              <a:t>Using Python</a:t>
            </a:r>
          </a:p>
        </p:txBody>
      </p:sp>
    </p:spTree>
    <p:extLst>
      <p:ext uri="{BB962C8B-B14F-4D97-AF65-F5344CB8AC3E}">
        <p14:creationId xmlns:p14="http://schemas.microsoft.com/office/powerpoint/2010/main" val="48678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1B20-0D2C-EB18-22EB-6238CE664C73}"/>
              </a:ext>
            </a:extLst>
          </p:cNvPr>
          <p:cNvSpPr>
            <a:spLocks noGrp="1"/>
          </p:cNvSpPr>
          <p:nvPr>
            <p:ph type="title"/>
          </p:nvPr>
        </p:nvSpPr>
        <p:spPr>
          <a:xfrm>
            <a:off x="811658" y="904125"/>
            <a:ext cx="7366571" cy="1263642"/>
          </a:xfrm>
        </p:spPr>
        <p:txBody>
          <a:bodyPr/>
          <a:lstStyle/>
          <a:p>
            <a:r>
              <a:rPr lang="en-US" sz="6600" b="1" dirty="0">
                <a:solidFill>
                  <a:schemeClr val="accent4">
                    <a:lumMod val="60000"/>
                    <a:lumOff val="40000"/>
                  </a:schemeClr>
                </a:solidFill>
              </a:rPr>
              <a:t>INTRODUCTION</a:t>
            </a:r>
          </a:p>
        </p:txBody>
      </p:sp>
      <p:sp>
        <p:nvSpPr>
          <p:cNvPr id="3" name="Text Placeholder 2">
            <a:extLst>
              <a:ext uri="{FF2B5EF4-FFF2-40B4-BE49-F238E27FC236}">
                <a16:creationId xmlns:a16="http://schemas.microsoft.com/office/drawing/2014/main" id="{E7B05F57-2C34-D7A5-B2DA-821866650245}"/>
              </a:ext>
            </a:extLst>
          </p:cNvPr>
          <p:cNvSpPr>
            <a:spLocks noGrp="1"/>
          </p:cNvSpPr>
          <p:nvPr>
            <p:ph type="body" idx="1"/>
          </p:nvPr>
        </p:nvSpPr>
        <p:spPr>
          <a:xfrm>
            <a:off x="811658" y="2619911"/>
            <a:ext cx="10161142" cy="2239766"/>
          </a:xfrm>
        </p:spPr>
        <p:txBody>
          <a:bodyPr/>
          <a:lstStyle/>
          <a:p>
            <a:r>
              <a:rPr lang="en-US" dirty="0">
                <a:solidFill>
                  <a:schemeClr val="tx1">
                    <a:lumMod val="95000"/>
                  </a:schemeClr>
                </a:solidFill>
              </a:rPr>
              <a:t>This application aims to authenticate the user access based on OTP verification.</a:t>
            </a:r>
          </a:p>
          <a:p>
            <a:r>
              <a:rPr lang="en-US" dirty="0">
                <a:solidFill>
                  <a:schemeClr val="tx1">
                    <a:lumMod val="95000"/>
                  </a:schemeClr>
                </a:solidFill>
              </a:rPr>
              <a:t>It allows users to enter their email address to receive one time password on their respective emails then verify the OTP for completion of authentication.</a:t>
            </a:r>
            <a:endParaRPr lang="en-IN" dirty="0">
              <a:solidFill>
                <a:schemeClr val="tx1">
                  <a:lumMod val="95000"/>
                </a:schemeClr>
              </a:solidFill>
            </a:endParaRPr>
          </a:p>
          <a:p>
            <a:endParaRPr lang="en-US" dirty="0">
              <a:solidFill>
                <a:schemeClr val="tx1">
                  <a:lumMod val="95000"/>
                </a:schemeClr>
              </a:solidFill>
            </a:endParaRPr>
          </a:p>
        </p:txBody>
      </p:sp>
    </p:spTree>
    <p:extLst>
      <p:ext uri="{BB962C8B-B14F-4D97-AF65-F5344CB8AC3E}">
        <p14:creationId xmlns:p14="http://schemas.microsoft.com/office/powerpoint/2010/main" val="134801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1DBC-9478-7365-F03B-EB0D0FFC0316}"/>
              </a:ext>
            </a:extLst>
          </p:cNvPr>
          <p:cNvSpPr>
            <a:spLocks noGrp="1"/>
          </p:cNvSpPr>
          <p:nvPr>
            <p:ph type="title"/>
          </p:nvPr>
        </p:nvSpPr>
        <p:spPr>
          <a:xfrm>
            <a:off x="898102" y="395959"/>
            <a:ext cx="8825657" cy="1915647"/>
          </a:xfrm>
        </p:spPr>
        <p:txBody>
          <a:bodyPr/>
          <a:lstStyle/>
          <a:p>
            <a:r>
              <a:rPr lang="en-US" sz="6600" b="1" dirty="0">
                <a:solidFill>
                  <a:schemeClr val="accent4">
                    <a:lumMod val="60000"/>
                    <a:lumOff val="40000"/>
                  </a:schemeClr>
                </a:solidFill>
              </a:rPr>
              <a:t>Application Process chart</a:t>
            </a:r>
          </a:p>
        </p:txBody>
      </p:sp>
      <p:sp>
        <p:nvSpPr>
          <p:cNvPr id="3" name="Text Placeholder 2">
            <a:extLst>
              <a:ext uri="{FF2B5EF4-FFF2-40B4-BE49-F238E27FC236}">
                <a16:creationId xmlns:a16="http://schemas.microsoft.com/office/drawing/2014/main" id="{AC700AEC-C962-3DC5-2959-F83C24589D75}"/>
              </a:ext>
            </a:extLst>
          </p:cNvPr>
          <p:cNvSpPr>
            <a:spLocks noGrp="1"/>
          </p:cNvSpPr>
          <p:nvPr>
            <p:ph type="body" idx="1"/>
          </p:nvPr>
        </p:nvSpPr>
        <p:spPr>
          <a:xfrm>
            <a:off x="698642" y="2393879"/>
            <a:ext cx="9914561" cy="3215811"/>
          </a:xfrm>
        </p:spPr>
        <p:txBody>
          <a:bodyPr/>
          <a:lstStyle/>
          <a:p>
            <a:endParaRPr lang="en-US" dirty="0"/>
          </a:p>
        </p:txBody>
      </p:sp>
      <p:graphicFrame>
        <p:nvGraphicFramePr>
          <p:cNvPr id="8" name="Table 7">
            <a:extLst>
              <a:ext uri="{FF2B5EF4-FFF2-40B4-BE49-F238E27FC236}">
                <a16:creationId xmlns:a16="http://schemas.microsoft.com/office/drawing/2014/main" id="{0969EC49-DF45-F4ED-24D4-6709F26C6A88}"/>
              </a:ext>
            </a:extLst>
          </p:cNvPr>
          <p:cNvGraphicFramePr>
            <a:graphicFrameLocks noGrp="1"/>
          </p:cNvGraphicFramePr>
          <p:nvPr>
            <p:extLst>
              <p:ext uri="{D42A27DB-BD31-4B8C-83A1-F6EECF244321}">
                <p14:modId xmlns:p14="http://schemas.microsoft.com/office/powerpoint/2010/main" val="1178539750"/>
              </p:ext>
            </p:extLst>
          </p:nvPr>
        </p:nvGraphicFramePr>
        <p:xfrm>
          <a:off x="1068513" y="3144365"/>
          <a:ext cx="8901825" cy="1787229"/>
        </p:xfrm>
        <a:graphic>
          <a:graphicData uri="http://schemas.openxmlformats.org/drawingml/2006/table">
            <a:tbl>
              <a:tblPr firstRow="1" bandRow="1">
                <a:tableStyleId>{073A0DAA-6AF3-43AB-8588-CEC1D06C72B9}</a:tableStyleId>
              </a:tblPr>
              <a:tblGrid>
                <a:gridCol w="1780365">
                  <a:extLst>
                    <a:ext uri="{9D8B030D-6E8A-4147-A177-3AD203B41FA5}">
                      <a16:colId xmlns:a16="http://schemas.microsoft.com/office/drawing/2014/main" val="2538870902"/>
                    </a:ext>
                  </a:extLst>
                </a:gridCol>
                <a:gridCol w="1780365">
                  <a:extLst>
                    <a:ext uri="{9D8B030D-6E8A-4147-A177-3AD203B41FA5}">
                      <a16:colId xmlns:a16="http://schemas.microsoft.com/office/drawing/2014/main" val="2600185867"/>
                    </a:ext>
                  </a:extLst>
                </a:gridCol>
                <a:gridCol w="1780365">
                  <a:extLst>
                    <a:ext uri="{9D8B030D-6E8A-4147-A177-3AD203B41FA5}">
                      <a16:colId xmlns:a16="http://schemas.microsoft.com/office/drawing/2014/main" val="3043254359"/>
                    </a:ext>
                  </a:extLst>
                </a:gridCol>
                <a:gridCol w="1780365">
                  <a:extLst>
                    <a:ext uri="{9D8B030D-6E8A-4147-A177-3AD203B41FA5}">
                      <a16:colId xmlns:a16="http://schemas.microsoft.com/office/drawing/2014/main" val="3720296144"/>
                    </a:ext>
                  </a:extLst>
                </a:gridCol>
                <a:gridCol w="1780365">
                  <a:extLst>
                    <a:ext uri="{9D8B030D-6E8A-4147-A177-3AD203B41FA5}">
                      <a16:colId xmlns:a16="http://schemas.microsoft.com/office/drawing/2014/main" val="2895583136"/>
                    </a:ext>
                  </a:extLst>
                </a:gridCol>
              </a:tblGrid>
              <a:tr h="1787229">
                <a:tc>
                  <a:txBody>
                    <a:bodyPr/>
                    <a:lstStyle/>
                    <a:p>
                      <a:pPr algn="ctr"/>
                      <a:endParaRPr lang="en-US" dirty="0">
                        <a:solidFill>
                          <a:schemeClr val="bg1">
                            <a:lumMod val="95000"/>
                            <a:lumOff val="5000"/>
                          </a:schemeClr>
                        </a:solidFill>
                      </a:endParaRPr>
                    </a:p>
                    <a:p>
                      <a:pPr algn="ctr"/>
                      <a:endParaRPr lang="en-US" dirty="0">
                        <a:solidFill>
                          <a:schemeClr val="bg1">
                            <a:lumMod val="95000"/>
                            <a:lumOff val="5000"/>
                          </a:schemeClr>
                        </a:solidFill>
                      </a:endParaRPr>
                    </a:p>
                    <a:p>
                      <a:pPr algn="l"/>
                      <a:r>
                        <a:rPr lang="en-US" dirty="0">
                          <a:solidFill>
                            <a:schemeClr val="bg1">
                              <a:lumMod val="95000"/>
                              <a:lumOff val="5000"/>
                            </a:schemeClr>
                          </a:solidFill>
                        </a:rPr>
                        <a:t>User Email</a:t>
                      </a:r>
                    </a:p>
                    <a:p>
                      <a:pPr algn="l"/>
                      <a:r>
                        <a:rPr lang="en-US" dirty="0">
                          <a:solidFill>
                            <a:schemeClr val="bg1">
                              <a:lumMod val="95000"/>
                              <a:lumOff val="5000"/>
                            </a:schemeClr>
                          </a:solidFill>
                        </a:rPr>
                        <a:t>(input)</a:t>
                      </a:r>
                      <a:endParaRPr lang="en-IN" dirty="0">
                        <a:solidFill>
                          <a:schemeClr val="bg1">
                            <a:lumMod val="95000"/>
                            <a:lumOff val="5000"/>
                          </a:schemeClr>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2700000" scaled="1"/>
                      <a:tileRect/>
                    </a:gradFill>
                  </a:tcPr>
                </a:tc>
                <a:tc>
                  <a:txBody>
                    <a:bodyPr/>
                    <a:lstStyle/>
                    <a:p>
                      <a:pPr algn="ctr"/>
                      <a:endParaRPr lang="en-US" dirty="0"/>
                    </a:p>
                    <a:p>
                      <a:pPr algn="ctr"/>
                      <a:endParaRPr lang="en-US" dirty="0"/>
                    </a:p>
                    <a:p>
                      <a:pPr algn="ctr"/>
                      <a:r>
                        <a:rPr lang="en-US" dirty="0">
                          <a:solidFill>
                            <a:schemeClr val="bg1">
                              <a:lumMod val="95000"/>
                              <a:lumOff val="5000"/>
                            </a:schemeClr>
                          </a:solidFill>
                        </a:rPr>
                        <a:t>OTP </a:t>
                      </a:r>
                    </a:p>
                    <a:p>
                      <a:pPr algn="ctr"/>
                      <a:r>
                        <a:rPr lang="en-US" dirty="0">
                          <a:solidFill>
                            <a:schemeClr val="bg1">
                              <a:lumMod val="95000"/>
                              <a:lumOff val="5000"/>
                            </a:schemeClr>
                          </a:solidFill>
                        </a:rPr>
                        <a:t>Generation</a:t>
                      </a:r>
                      <a:endParaRPr lang="en-IN" dirty="0">
                        <a:solidFill>
                          <a:schemeClr val="bg1">
                            <a:lumMod val="95000"/>
                            <a:lumOff val="5000"/>
                          </a:schemeClr>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2700000" scaled="1"/>
                      <a:tileRect/>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lumMod val="95000"/>
                            <a:lumOff val="5000"/>
                          </a:schemeClr>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bg1">
                            <a:lumMod val="95000"/>
                            <a:lumOff val="5000"/>
                          </a:schemeClr>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lumMod val="95000"/>
                              <a:lumOff val="5000"/>
                            </a:schemeClr>
                          </a:solidFill>
                        </a:rPr>
                        <a:t>Send OTP via Mail</a:t>
                      </a:r>
                      <a:endParaRPr lang="en-IN" dirty="0">
                        <a:solidFill>
                          <a:schemeClr val="bg1">
                            <a:lumMod val="95000"/>
                            <a:lumOff val="5000"/>
                          </a:schemeClr>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2700000" scaled="1"/>
                      <a:tileRect/>
                    </a:gradFill>
                  </a:tcPr>
                </a:tc>
                <a:tc>
                  <a:txBody>
                    <a:bodyPr/>
                    <a:lstStyle/>
                    <a:p>
                      <a:pPr algn="ctr"/>
                      <a:endParaRPr lang="en-US" dirty="0">
                        <a:solidFill>
                          <a:schemeClr val="bg1">
                            <a:lumMod val="95000"/>
                            <a:lumOff val="5000"/>
                          </a:schemeClr>
                        </a:solidFill>
                      </a:endParaRPr>
                    </a:p>
                    <a:p>
                      <a:pPr algn="ctr"/>
                      <a:r>
                        <a:rPr lang="en-US" dirty="0">
                          <a:solidFill>
                            <a:schemeClr val="bg1">
                              <a:lumMod val="95000"/>
                              <a:lumOff val="5000"/>
                            </a:schemeClr>
                          </a:solidFill>
                        </a:rPr>
                        <a:t>User</a:t>
                      </a:r>
                    </a:p>
                    <a:p>
                      <a:pPr algn="ctr"/>
                      <a:r>
                        <a:rPr lang="en-US" dirty="0">
                          <a:solidFill>
                            <a:schemeClr val="bg1">
                              <a:lumMod val="95000"/>
                              <a:lumOff val="5000"/>
                            </a:schemeClr>
                          </a:solidFill>
                        </a:rPr>
                        <a:t>OTP</a:t>
                      </a:r>
                    </a:p>
                    <a:p>
                      <a:pPr algn="ctr"/>
                      <a:r>
                        <a:rPr lang="en-US" dirty="0">
                          <a:solidFill>
                            <a:schemeClr val="bg1">
                              <a:lumMod val="95000"/>
                              <a:lumOff val="5000"/>
                            </a:schemeClr>
                          </a:solidFill>
                        </a:rPr>
                        <a:t>(input)</a:t>
                      </a:r>
                      <a:endParaRPr lang="en-IN" dirty="0">
                        <a:solidFill>
                          <a:schemeClr val="bg1">
                            <a:lumMod val="95000"/>
                            <a:lumOff val="5000"/>
                          </a:schemeClr>
                        </a:solidFill>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2700000" scaled="1"/>
                      <a:tileRect/>
                    </a:gradFill>
                  </a:tcPr>
                </a:tc>
                <a:tc>
                  <a:txBody>
                    <a:bodyPr/>
                    <a:lstStyle/>
                    <a:p>
                      <a:pPr algn="ctr"/>
                      <a:endParaRPr lang="en-US" dirty="0">
                        <a:solidFill>
                          <a:schemeClr val="bg1">
                            <a:lumMod val="95000"/>
                            <a:lumOff val="5000"/>
                          </a:schemeClr>
                        </a:solidFill>
                      </a:endParaRPr>
                    </a:p>
                    <a:p>
                      <a:pPr algn="ctr"/>
                      <a:endParaRPr lang="en-US" dirty="0">
                        <a:solidFill>
                          <a:schemeClr val="bg1">
                            <a:lumMod val="95000"/>
                            <a:lumOff val="5000"/>
                          </a:schemeClr>
                        </a:solidFill>
                      </a:endParaRPr>
                    </a:p>
                    <a:p>
                      <a:pPr algn="ctr"/>
                      <a:r>
                        <a:rPr lang="en-US" dirty="0">
                          <a:solidFill>
                            <a:schemeClr val="bg1">
                              <a:lumMod val="95000"/>
                              <a:lumOff val="5000"/>
                            </a:schemeClr>
                          </a:solidFill>
                        </a:rPr>
                        <a:t>OTP </a:t>
                      </a:r>
                    </a:p>
                    <a:p>
                      <a:pPr algn="ctr"/>
                      <a:r>
                        <a:rPr lang="en-US" dirty="0">
                          <a:solidFill>
                            <a:schemeClr val="bg1">
                              <a:lumMod val="95000"/>
                              <a:lumOff val="5000"/>
                            </a:schemeClr>
                          </a:solidFill>
                        </a:rPr>
                        <a:t>Verification</a:t>
                      </a:r>
                      <a:endParaRPr lang="en-IN" dirty="0">
                        <a:solidFill>
                          <a:schemeClr val="bg1">
                            <a:lumMod val="95000"/>
                            <a:lumOff val="5000"/>
                          </a:schemeClr>
                        </a:solidFill>
                      </a:endParaRPr>
                    </a:p>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2700000" scaled="1"/>
                      <a:tileRect/>
                    </a:gradFill>
                  </a:tcPr>
                </a:tc>
                <a:extLst>
                  <a:ext uri="{0D108BD9-81ED-4DB2-BD59-A6C34878D82A}">
                    <a16:rowId xmlns:a16="http://schemas.microsoft.com/office/drawing/2014/main" val="2057854728"/>
                  </a:ext>
                </a:extLst>
              </a:tr>
            </a:tbl>
          </a:graphicData>
        </a:graphic>
      </p:graphicFrame>
      <p:sp>
        <p:nvSpPr>
          <p:cNvPr id="9" name="Arrow: Down 8">
            <a:extLst>
              <a:ext uri="{FF2B5EF4-FFF2-40B4-BE49-F238E27FC236}">
                <a16:creationId xmlns:a16="http://schemas.microsoft.com/office/drawing/2014/main" id="{ECAD8C39-8C39-E272-7844-685AC12505C1}"/>
              </a:ext>
            </a:extLst>
          </p:cNvPr>
          <p:cNvSpPr/>
          <p:nvPr/>
        </p:nvSpPr>
        <p:spPr>
          <a:xfrm rot="16200000">
            <a:off x="2585664" y="3839543"/>
            <a:ext cx="558228" cy="4311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31844E3-C804-F651-F334-CBD08EC6E8A4}"/>
              </a:ext>
            </a:extLst>
          </p:cNvPr>
          <p:cNvSpPr/>
          <p:nvPr/>
        </p:nvSpPr>
        <p:spPr>
          <a:xfrm rot="16200000">
            <a:off x="4381927" y="3822418"/>
            <a:ext cx="558228" cy="4311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8FD1656-C91C-A7EB-65E5-E62F49931060}"/>
              </a:ext>
            </a:extLst>
          </p:cNvPr>
          <p:cNvSpPr/>
          <p:nvPr/>
        </p:nvSpPr>
        <p:spPr>
          <a:xfrm rot="16200000">
            <a:off x="6178191" y="3822418"/>
            <a:ext cx="558228" cy="4311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05A7B269-30E8-FC2A-A238-A97A9AA7E329}"/>
              </a:ext>
            </a:extLst>
          </p:cNvPr>
          <p:cNvSpPr/>
          <p:nvPr/>
        </p:nvSpPr>
        <p:spPr>
          <a:xfrm rot="16200000">
            <a:off x="7960568" y="3839543"/>
            <a:ext cx="558228" cy="4311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987A-2DAA-C9D9-DA63-0217CBBE2306}"/>
              </a:ext>
            </a:extLst>
          </p:cNvPr>
          <p:cNvSpPr>
            <a:spLocks noGrp="1"/>
          </p:cNvSpPr>
          <p:nvPr>
            <p:ph type="title"/>
          </p:nvPr>
        </p:nvSpPr>
        <p:spPr>
          <a:xfrm>
            <a:off x="1052214" y="262395"/>
            <a:ext cx="8825657" cy="1915647"/>
          </a:xfrm>
        </p:spPr>
        <p:txBody>
          <a:bodyPr/>
          <a:lstStyle/>
          <a:p>
            <a:r>
              <a:rPr lang="en-US" sz="6600" b="1" dirty="0">
                <a:solidFill>
                  <a:schemeClr val="accent4">
                    <a:lumMod val="60000"/>
                    <a:lumOff val="40000"/>
                  </a:schemeClr>
                </a:solidFill>
              </a:rPr>
              <a:t>Functionality</a:t>
            </a:r>
          </a:p>
        </p:txBody>
      </p:sp>
      <p:sp>
        <p:nvSpPr>
          <p:cNvPr id="3" name="Text Placeholder 2">
            <a:extLst>
              <a:ext uri="{FF2B5EF4-FFF2-40B4-BE49-F238E27FC236}">
                <a16:creationId xmlns:a16="http://schemas.microsoft.com/office/drawing/2014/main" id="{A0C701BB-1C00-0E3E-D657-610508894919}"/>
              </a:ext>
            </a:extLst>
          </p:cNvPr>
          <p:cNvSpPr>
            <a:spLocks noGrp="1"/>
          </p:cNvSpPr>
          <p:nvPr>
            <p:ph type="body" idx="1"/>
          </p:nvPr>
        </p:nvSpPr>
        <p:spPr>
          <a:xfrm>
            <a:off x="1154955" y="2414427"/>
            <a:ext cx="8825658" cy="3223354"/>
          </a:xfrm>
        </p:spPr>
        <p:txBody>
          <a:bodyPr>
            <a:normAutofit fontScale="92500"/>
          </a:bodyPr>
          <a:lstStyle/>
          <a:p>
            <a:pPr marL="114300"/>
            <a:r>
              <a:rPr lang="en-US" dirty="0" err="1">
                <a:solidFill>
                  <a:schemeClr val="tx1"/>
                </a:solidFill>
              </a:rPr>
              <a:t>Generate_otp</a:t>
            </a:r>
            <a:r>
              <a:rPr lang="en-US" dirty="0">
                <a:solidFill>
                  <a:schemeClr val="tx1"/>
                </a:solidFill>
              </a:rPr>
              <a:t>()  :- We have </a:t>
            </a:r>
            <a:r>
              <a:rPr lang="en-IN" dirty="0">
                <a:solidFill>
                  <a:schemeClr val="tx1"/>
                </a:solidFill>
              </a:rPr>
              <a:t>used a function named generate OTP to create a 6 digit OTP. </a:t>
            </a:r>
          </a:p>
          <a:p>
            <a:pPr marL="114300"/>
            <a:endParaRPr lang="en-US" sz="2200" dirty="0">
              <a:solidFill>
                <a:schemeClr val="tx1"/>
              </a:solidFill>
            </a:endParaRPr>
          </a:p>
          <a:p>
            <a:pPr marL="114300"/>
            <a:r>
              <a:rPr lang="en-US" dirty="0" err="1">
                <a:solidFill>
                  <a:schemeClr val="tx1"/>
                </a:solidFill>
              </a:rPr>
              <a:t>Send_otp</a:t>
            </a:r>
            <a:r>
              <a:rPr lang="en-US" dirty="0">
                <a:solidFill>
                  <a:schemeClr val="tx1"/>
                </a:solidFill>
              </a:rPr>
              <a:t>() :- We have used a function for sending the generated OTP  to the users email address.</a:t>
            </a:r>
          </a:p>
          <a:p>
            <a:pPr marL="571500" indent="-457200">
              <a:buAutoNum type="arabicPeriod"/>
            </a:pPr>
            <a:endParaRPr lang="en-US" dirty="0">
              <a:solidFill>
                <a:schemeClr val="tx1"/>
              </a:solidFill>
            </a:endParaRPr>
          </a:p>
          <a:p>
            <a:pPr marL="114300"/>
            <a:r>
              <a:rPr lang="en-US" dirty="0" err="1">
                <a:solidFill>
                  <a:schemeClr val="tx1"/>
                </a:solidFill>
              </a:rPr>
              <a:t>Validate_otp</a:t>
            </a:r>
            <a:r>
              <a:rPr lang="en-US" dirty="0">
                <a:solidFill>
                  <a:schemeClr val="tx1"/>
                </a:solidFill>
              </a:rPr>
              <a:t>() :- This function performs the validation part where the OTP sent to the users email gives the necessary access to the application or it will deny the access if OTP is wrong.</a:t>
            </a:r>
          </a:p>
          <a:p>
            <a:endParaRPr lang="en-US" dirty="0">
              <a:solidFill>
                <a:schemeClr val="tx1"/>
              </a:solidFill>
            </a:endParaRPr>
          </a:p>
        </p:txBody>
      </p:sp>
    </p:spTree>
    <p:extLst>
      <p:ext uri="{BB962C8B-B14F-4D97-AF65-F5344CB8AC3E}">
        <p14:creationId xmlns:p14="http://schemas.microsoft.com/office/powerpoint/2010/main" val="338731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7762-2B43-3314-A8D1-4CC82893BD5B}"/>
              </a:ext>
            </a:extLst>
          </p:cNvPr>
          <p:cNvSpPr>
            <a:spLocks noGrp="1"/>
          </p:cNvSpPr>
          <p:nvPr>
            <p:ph type="title"/>
          </p:nvPr>
        </p:nvSpPr>
        <p:spPr>
          <a:xfrm>
            <a:off x="1154955" y="256854"/>
            <a:ext cx="8825657" cy="1150602"/>
          </a:xfrm>
        </p:spPr>
        <p:txBody>
          <a:bodyPr/>
          <a:lstStyle/>
          <a:p>
            <a:r>
              <a:rPr lang="en-US" sz="6000" b="1" dirty="0">
                <a:solidFill>
                  <a:schemeClr val="accent4">
                    <a:lumMod val="60000"/>
                    <a:lumOff val="40000"/>
                  </a:schemeClr>
                </a:solidFill>
              </a:rPr>
              <a:t>Screenshots</a:t>
            </a:r>
          </a:p>
        </p:txBody>
      </p:sp>
      <p:sp>
        <p:nvSpPr>
          <p:cNvPr id="3" name="Text Placeholder 2">
            <a:extLst>
              <a:ext uri="{FF2B5EF4-FFF2-40B4-BE49-F238E27FC236}">
                <a16:creationId xmlns:a16="http://schemas.microsoft.com/office/drawing/2014/main" id="{F40859CB-3128-2314-9EE8-E01016E0E725}"/>
              </a:ext>
            </a:extLst>
          </p:cNvPr>
          <p:cNvSpPr>
            <a:spLocks noGrp="1"/>
          </p:cNvSpPr>
          <p:nvPr>
            <p:ph type="body" idx="1"/>
          </p:nvPr>
        </p:nvSpPr>
        <p:spPr>
          <a:xfrm>
            <a:off x="1154955" y="1407457"/>
            <a:ext cx="8825658" cy="2260418"/>
          </a:xfrm>
        </p:spPr>
        <p:txBody>
          <a:bodyPr/>
          <a:lstStyle/>
          <a:p>
            <a:r>
              <a:rPr lang="en-US" dirty="0">
                <a:solidFill>
                  <a:srgbClr val="00B0F0"/>
                </a:solidFill>
              </a:rPr>
              <a:t>For Access</a:t>
            </a:r>
          </a:p>
        </p:txBody>
      </p:sp>
      <p:pic>
        <p:nvPicPr>
          <p:cNvPr id="5" name="Picture 4">
            <a:extLst>
              <a:ext uri="{FF2B5EF4-FFF2-40B4-BE49-F238E27FC236}">
                <a16:creationId xmlns:a16="http://schemas.microsoft.com/office/drawing/2014/main" id="{11694CB1-CC18-AD87-3481-E86207C537E5}"/>
              </a:ext>
            </a:extLst>
          </p:cNvPr>
          <p:cNvPicPr>
            <a:picLocks noChangeAspect="1"/>
          </p:cNvPicPr>
          <p:nvPr/>
        </p:nvPicPr>
        <p:blipFill>
          <a:blip r:embed="rId2"/>
          <a:stretch>
            <a:fillRect/>
          </a:stretch>
        </p:blipFill>
        <p:spPr>
          <a:xfrm>
            <a:off x="1269235" y="2038156"/>
            <a:ext cx="6858957" cy="1390844"/>
          </a:xfrm>
          <a:prstGeom prst="rect">
            <a:avLst/>
          </a:prstGeom>
        </p:spPr>
      </p:pic>
      <p:sp>
        <p:nvSpPr>
          <p:cNvPr id="6" name="Text Placeholder 2">
            <a:extLst>
              <a:ext uri="{FF2B5EF4-FFF2-40B4-BE49-F238E27FC236}">
                <a16:creationId xmlns:a16="http://schemas.microsoft.com/office/drawing/2014/main" id="{26D48A49-F55F-F2B8-F314-01AEFD221722}"/>
              </a:ext>
            </a:extLst>
          </p:cNvPr>
          <p:cNvSpPr txBox="1">
            <a:spLocks/>
          </p:cNvSpPr>
          <p:nvPr/>
        </p:nvSpPr>
        <p:spPr>
          <a:xfrm>
            <a:off x="1269235" y="3667874"/>
            <a:ext cx="8825658" cy="20215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2000" b="0" i="0" kern="1200" cap="all">
                <a:solidFill>
                  <a:schemeClr val="accent1">
                    <a:lumMod val="60000"/>
                    <a:lumOff val="40000"/>
                  </a:schemeClr>
                </a:solidFill>
                <a:latin typeface="+mj-lt"/>
                <a:ea typeface="+mj-ea"/>
                <a:cs typeface="+mj-cs"/>
              </a:defRPr>
            </a:lvl1pPr>
            <a:lvl2pPr marL="4572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solidFill>
                  <a:srgbClr val="00B0F0"/>
                </a:solidFill>
              </a:rPr>
              <a:t>For Denied</a:t>
            </a:r>
          </a:p>
        </p:txBody>
      </p:sp>
      <p:pic>
        <p:nvPicPr>
          <p:cNvPr id="8" name="Picture 7">
            <a:extLst>
              <a:ext uri="{FF2B5EF4-FFF2-40B4-BE49-F238E27FC236}">
                <a16:creationId xmlns:a16="http://schemas.microsoft.com/office/drawing/2014/main" id="{7B7BCCAC-8985-F7DE-C166-567E8EDC5A6B}"/>
              </a:ext>
            </a:extLst>
          </p:cNvPr>
          <p:cNvPicPr>
            <a:picLocks noChangeAspect="1"/>
          </p:cNvPicPr>
          <p:nvPr/>
        </p:nvPicPr>
        <p:blipFill>
          <a:blip r:embed="rId3"/>
          <a:stretch>
            <a:fillRect/>
          </a:stretch>
        </p:blipFill>
        <p:spPr>
          <a:xfrm>
            <a:off x="1269236" y="4203310"/>
            <a:ext cx="8224086" cy="1486107"/>
          </a:xfrm>
          <a:prstGeom prst="rect">
            <a:avLst/>
          </a:prstGeom>
        </p:spPr>
      </p:pic>
    </p:spTree>
    <p:extLst>
      <p:ext uri="{BB962C8B-B14F-4D97-AF65-F5344CB8AC3E}">
        <p14:creationId xmlns:p14="http://schemas.microsoft.com/office/powerpoint/2010/main" val="346917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C039-23CB-5134-5054-AE7DE9C1D6D2}"/>
              </a:ext>
            </a:extLst>
          </p:cNvPr>
          <p:cNvSpPr>
            <a:spLocks noGrp="1"/>
          </p:cNvSpPr>
          <p:nvPr>
            <p:ph type="ctrTitle"/>
          </p:nvPr>
        </p:nvSpPr>
        <p:spPr>
          <a:xfrm>
            <a:off x="1422082" y="1289511"/>
            <a:ext cx="8954815" cy="2779056"/>
          </a:xfrm>
        </p:spPr>
        <p:txBody>
          <a:bodyPr/>
          <a:lstStyle/>
          <a:p>
            <a:pPr algn="ctr"/>
            <a:r>
              <a:rPr lang="en-US" b="1" dirty="0">
                <a:solidFill>
                  <a:schemeClr val="accent4">
                    <a:lumMod val="60000"/>
                    <a:lumOff val="40000"/>
                  </a:schemeClr>
                </a:solidFill>
              </a:rPr>
              <a:t>Thank You</a:t>
            </a:r>
          </a:p>
        </p:txBody>
      </p:sp>
    </p:spTree>
    <p:extLst>
      <p:ext uri="{BB962C8B-B14F-4D97-AF65-F5344CB8AC3E}">
        <p14:creationId xmlns:p14="http://schemas.microsoft.com/office/powerpoint/2010/main" val="1199020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TotalTime>
  <Words>154</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Calibri</vt:lpstr>
      <vt:lpstr>Century Gothic</vt:lpstr>
      <vt:lpstr>Wingdings 3</vt:lpstr>
      <vt:lpstr>Ion</vt:lpstr>
      <vt:lpstr>OTP Verification System Using Python</vt:lpstr>
      <vt:lpstr>INTRODUCTION</vt:lpstr>
      <vt:lpstr>Application Process chart</vt:lpstr>
      <vt:lpstr>Functionality</vt:lpstr>
      <vt:lpstr>Screenshots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 System Using Python</dc:title>
  <dc:creator>Prashant Mali</dc:creator>
  <cp:lastModifiedBy>Prashant Mali</cp:lastModifiedBy>
  <cp:revision>1</cp:revision>
  <dcterms:created xsi:type="dcterms:W3CDTF">2024-06-06T20:41:01Z</dcterms:created>
  <dcterms:modified xsi:type="dcterms:W3CDTF">2024-06-06T21:08:53Z</dcterms:modified>
</cp:coreProperties>
</file>