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FD7"/>
    <a:srgbClr val="E4F2E6"/>
    <a:srgbClr val="27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6645-E57B-193B-D655-0C8891A68EA6}"/>
              </a:ext>
            </a:extLst>
          </p:cNvPr>
          <p:cNvSpPr>
            <a:spLocks noGrp="1"/>
          </p:cNvSpPr>
          <p:nvPr>
            <p:ph type="ctrTitle"/>
          </p:nvPr>
        </p:nvSpPr>
        <p:spPr>
          <a:xfrm>
            <a:off x="1741882" y="2128891"/>
            <a:ext cx="8708235" cy="2600218"/>
          </a:xfrm>
        </p:spPr>
        <p:txBody>
          <a:bodyPr/>
          <a:lstStyle/>
          <a:p>
            <a:pPr algn="ctr"/>
            <a:r>
              <a:rPr lang="en-US" b="1" dirty="0">
                <a:solidFill>
                  <a:srgbClr val="FAFFD7"/>
                </a:solidFill>
                <a:latin typeface="Bookman Old Style" panose="02050604050505020204" pitchFamily="18" charset="0"/>
              </a:rPr>
              <a:t>SQL Capstone Project</a:t>
            </a:r>
          </a:p>
        </p:txBody>
      </p:sp>
      <p:sp>
        <p:nvSpPr>
          <p:cNvPr id="3" name="Subtitle 2">
            <a:extLst>
              <a:ext uri="{FF2B5EF4-FFF2-40B4-BE49-F238E27FC236}">
                <a16:creationId xmlns:a16="http://schemas.microsoft.com/office/drawing/2014/main" id="{8A84A263-8164-97A2-DA33-B8AFF24D877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48533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566992074"/>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7.In which month did the cost of goods sold reach its peak?</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1191586108"/>
              </p:ext>
            </p:extLst>
          </p:nvPr>
        </p:nvGraphicFramePr>
        <p:xfrm>
          <a:off x="78568" y="2081389"/>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8.Which product line generated the highest revenue?</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655283208"/>
              </p:ext>
            </p:extLst>
          </p:nvPr>
        </p:nvGraphicFramePr>
        <p:xfrm>
          <a:off x="78568" y="4297350"/>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a:r>
                        <a:rPr lang="en-US" sz="2000" dirty="0"/>
                        <a:t>9.In which city was the highest revenue recorded?</a:t>
                      </a:r>
                    </a:p>
                  </a:txBody>
                  <a:tcPr>
                    <a:noFill/>
                  </a:tcPr>
                </a:tc>
                <a:extLst>
                  <a:ext uri="{0D108BD9-81ED-4DB2-BD59-A6C34878D82A}">
                    <a16:rowId xmlns:a16="http://schemas.microsoft.com/office/drawing/2014/main" val="1970768283"/>
                  </a:ext>
                </a:extLst>
              </a:tr>
            </a:tbl>
          </a:graphicData>
        </a:graphic>
      </p:graphicFrame>
      <p:pic>
        <p:nvPicPr>
          <p:cNvPr id="3" name="Picture 2">
            <a:extLst>
              <a:ext uri="{FF2B5EF4-FFF2-40B4-BE49-F238E27FC236}">
                <a16:creationId xmlns:a16="http://schemas.microsoft.com/office/drawing/2014/main" id="{75DA5307-C94A-A6C9-A5F2-BEA1B23EE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 y="840921"/>
            <a:ext cx="4267383" cy="7363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F78A2202-2684-2E85-A7FF-B3F154970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7" y="2786945"/>
            <a:ext cx="4267383" cy="8931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44B67B11-DB3C-C4D8-0D64-72A57AD52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7" y="4839894"/>
            <a:ext cx="4430952" cy="8162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70690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302869842"/>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r>
                        <a:rPr lang="en-US" sz="2000" dirty="0"/>
                        <a:t>10.Which product line incurred the highest Value Added Tax?</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3167598279"/>
              </p:ext>
            </p:extLst>
          </p:nvPr>
        </p:nvGraphicFramePr>
        <p:xfrm>
          <a:off x="78568" y="1840184"/>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11.For each product line, add a column indicating "Good" if its sales are above average, otherwise "Bad.“</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3014682231"/>
              </p:ext>
            </p:extLst>
          </p:nvPr>
        </p:nvGraphicFramePr>
        <p:xfrm>
          <a:off x="78568" y="4455846"/>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fontAlgn="base"/>
                      <a:r>
                        <a:rPr lang="en-US" sz="2000" dirty="0"/>
                        <a:t>12.Identify the branch that exceeded the average number of products sold.</a:t>
                      </a:r>
                    </a:p>
                  </a:txBody>
                  <a:tcPr>
                    <a:noFill/>
                  </a:tcPr>
                </a:tc>
                <a:extLst>
                  <a:ext uri="{0D108BD9-81ED-4DB2-BD59-A6C34878D82A}">
                    <a16:rowId xmlns:a16="http://schemas.microsoft.com/office/drawing/2014/main" val="1970768283"/>
                  </a:ext>
                </a:extLst>
              </a:tr>
            </a:tbl>
          </a:graphicData>
        </a:graphic>
      </p:graphicFrame>
      <p:pic>
        <p:nvPicPr>
          <p:cNvPr id="2" name="Picture 1">
            <a:extLst>
              <a:ext uri="{FF2B5EF4-FFF2-40B4-BE49-F238E27FC236}">
                <a16:creationId xmlns:a16="http://schemas.microsoft.com/office/drawing/2014/main" id="{B48723DC-A30F-FB68-FFE7-15FA84D10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7" y="758763"/>
            <a:ext cx="4419391" cy="64807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D4D9D0B-CBC1-E6F5-FCB9-D852F6B5F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7" y="2594062"/>
            <a:ext cx="5644140" cy="145478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15E91D5-640E-DCEF-1CF0-A0A29ACF3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7" y="5156886"/>
            <a:ext cx="4858487" cy="14471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180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3115431683"/>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13.Which product line is most frequently associated with each gender?</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2688100283"/>
              </p:ext>
            </p:extLst>
          </p:nvPr>
        </p:nvGraphicFramePr>
        <p:xfrm>
          <a:off x="78568" y="2352907"/>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fontAlgn="base"/>
                      <a:r>
                        <a:rPr lang="en-US" sz="2000" dirty="0"/>
                        <a:t>14.Calculate the average rating for each product line.</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743158750"/>
              </p:ext>
            </p:extLst>
          </p:nvPr>
        </p:nvGraphicFramePr>
        <p:xfrm>
          <a:off x="78568" y="4455846"/>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fontAlgn="base"/>
                      <a:r>
                        <a:rPr lang="en-US" sz="2000" dirty="0"/>
                        <a:t>15.Count the sales occurrences for each time of day on every weekday.</a:t>
                      </a:r>
                    </a:p>
                  </a:txBody>
                  <a:tcPr>
                    <a:noFill/>
                  </a:tcPr>
                </a:tc>
                <a:extLst>
                  <a:ext uri="{0D108BD9-81ED-4DB2-BD59-A6C34878D82A}">
                    <a16:rowId xmlns:a16="http://schemas.microsoft.com/office/drawing/2014/main" val="1970768283"/>
                  </a:ext>
                </a:extLst>
              </a:tr>
            </a:tbl>
          </a:graphicData>
        </a:graphic>
      </p:graphicFrame>
      <p:pic>
        <p:nvPicPr>
          <p:cNvPr id="3" name="Picture 2">
            <a:extLst>
              <a:ext uri="{FF2B5EF4-FFF2-40B4-BE49-F238E27FC236}">
                <a16:creationId xmlns:a16="http://schemas.microsoft.com/office/drawing/2014/main" id="{9112AA7A-6D18-4769-7E6A-C01AB33E2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0939" y="688905"/>
            <a:ext cx="3528392" cy="14681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CB5ED239-96CF-8374-4A90-83781735B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0939" y="3008650"/>
            <a:ext cx="3528392" cy="11986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BD4BAAAB-73C1-65C9-184A-5DDF5FE9D8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0939" y="5014348"/>
            <a:ext cx="3528391" cy="12955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7018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241710022"/>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16.Identify the customer type contributing the highest revenue.</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1353430383"/>
              </p:ext>
            </p:extLst>
          </p:nvPr>
        </p:nvGraphicFramePr>
        <p:xfrm>
          <a:off x="78568" y="2352907"/>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17.Determine the city with the highest VAT percentage.</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3579069364"/>
              </p:ext>
            </p:extLst>
          </p:nvPr>
        </p:nvGraphicFramePr>
        <p:xfrm>
          <a:off x="78568" y="4455846"/>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fontAlgn="base"/>
                      <a:r>
                        <a:rPr lang="en-US" sz="2000" dirty="0"/>
                        <a:t>18.Identify the customer type with the highest VAT payments.</a:t>
                      </a:r>
                    </a:p>
                  </a:txBody>
                  <a:tcPr>
                    <a:noFill/>
                  </a:tcPr>
                </a:tc>
                <a:extLst>
                  <a:ext uri="{0D108BD9-81ED-4DB2-BD59-A6C34878D82A}">
                    <a16:rowId xmlns:a16="http://schemas.microsoft.com/office/drawing/2014/main" val="1970768283"/>
                  </a:ext>
                </a:extLst>
              </a:tr>
            </a:tbl>
          </a:graphicData>
        </a:graphic>
      </p:graphicFrame>
      <p:pic>
        <p:nvPicPr>
          <p:cNvPr id="2" name="Picture 1">
            <a:extLst>
              <a:ext uri="{FF2B5EF4-FFF2-40B4-BE49-F238E27FC236}">
                <a16:creationId xmlns:a16="http://schemas.microsoft.com/office/drawing/2014/main" id="{3E261A15-0ADD-C7C3-7843-B324705DF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642" y="740059"/>
            <a:ext cx="4249875" cy="74846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A039CB7-E12F-2E3C-BC30-7DD924D05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642" y="3000978"/>
            <a:ext cx="4249875" cy="1070804"/>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6EDEBC1-E895-5D96-0ADE-C916D240A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704" y="4938257"/>
            <a:ext cx="5914286" cy="788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451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2801235050"/>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19.What is the count of distinct customer types in the dataset?</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3003782799"/>
              </p:ext>
            </p:extLst>
          </p:nvPr>
        </p:nvGraphicFramePr>
        <p:xfrm>
          <a:off x="78568" y="2352907"/>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20.What is the count of distinct payment methods in the dataset?</a:t>
                      </a:r>
                    </a:p>
                    <a:p>
                      <a:pPr algn="ctr" fontAlgn="base"/>
                      <a:endParaRPr lang="en-US" sz="2000" dirty="0"/>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1022189820"/>
              </p:ext>
            </p:extLst>
          </p:nvPr>
        </p:nvGraphicFramePr>
        <p:xfrm>
          <a:off x="78568" y="4455846"/>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fontAlgn="base"/>
                      <a:r>
                        <a:rPr lang="en-US" sz="2000" dirty="0"/>
                        <a:t>21.Which customer type occurs most frequently?</a:t>
                      </a:r>
                    </a:p>
                  </a:txBody>
                  <a:tcPr>
                    <a:noFill/>
                  </a:tcPr>
                </a:tc>
                <a:extLst>
                  <a:ext uri="{0D108BD9-81ED-4DB2-BD59-A6C34878D82A}">
                    <a16:rowId xmlns:a16="http://schemas.microsoft.com/office/drawing/2014/main" val="1970768283"/>
                  </a:ext>
                </a:extLst>
              </a:tr>
            </a:tbl>
          </a:graphicData>
        </a:graphic>
      </p:graphicFrame>
      <p:pic>
        <p:nvPicPr>
          <p:cNvPr id="3" name="Picture 2">
            <a:extLst>
              <a:ext uri="{FF2B5EF4-FFF2-40B4-BE49-F238E27FC236}">
                <a16:creationId xmlns:a16="http://schemas.microsoft.com/office/drawing/2014/main" id="{0DDA78BC-88A6-BF66-0015-175203F5D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666" y="778934"/>
            <a:ext cx="4372236" cy="701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63B5A2C-DE70-7874-600F-75D3FF7FE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446" y="3078480"/>
            <a:ext cx="4082456" cy="7010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C973898-F8E6-584A-7C6A-D2DD3C256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5460" y="4949006"/>
            <a:ext cx="4216442" cy="876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148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2219852487"/>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22.Identify the customer type with the highest purchase frequency.</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4223222319"/>
              </p:ext>
            </p:extLst>
          </p:nvPr>
        </p:nvGraphicFramePr>
        <p:xfrm>
          <a:off x="78567" y="2121137"/>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23.Determine the predominant gender among customers.</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289460357"/>
              </p:ext>
            </p:extLst>
          </p:nvPr>
        </p:nvGraphicFramePr>
        <p:xfrm>
          <a:off x="78567" y="4218771"/>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fontAlgn="base"/>
                      <a:r>
                        <a:rPr lang="en-US" sz="2000" dirty="0"/>
                        <a:t>24.Examine the distribution of genders within each branch.</a:t>
                      </a:r>
                    </a:p>
                    <a:p>
                      <a:pPr algn="ctr" fontAlgn="base"/>
                      <a:endParaRPr lang="en-US" sz="2000" dirty="0"/>
                    </a:p>
                  </a:txBody>
                  <a:tcPr>
                    <a:noFill/>
                  </a:tcPr>
                </a:tc>
                <a:extLst>
                  <a:ext uri="{0D108BD9-81ED-4DB2-BD59-A6C34878D82A}">
                    <a16:rowId xmlns:a16="http://schemas.microsoft.com/office/drawing/2014/main" val="1970768283"/>
                  </a:ext>
                </a:extLst>
              </a:tr>
            </a:tbl>
          </a:graphicData>
        </a:graphic>
      </p:graphicFrame>
      <p:pic>
        <p:nvPicPr>
          <p:cNvPr id="2" name="Picture 1">
            <a:extLst>
              <a:ext uri="{FF2B5EF4-FFF2-40B4-BE49-F238E27FC236}">
                <a16:creationId xmlns:a16="http://schemas.microsoft.com/office/drawing/2014/main" id="{61703E2A-4AE2-91D5-903E-E83CE07E9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40" y="759075"/>
            <a:ext cx="4580046" cy="8436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2F0CC949-AD0D-2625-46FC-B0D379FBD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25" y="2899495"/>
            <a:ext cx="4066214" cy="8560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1FE6605-B61B-C800-B991-EF589FAE6C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14" y="5050098"/>
            <a:ext cx="3553702" cy="159214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6900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1542658867"/>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25.Identify the time of day when customers provide the most ratings.</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1844792655"/>
              </p:ext>
            </p:extLst>
          </p:nvPr>
        </p:nvGraphicFramePr>
        <p:xfrm>
          <a:off x="78567" y="2121137"/>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fontAlgn="base"/>
                      <a:r>
                        <a:rPr lang="en-US" sz="2000" dirty="0"/>
                        <a:t>26.Determine the time of day with the highest customer ratings for each branch.</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1481434473"/>
              </p:ext>
            </p:extLst>
          </p:nvPr>
        </p:nvGraphicFramePr>
        <p:xfrm>
          <a:off x="78567" y="4545362"/>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fontAlgn="base"/>
                      <a:r>
                        <a:rPr lang="en-US" sz="2000" dirty="0"/>
                        <a:t>27.Identify the day of the week with the highest average ratings.</a:t>
                      </a:r>
                    </a:p>
                  </a:txBody>
                  <a:tcPr>
                    <a:noFill/>
                  </a:tcPr>
                </a:tc>
                <a:extLst>
                  <a:ext uri="{0D108BD9-81ED-4DB2-BD59-A6C34878D82A}">
                    <a16:rowId xmlns:a16="http://schemas.microsoft.com/office/drawing/2014/main" val="1970768283"/>
                  </a:ext>
                </a:extLst>
              </a:tr>
            </a:tbl>
          </a:graphicData>
        </a:graphic>
      </p:graphicFrame>
      <p:pic>
        <p:nvPicPr>
          <p:cNvPr id="3" name="Picture 2">
            <a:extLst>
              <a:ext uri="{FF2B5EF4-FFF2-40B4-BE49-F238E27FC236}">
                <a16:creationId xmlns:a16="http://schemas.microsoft.com/office/drawing/2014/main" id="{62FA995C-20C5-CD93-481C-4C52AED36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353" y="761089"/>
            <a:ext cx="3488051" cy="82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36CDC4C-6AD8-40E4-CBD0-33F69DD9D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3" y="2849672"/>
            <a:ext cx="3488051" cy="12961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8C1FC698-97F5-09B2-1979-E9604B16F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53" y="5077761"/>
            <a:ext cx="3929343" cy="9004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882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2395938901"/>
              </p:ext>
            </p:extLst>
          </p:nvPr>
        </p:nvGraphicFramePr>
        <p:xfrm>
          <a:off x="78570" y="113017"/>
          <a:ext cx="9260639" cy="701040"/>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fontAlgn="base"/>
                      <a:r>
                        <a:rPr lang="en-US" sz="2000" dirty="0"/>
                        <a:t>28.Determine the day of the week with the highest average ratings for each branch.</a:t>
                      </a:r>
                    </a:p>
                  </a:txBody>
                  <a:tcPr>
                    <a:noFill/>
                  </a:tcPr>
                </a:tc>
                <a:extLst>
                  <a:ext uri="{0D108BD9-81ED-4DB2-BD59-A6C34878D82A}">
                    <a16:rowId xmlns:a16="http://schemas.microsoft.com/office/drawing/2014/main" val="2397788907"/>
                  </a:ext>
                </a:extLst>
              </a:tr>
            </a:tbl>
          </a:graphicData>
        </a:graphic>
      </p:graphicFrame>
      <p:pic>
        <p:nvPicPr>
          <p:cNvPr id="2" name="Picture 1">
            <a:extLst>
              <a:ext uri="{FF2B5EF4-FFF2-40B4-BE49-F238E27FC236}">
                <a16:creationId xmlns:a16="http://schemas.microsoft.com/office/drawing/2014/main" id="{247BBF28-F9FB-7B6C-4263-874461FAE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927" y="814057"/>
            <a:ext cx="4825725" cy="1929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586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24CF-E346-B094-2BAD-E8607B9DA594}"/>
              </a:ext>
            </a:extLst>
          </p:cNvPr>
          <p:cNvSpPr>
            <a:spLocks noGrp="1"/>
          </p:cNvSpPr>
          <p:nvPr>
            <p:ph type="ctrTitle"/>
          </p:nvPr>
        </p:nvSpPr>
        <p:spPr>
          <a:xfrm>
            <a:off x="1154955" y="415829"/>
            <a:ext cx="8825658" cy="3329581"/>
          </a:xfrm>
        </p:spPr>
        <p:txBody>
          <a:bodyPr/>
          <a:lstStyle/>
          <a:p>
            <a:pPr algn="ctr"/>
            <a:r>
              <a:rPr lang="en-US" dirty="0">
                <a:solidFill>
                  <a:srgbClr val="FAFFD7"/>
                </a:solidFill>
                <a:latin typeface="Bookman Old Style" panose="02050604050505020204" pitchFamily="18" charset="0"/>
              </a:rPr>
              <a:t>THANK YOU</a:t>
            </a:r>
          </a:p>
        </p:txBody>
      </p:sp>
      <p:sp>
        <p:nvSpPr>
          <p:cNvPr id="3" name="Subtitle 2">
            <a:extLst>
              <a:ext uri="{FF2B5EF4-FFF2-40B4-BE49-F238E27FC236}">
                <a16:creationId xmlns:a16="http://schemas.microsoft.com/office/drawing/2014/main" id="{4C92F5DD-EE2A-61D5-C2E4-338FE40BF67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1171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7A1-4AE2-B6B3-BD28-33C8954A0B1E}"/>
              </a:ext>
            </a:extLst>
          </p:cNvPr>
          <p:cNvSpPr>
            <a:spLocks noGrp="1"/>
          </p:cNvSpPr>
          <p:nvPr>
            <p:ph type="title"/>
          </p:nvPr>
        </p:nvSpPr>
        <p:spPr>
          <a:xfrm>
            <a:off x="646111" y="452717"/>
            <a:ext cx="9895174" cy="4951489"/>
          </a:xfrm>
        </p:spPr>
        <p:txBody>
          <a:bodyPr/>
          <a:lstStyle/>
          <a:p>
            <a:r>
              <a:rPr lang="en-US" sz="6600" b="1" dirty="0">
                <a:solidFill>
                  <a:srgbClr val="FAFFD7"/>
                </a:solidFill>
                <a:latin typeface="Bookman Old Style" panose="02050604050505020204" pitchFamily="18" charset="0"/>
              </a:rPr>
              <a:t>Aim of the Project</a:t>
            </a:r>
            <a:br>
              <a:rPr lang="en-US" sz="6000" dirty="0">
                <a:solidFill>
                  <a:srgbClr val="FAFFD7"/>
                </a:solidFill>
                <a:latin typeface="Bookman Old Style" panose="02050604050505020204" pitchFamily="18" charset="0"/>
              </a:rPr>
            </a:br>
            <a:br>
              <a:rPr lang="en-US" sz="6000" dirty="0">
                <a:solidFill>
                  <a:srgbClr val="FAFFD7"/>
                </a:solidFill>
                <a:latin typeface="Bookman Old Style" panose="02050604050505020204" pitchFamily="18" charset="0"/>
              </a:rPr>
            </a:br>
            <a:r>
              <a:rPr lang="en-US" sz="3600" dirty="0">
                <a:solidFill>
                  <a:schemeClr val="tx1"/>
                </a:solidFill>
              </a:rPr>
              <a:t>The major aim of this of project to gain the</a:t>
            </a:r>
            <a:br>
              <a:rPr lang="en-US" sz="3600" dirty="0">
                <a:solidFill>
                  <a:schemeClr val="tx1"/>
                </a:solidFill>
              </a:rPr>
            </a:br>
            <a:r>
              <a:rPr lang="en-US" sz="3600" dirty="0">
                <a:solidFill>
                  <a:schemeClr val="tx1"/>
                </a:solidFill>
              </a:rPr>
              <a:t>insight into the sales data of amazon to understand the different factors that affect sales of the different branches.</a:t>
            </a:r>
            <a:endParaRPr lang="en-US" sz="6000" dirty="0">
              <a:solidFill>
                <a:schemeClr val="tx1"/>
              </a:solidFill>
            </a:endParaRPr>
          </a:p>
        </p:txBody>
      </p:sp>
      <p:pic>
        <p:nvPicPr>
          <p:cNvPr id="5" name="Graphic 4" descr="Bullseye">
            <a:extLst>
              <a:ext uri="{FF2B5EF4-FFF2-40B4-BE49-F238E27FC236}">
                <a16:creationId xmlns:a16="http://schemas.microsoft.com/office/drawing/2014/main" id="{A39147CF-4C62-1CF9-F1D4-619EBB05B0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67943" y="622241"/>
            <a:ext cx="739086" cy="739086"/>
          </a:xfrm>
          <a:prstGeom prst="rect">
            <a:avLst/>
          </a:prstGeom>
        </p:spPr>
      </p:pic>
    </p:spTree>
    <p:extLst>
      <p:ext uri="{BB962C8B-B14F-4D97-AF65-F5344CB8AC3E}">
        <p14:creationId xmlns:p14="http://schemas.microsoft.com/office/powerpoint/2010/main" val="82297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AF4E-D55C-6A32-83DE-C0600F594BB5}"/>
              </a:ext>
            </a:extLst>
          </p:cNvPr>
          <p:cNvSpPr>
            <a:spLocks noGrp="1"/>
          </p:cNvSpPr>
          <p:nvPr>
            <p:ph type="title"/>
          </p:nvPr>
        </p:nvSpPr>
        <p:spPr>
          <a:xfrm>
            <a:off x="102743" y="71919"/>
            <a:ext cx="10294704" cy="1130157"/>
          </a:xfrm>
        </p:spPr>
        <p:txBody>
          <a:bodyPr/>
          <a:lstStyle/>
          <a:p>
            <a:r>
              <a:rPr lang="en-US" sz="6600" b="1" dirty="0">
                <a:solidFill>
                  <a:srgbClr val="FAFFD7"/>
                </a:solidFill>
                <a:latin typeface="Bookman Old Style" panose="02050604050505020204" pitchFamily="18" charset="0"/>
              </a:rPr>
              <a:t>Analysis</a:t>
            </a:r>
            <a:r>
              <a:rPr lang="en-US" sz="4800" b="1" dirty="0">
                <a:solidFill>
                  <a:srgbClr val="FAFFD7"/>
                </a:solidFill>
                <a:latin typeface="Bookman Old Style" panose="02050604050505020204" pitchFamily="18" charset="0"/>
              </a:rPr>
              <a:t> </a:t>
            </a:r>
            <a:r>
              <a:rPr lang="en-US" sz="6600" b="1" dirty="0">
                <a:solidFill>
                  <a:srgbClr val="FAFFD7"/>
                </a:solidFill>
                <a:latin typeface="Bookman Old Style" panose="02050604050505020204" pitchFamily="18" charset="0"/>
              </a:rPr>
              <a:t>List</a:t>
            </a:r>
          </a:p>
        </p:txBody>
      </p:sp>
      <p:sp>
        <p:nvSpPr>
          <p:cNvPr id="3" name="Content Placeholder 2">
            <a:extLst>
              <a:ext uri="{FF2B5EF4-FFF2-40B4-BE49-F238E27FC236}">
                <a16:creationId xmlns:a16="http://schemas.microsoft.com/office/drawing/2014/main" id="{DCFE6B84-3E00-2FFF-C3D6-4B669759BA6E}"/>
              </a:ext>
            </a:extLst>
          </p:cNvPr>
          <p:cNvSpPr>
            <a:spLocks noGrp="1"/>
          </p:cNvSpPr>
          <p:nvPr>
            <p:ph idx="1"/>
          </p:nvPr>
        </p:nvSpPr>
        <p:spPr>
          <a:xfrm>
            <a:off x="102743" y="1202076"/>
            <a:ext cx="11815279" cy="5383659"/>
          </a:xfrm>
        </p:spPr>
        <p:txBody>
          <a:bodyPr>
            <a:normAutofit fontScale="85000" lnSpcReduction="10000"/>
          </a:bodyPr>
          <a:lstStyle/>
          <a:p>
            <a:pPr>
              <a:buFont typeface="Wingdings" panose="05000000000000000000" pitchFamily="2" charset="2"/>
              <a:buChar char="Ø"/>
            </a:pPr>
            <a:r>
              <a:rPr lang="en-US" sz="2800" dirty="0"/>
              <a:t>Product Analysis -</a:t>
            </a:r>
          </a:p>
          <a:p>
            <a:pPr>
              <a:buFont typeface="Wingdings" panose="05000000000000000000" pitchFamily="2" charset="2"/>
              <a:buChar char="Ø"/>
            </a:pPr>
            <a:r>
              <a:rPr lang="en-US" sz="2800" dirty="0"/>
              <a:t>Conduct analysis on the data to understand the different product lines, the products lines performing best and the product lines that need to be improved.</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Sales Analysis -</a:t>
            </a:r>
          </a:p>
          <a:p>
            <a:pPr>
              <a:buFont typeface="Wingdings" panose="05000000000000000000" pitchFamily="2" charset="2"/>
              <a:buChar char="Ø"/>
            </a:pPr>
            <a:r>
              <a:rPr lang="en-US" sz="2800" dirty="0"/>
              <a:t>This analysis aims to answer the question of the sales trends of product. The result of this can help us measure the effectiveness of each sales strategy the business applies and what modifications are needed to gain more sales.</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Customer Analysis-</a:t>
            </a:r>
          </a:p>
          <a:p>
            <a:pPr>
              <a:buFont typeface="Wingdings" panose="05000000000000000000" pitchFamily="2" charset="2"/>
              <a:buChar char="Ø"/>
            </a:pPr>
            <a:r>
              <a:rPr lang="en-US" sz="2800" dirty="0"/>
              <a:t>This analysis aims to uncover the different customer segments, purchase trends and the profitability of each customer segment.</a:t>
            </a:r>
          </a:p>
          <a:p>
            <a:pPr>
              <a:buFont typeface="Wingdings" panose="05000000000000000000" pitchFamily="2" charset="2"/>
              <a:buChar char="Ø"/>
            </a:pPr>
            <a:endParaRPr lang="en-US" sz="2800" dirty="0"/>
          </a:p>
        </p:txBody>
      </p:sp>
      <p:pic>
        <p:nvPicPr>
          <p:cNvPr id="7" name="Graphic 6" descr="Upward trend">
            <a:extLst>
              <a:ext uri="{FF2B5EF4-FFF2-40B4-BE49-F238E27FC236}">
                <a16:creationId xmlns:a16="http://schemas.microsoft.com/office/drawing/2014/main" id="{82C532A6-DF5F-4D28-45F7-63EFCFE74B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6138" y="71919"/>
            <a:ext cx="1130159" cy="1130159"/>
          </a:xfrm>
          <a:prstGeom prst="rect">
            <a:avLst/>
          </a:prstGeom>
          <a:effectLst>
            <a:glow rad="101600">
              <a:schemeClr val="accent5">
                <a:satMod val="175000"/>
                <a:alpha val="40000"/>
              </a:schemeClr>
            </a:glow>
            <a:outerShdw blurRad="152400" dist="317500" dir="5400000" sx="90000" sy="-19000" rotWithShape="0">
              <a:prstClr val="black">
                <a:alpha val="15000"/>
              </a:prstClr>
            </a:outerShdw>
            <a:reflection blurRad="6350" stA="50000" endA="300" endPos="55500" dist="50800" dir="5400000" sy="-100000" algn="bl" rotWithShape="0"/>
          </a:effectLst>
        </p:spPr>
      </p:pic>
    </p:spTree>
    <p:extLst>
      <p:ext uri="{BB962C8B-B14F-4D97-AF65-F5344CB8AC3E}">
        <p14:creationId xmlns:p14="http://schemas.microsoft.com/office/powerpoint/2010/main" val="65716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5ED9-0438-FDF2-6506-CEFCB416F59D}"/>
              </a:ext>
            </a:extLst>
          </p:cNvPr>
          <p:cNvSpPr>
            <a:spLocks noGrp="1"/>
          </p:cNvSpPr>
          <p:nvPr>
            <p:ph type="title"/>
          </p:nvPr>
        </p:nvSpPr>
        <p:spPr>
          <a:xfrm>
            <a:off x="82193" y="92468"/>
            <a:ext cx="10335803" cy="1160980"/>
          </a:xfrm>
        </p:spPr>
        <p:txBody>
          <a:bodyPr/>
          <a:lstStyle/>
          <a:p>
            <a:r>
              <a:rPr lang="en-US" sz="6600" b="1" dirty="0">
                <a:solidFill>
                  <a:srgbClr val="FAFFD7"/>
                </a:solidFill>
                <a:latin typeface="Bookman Old Style" panose="02050604050505020204" pitchFamily="18" charset="0"/>
              </a:rPr>
              <a:t>Approach</a:t>
            </a:r>
          </a:p>
        </p:txBody>
      </p:sp>
      <p:sp>
        <p:nvSpPr>
          <p:cNvPr id="3" name="Content Placeholder 2">
            <a:extLst>
              <a:ext uri="{FF2B5EF4-FFF2-40B4-BE49-F238E27FC236}">
                <a16:creationId xmlns:a16="http://schemas.microsoft.com/office/drawing/2014/main" id="{9922E361-6EB7-0D7F-EB32-00B6CB186586}"/>
              </a:ext>
            </a:extLst>
          </p:cNvPr>
          <p:cNvSpPr>
            <a:spLocks noGrp="1"/>
          </p:cNvSpPr>
          <p:nvPr>
            <p:ph idx="1"/>
          </p:nvPr>
        </p:nvSpPr>
        <p:spPr>
          <a:xfrm>
            <a:off x="503434" y="1571947"/>
            <a:ext cx="9546419" cy="2188396"/>
          </a:xfrm>
        </p:spPr>
        <p:txBody>
          <a:bodyPr>
            <a:normAutofit/>
          </a:bodyPr>
          <a:lstStyle/>
          <a:p>
            <a:pPr>
              <a:buFont typeface="Wingdings" panose="05000000000000000000" pitchFamily="2" charset="2"/>
              <a:buChar char="Ø"/>
            </a:pPr>
            <a:r>
              <a:rPr lang="en-US" sz="3600" dirty="0"/>
              <a:t>Data Wrangling</a:t>
            </a:r>
          </a:p>
          <a:p>
            <a:pPr>
              <a:buFont typeface="Wingdings" panose="05000000000000000000" pitchFamily="2" charset="2"/>
              <a:buChar char="Ø"/>
            </a:pPr>
            <a:r>
              <a:rPr lang="en-US" sz="3600" dirty="0"/>
              <a:t>Feature Engineering</a:t>
            </a:r>
          </a:p>
          <a:p>
            <a:pPr>
              <a:buFont typeface="Wingdings" panose="05000000000000000000" pitchFamily="2" charset="2"/>
              <a:buChar char="Ø"/>
            </a:pPr>
            <a:r>
              <a:rPr lang="en-US" sz="3600" dirty="0"/>
              <a:t>Exploratory Data Analysis (EDA)</a:t>
            </a:r>
          </a:p>
        </p:txBody>
      </p:sp>
      <p:pic>
        <p:nvPicPr>
          <p:cNvPr id="5" name="Graphic 4" descr="City">
            <a:extLst>
              <a:ext uri="{FF2B5EF4-FFF2-40B4-BE49-F238E27FC236}">
                <a16:creationId xmlns:a16="http://schemas.microsoft.com/office/drawing/2014/main" id="{17154E16-757D-E800-F1A4-0C74DF02E7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8549" y="215758"/>
            <a:ext cx="914400" cy="914400"/>
          </a:xfrm>
          <a:prstGeom prst="rect">
            <a:avLst/>
          </a:prstGeom>
          <a:effectLst>
            <a:reflection blurRad="6350" stA="50000" endA="300" endPos="55000" dir="5400000" sy="-100000" algn="bl" rotWithShape="0"/>
          </a:effectLst>
        </p:spPr>
      </p:pic>
    </p:spTree>
    <p:extLst>
      <p:ext uri="{BB962C8B-B14F-4D97-AF65-F5344CB8AC3E}">
        <p14:creationId xmlns:p14="http://schemas.microsoft.com/office/powerpoint/2010/main" val="334434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1B02F-9BF7-DCD3-A8CC-6DF07EF346EF}"/>
              </a:ext>
            </a:extLst>
          </p:cNvPr>
          <p:cNvSpPr>
            <a:spLocks noGrp="1"/>
          </p:cNvSpPr>
          <p:nvPr>
            <p:ph type="title"/>
          </p:nvPr>
        </p:nvSpPr>
        <p:spPr/>
        <p:txBody>
          <a:bodyPr/>
          <a:lstStyle/>
          <a:p>
            <a:r>
              <a:rPr lang="en-US" sz="6000" b="1" dirty="0">
                <a:solidFill>
                  <a:srgbClr val="FAFFD7"/>
                </a:solidFill>
                <a:latin typeface="Bookman Old Style" panose="02050604050505020204" pitchFamily="18" charset="0"/>
              </a:rPr>
              <a:t>Data Wrangling</a:t>
            </a:r>
          </a:p>
        </p:txBody>
      </p:sp>
      <p:sp>
        <p:nvSpPr>
          <p:cNvPr id="3" name="Content Placeholder 2">
            <a:extLst>
              <a:ext uri="{FF2B5EF4-FFF2-40B4-BE49-F238E27FC236}">
                <a16:creationId xmlns:a16="http://schemas.microsoft.com/office/drawing/2014/main" id="{E0334CF1-2E51-A3B1-21A9-5A11A936485B}"/>
              </a:ext>
            </a:extLst>
          </p:cNvPr>
          <p:cNvSpPr>
            <a:spLocks noGrp="1"/>
          </p:cNvSpPr>
          <p:nvPr>
            <p:ph idx="1"/>
          </p:nvPr>
        </p:nvSpPr>
        <p:spPr>
          <a:xfrm>
            <a:off x="1103312" y="2052919"/>
            <a:ext cx="9489344" cy="2539630"/>
          </a:xfrm>
        </p:spPr>
        <p:txBody>
          <a:bodyPr/>
          <a:lstStyle/>
          <a:p>
            <a:pPr>
              <a:buFont typeface="Wingdings" panose="05000000000000000000" pitchFamily="2" charset="2"/>
              <a:buChar char="Ø"/>
            </a:pPr>
            <a:r>
              <a:rPr lang="en-US" sz="2400" dirty="0"/>
              <a:t>We have download the data set of Amazon(excel / csv).</a:t>
            </a:r>
          </a:p>
          <a:p>
            <a:pPr>
              <a:buFont typeface="Wingdings" panose="05000000000000000000" pitchFamily="2" charset="2"/>
              <a:buChar char="Ø"/>
            </a:pPr>
            <a:r>
              <a:rPr lang="en-US" sz="2400" dirty="0"/>
              <a:t>Import the dataset to MySQL Workbench.</a:t>
            </a:r>
          </a:p>
          <a:p>
            <a:pPr>
              <a:buFont typeface="Wingdings" panose="05000000000000000000" pitchFamily="2" charset="2"/>
              <a:buChar char="Ø"/>
            </a:pPr>
            <a:r>
              <a:rPr lang="en-US" sz="2400" dirty="0"/>
              <a:t>Check  The Datatypes.</a:t>
            </a:r>
          </a:p>
          <a:p>
            <a:pPr>
              <a:buFont typeface="Wingdings" panose="05000000000000000000" pitchFamily="2" charset="2"/>
              <a:buChar char="Ø"/>
            </a:pPr>
            <a:r>
              <a:rPr lang="en-US" sz="2400" dirty="0"/>
              <a:t>Manipulate the data.</a:t>
            </a:r>
          </a:p>
          <a:p>
            <a:pPr>
              <a:buFont typeface="Wingdings" panose="05000000000000000000" pitchFamily="2" charset="2"/>
              <a:buChar char="Ø"/>
            </a:pPr>
            <a:r>
              <a:rPr lang="en-US" sz="2400" dirty="0"/>
              <a:t>Like Alter/Update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Graphic 4" descr="Download from cloud">
            <a:extLst>
              <a:ext uri="{FF2B5EF4-FFF2-40B4-BE49-F238E27FC236}">
                <a16:creationId xmlns:a16="http://schemas.microsoft.com/office/drawing/2014/main" id="{C3D5B6D3-E5BB-A37E-45EA-0473414A00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41568" y="581484"/>
            <a:ext cx="914400" cy="914400"/>
          </a:xfrm>
          <a:prstGeom prst="rect">
            <a:avLst/>
          </a:prstGeom>
        </p:spPr>
      </p:pic>
    </p:spTree>
    <p:extLst>
      <p:ext uri="{BB962C8B-B14F-4D97-AF65-F5344CB8AC3E}">
        <p14:creationId xmlns:p14="http://schemas.microsoft.com/office/powerpoint/2010/main" val="324269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6DA3-9DB0-0F0C-679A-C9CE4E2A900F}"/>
              </a:ext>
            </a:extLst>
          </p:cNvPr>
          <p:cNvSpPr>
            <a:spLocks noGrp="1"/>
          </p:cNvSpPr>
          <p:nvPr>
            <p:ph type="ctrTitle"/>
          </p:nvPr>
        </p:nvSpPr>
        <p:spPr>
          <a:xfrm>
            <a:off x="-1" y="0"/>
            <a:ext cx="10294707" cy="2568539"/>
          </a:xfrm>
        </p:spPr>
        <p:txBody>
          <a:bodyPr/>
          <a:lstStyle/>
          <a:p>
            <a:r>
              <a:rPr lang="en-US" sz="7200" b="1" dirty="0">
                <a:solidFill>
                  <a:srgbClr val="FAFFD7"/>
                </a:solidFill>
                <a:latin typeface="Bookman Old Style" panose="02050604050505020204" pitchFamily="18" charset="0"/>
              </a:rPr>
              <a:t>Feature Engineering</a:t>
            </a:r>
            <a:br>
              <a:rPr lang="en-US" sz="7200" dirty="0"/>
            </a:br>
            <a:endParaRPr lang="en-US" dirty="0"/>
          </a:p>
        </p:txBody>
      </p:sp>
      <p:sp>
        <p:nvSpPr>
          <p:cNvPr id="3" name="Subtitle 2">
            <a:extLst>
              <a:ext uri="{FF2B5EF4-FFF2-40B4-BE49-F238E27FC236}">
                <a16:creationId xmlns:a16="http://schemas.microsoft.com/office/drawing/2014/main" id="{E9AF74C7-14FD-47AA-0B31-133CD5A1FA81}"/>
              </a:ext>
            </a:extLst>
          </p:cNvPr>
          <p:cNvSpPr>
            <a:spLocks noGrp="1"/>
          </p:cNvSpPr>
          <p:nvPr>
            <p:ph type="subTitle" idx="1"/>
          </p:nvPr>
        </p:nvSpPr>
        <p:spPr>
          <a:xfrm>
            <a:off x="133564" y="2568539"/>
            <a:ext cx="11959119" cy="4130212"/>
          </a:xfrm>
        </p:spPr>
        <p:txBody>
          <a:bodyPr>
            <a:noAutofit/>
          </a:bodyPr>
          <a:lstStyle/>
          <a:p>
            <a:pPr marL="171450" indent="-171450">
              <a:buFont typeface="Wingdings" panose="05000000000000000000" pitchFamily="2" charset="2"/>
              <a:buChar char="Ø"/>
            </a:pPr>
            <a:r>
              <a:rPr lang="en-US" sz="1800" dirty="0">
                <a:solidFill>
                  <a:schemeClr val="tx1"/>
                </a:solidFill>
              </a:rPr>
              <a:t> Add a new column named </a:t>
            </a:r>
            <a:r>
              <a:rPr lang="en-US" sz="1800" dirty="0" err="1">
                <a:solidFill>
                  <a:schemeClr val="tx1"/>
                </a:solidFill>
              </a:rPr>
              <a:t>timeofday</a:t>
            </a:r>
            <a:r>
              <a:rPr lang="en-US" sz="1800" dirty="0">
                <a:solidFill>
                  <a:schemeClr val="tx1"/>
                </a:solidFill>
              </a:rPr>
              <a:t> to give insight of sales in the Morning, Afternoon and Evening. This will help answer the question on which part of the day most sales are made.</a:t>
            </a:r>
          </a:p>
          <a:p>
            <a:pPr marL="171450" indent="-171450">
              <a:buFont typeface="Wingdings" panose="05000000000000000000" pitchFamily="2" charset="2"/>
              <a:buChar char="Ø"/>
            </a:pPr>
            <a:endParaRPr lang="en-US" sz="1800" dirty="0">
              <a:solidFill>
                <a:schemeClr val="tx1"/>
              </a:solidFill>
            </a:endParaRPr>
          </a:p>
          <a:p>
            <a:pPr marL="171450" indent="-171450">
              <a:buFont typeface="Wingdings" panose="05000000000000000000" pitchFamily="2" charset="2"/>
              <a:buChar char="Ø"/>
            </a:pPr>
            <a:r>
              <a:rPr lang="en-US" sz="1800" dirty="0">
                <a:solidFill>
                  <a:schemeClr val="tx1"/>
                </a:solidFill>
              </a:rPr>
              <a:t>Add a new column named </a:t>
            </a:r>
            <a:r>
              <a:rPr lang="en-US" sz="1800" dirty="0" err="1">
                <a:solidFill>
                  <a:schemeClr val="tx1"/>
                </a:solidFill>
              </a:rPr>
              <a:t>dayname</a:t>
            </a:r>
            <a:r>
              <a:rPr lang="en-US" sz="1800" dirty="0">
                <a:solidFill>
                  <a:schemeClr val="tx1"/>
                </a:solidFill>
              </a:rPr>
              <a:t> that contains the extracted days of the week on which the given transaction took place (Mon, Tue, Wed, </a:t>
            </a:r>
            <a:r>
              <a:rPr lang="en-US" sz="1800" dirty="0" err="1">
                <a:solidFill>
                  <a:schemeClr val="tx1"/>
                </a:solidFill>
              </a:rPr>
              <a:t>Thur</a:t>
            </a:r>
            <a:r>
              <a:rPr lang="en-US" sz="1800" dirty="0">
                <a:solidFill>
                  <a:schemeClr val="tx1"/>
                </a:solidFill>
              </a:rPr>
              <a:t>, Fri). This will help answer the question on which week of the day each branch is busiest.</a:t>
            </a:r>
          </a:p>
          <a:p>
            <a:pPr marL="171450" indent="-171450">
              <a:buFont typeface="Wingdings" panose="05000000000000000000" pitchFamily="2" charset="2"/>
              <a:buChar char="Ø"/>
            </a:pPr>
            <a:endParaRPr lang="en-US" sz="1800" dirty="0">
              <a:solidFill>
                <a:schemeClr val="tx1"/>
              </a:solidFill>
            </a:endParaRPr>
          </a:p>
          <a:p>
            <a:pPr marL="171450" indent="-171450">
              <a:buFont typeface="Wingdings" panose="05000000000000000000" pitchFamily="2" charset="2"/>
              <a:buChar char="Ø"/>
            </a:pPr>
            <a:r>
              <a:rPr lang="en-US" sz="1800" dirty="0">
                <a:solidFill>
                  <a:schemeClr val="tx1"/>
                </a:solidFill>
              </a:rPr>
              <a:t> Add a new column named </a:t>
            </a:r>
            <a:r>
              <a:rPr lang="en-US" sz="1800" dirty="0" err="1">
                <a:solidFill>
                  <a:schemeClr val="tx1"/>
                </a:solidFill>
              </a:rPr>
              <a:t>monthname</a:t>
            </a:r>
            <a:r>
              <a:rPr lang="en-US" sz="1800" dirty="0">
                <a:solidFill>
                  <a:schemeClr val="tx1"/>
                </a:solidFill>
              </a:rPr>
              <a:t> that contains the extracted months of the year on which the given transaction took place (Jan, Feb, Mar). Help determine which month of the year has the most sales and profit.</a:t>
            </a:r>
          </a:p>
        </p:txBody>
      </p:sp>
    </p:spTree>
    <p:extLst>
      <p:ext uri="{BB962C8B-B14F-4D97-AF65-F5344CB8AC3E}">
        <p14:creationId xmlns:p14="http://schemas.microsoft.com/office/powerpoint/2010/main" val="72817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277F-FD79-5143-61A3-D17951E14925}"/>
              </a:ext>
            </a:extLst>
          </p:cNvPr>
          <p:cNvSpPr>
            <a:spLocks noGrp="1"/>
          </p:cNvSpPr>
          <p:nvPr>
            <p:ph type="title"/>
          </p:nvPr>
        </p:nvSpPr>
        <p:spPr>
          <a:xfrm>
            <a:off x="1118722" y="2028470"/>
            <a:ext cx="9404723" cy="1400530"/>
          </a:xfrm>
        </p:spPr>
        <p:txBody>
          <a:bodyPr/>
          <a:lstStyle/>
          <a:p>
            <a:pPr algn="ctr"/>
            <a:r>
              <a:rPr lang="en-US" sz="6600" b="1" dirty="0">
                <a:solidFill>
                  <a:srgbClr val="E4F2E6"/>
                </a:solidFill>
                <a:latin typeface="Bookman Old Style" panose="02050604050505020204" pitchFamily="18" charset="0"/>
              </a:rPr>
              <a:t>Question On Dataset</a:t>
            </a:r>
            <a:br>
              <a:rPr lang="en-US" sz="6600" b="1" dirty="0">
                <a:solidFill>
                  <a:srgbClr val="E4F2E6"/>
                </a:solidFill>
                <a:latin typeface="Bookman Old Style" panose="02050604050505020204" pitchFamily="18" charset="0"/>
              </a:rPr>
            </a:br>
            <a:r>
              <a:rPr lang="en-US" sz="6600" b="1" dirty="0">
                <a:solidFill>
                  <a:srgbClr val="E4F2E6"/>
                </a:solidFill>
                <a:latin typeface="Bookman Old Style" panose="02050604050505020204" pitchFamily="18" charset="0"/>
              </a:rPr>
              <a:t>?</a:t>
            </a:r>
          </a:p>
        </p:txBody>
      </p:sp>
    </p:spTree>
    <p:extLst>
      <p:ext uri="{BB962C8B-B14F-4D97-AF65-F5344CB8AC3E}">
        <p14:creationId xmlns:p14="http://schemas.microsoft.com/office/powerpoint/2010/main" val="417493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B683FB-AC35-07A5-25FD-303C58739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021" y="820671"/>
            <a:ext cx="3451732" cy="7224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2068420881"/>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a:r>
                        <a:rPr lang="en-US" sz="2000" dirty="0">
                          <a:latin typeface="+mj-lt"/>
                        </a:rPr>
                        <a:t>1.What is the count of distinct cities in the dataset?</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2244067971"/>
              </p:ext>
            </p:extLst>
          </p:nvPr>
        </p:nvGraphicFramePr>
        <p:xfrm>
          <a:off x="78568" y="2081389"/>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a:r>
                        <a:rPr lang="en-US" sz="2000" dirty="0"/>
                        <a:t>2.For each branch, what is the corresponding city?</a:t>
                      </a:r>
                    </a:p>
                  </a:txBody>
                  <a:tcPr>
                    <a:noFill/>
                  </a:tcPr>
                </a:tc>
                <a:extLst>
                  <a:ext uri="{0D108BD9-81ED-4DB2-BD59-A6C34878D82A}">
                    <a16:rowId xmlns:a16="http://schemas.microsoft.com/office/drawing/2014/main" val="4228243428"/>
                  </a:ext>
                </a:extLst>
              </a:tr>
            </a:tbl>
          </a:graphicData>
        </a:graphic>
      </p:graphicFrame>
      <p:pic>
        <p:nvPicPr>
          <p:cNvPr id="6" name="Picture 5">
            <a:extLst>
              <a:ext uri="{FF2B5EF4-FFF2-40B4-BE49-F238E27FC236}">
                <a16:creationId xmlns:a16="http://schemas.microsoft.com/office/drawing/2014/main" id="{DEA3351C-E83B-8F30-D33C-AA59FE5DC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3021" y="2786085"/>
            <a:ext cx="3451732" cy="9632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3046142747"/>
              </p:ext>
            </p:extLst>
          </p:nvPr>
        </p:nvGraphicFramePr>
        <p:xfrm>
          <a:off x="78568" y="4297350"/>
          <a:ext cx="9260639" cy="701040"/>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000" dirty="0"/>
                        <a:t>3.What is the count of distinct product lines in the dataset?</a:t>
                      </a:r>
                    </a:p>
                    <a:p>
                      <a:pPr algn="ctr"/>
                      <a:endParaRPr lang="en-US" sz="2000" dirty="0"/>
                    </a:p>
                  </a:txBody>
                  <a:tcPr>
                    <a:noFill/>
                  </a:tcPr>
                </a:tc>
                <a:extLst>
                  <a:ext uri="{0D108BD9-81ED-4DB2-BD59-A6C34878D82A}">
                    <a16:rowId xmlns:a16="http://schemas.microsoft.com/office/drawing/2014/main" val="1970768283"/>
                  </a:ext>
                </a:extLst>
              </a:tr>
            </a:tbl>
          </a:graphicData>
        </a:graphic>
      </p:graphicFrame>
      <p:pic>
        <p:nvPicPr>
          <p:cNvPr id="8" name="Picture 7">
            <a:extLst>
              <a:ext uri="{FF2B5EF4-FFF2-40B4-BE49-F238E27FC236}">
                <a16:creationId xmlns:a16="http://schemas.microsoft.com/office/drawing/2014/main" id="{A6ABA139-B3E7-4EEC-FB1C-29411D1BD7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9933" y="5085819"/>
            <a:ext cx="3957908" cy="9211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7665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326E16-AC59-81B5-C6B7-D7188C6CDF7A}"/>
              </a:ext>
            </a:extLst>
          </p:cNvPr>
          <p:cNvGraphicFramePr>
            <a:graphicFrameLocks noGrp="1"/>
          </p:cNvGraphicFramePr>
          <p:nvPr>
            <p:extLst>
              <p:ext uri="{D42A27DB-BD31-4B8C-83A1-F6EECF244321}">
                <p14:modId xmlns:p14="http://schemas.microsoft.com/office/powerpoint/2010/main" val="3293190365"/>
              </p:ext>
            </p:extLst>
          </p:nvPr>
        </p:nvGraphicFramePr>
        <p:xfrm>
          <a:off x="78570" y="113017"/>
          <a:ext cx="9260639" cy="648072"/>
        </p:xfrm>
        <a:graphic>
          <a:graphicData uri="http://schemas.openxmlformats.org/drawingml/2006/table">
            <a:tbl>
              <a:tblPr firstRow="1" bandRow="1">
                <a:tableStyleId>{073A0DAA-6AF3-43AB-8588-CEC1D06C72B9}</a:tableStyleId>
              </a:tblPr>
              <a:tblGrid>
                <a:gridCol w="9260639">
                  <a:extLst>
                    <a:ext uri="{9D8B030D-6E8A-4147-A177-3AD203B41FA5}">
                      <a16:colId xmlns:a16="http://schemas.microsoft.com/office/drawing/2014/main" val="3916471436"/>
                    </a:ext>
                  </a:extLst>
                </a:gridCol>
              </a:tblGrid>
              <a:tr h="648072">
                <a:tc>
                  <a:txBody>
                    <a:bodyPr/>
                    <a:lstStyle/>
                    <a:p>
                      <a:pPr algn="ctr"/>
                      <a:r>
                        <a:rPr lang="en-US" sz="2000" dirty="0">
                          <a:latin typeface="+mn-lt"/>
                        </a:rPr>
                        <a:t>4.Which payment method occurs most frequently?</a:t>
                      </a:r>
                    </a:p>
                  </a:txBody>
                  <a:tcPr>
                    <a:noFill/>
                  </a:tcPr>
                </a:tc>
                <a:extLst>
                  <a:ext uri="{0D108BD9-81ED-4DB2-BD59-A6C34878D82A}">
                    <a16:rowId xmlns:a16="http://schemas.microsoft.com/office/drawing/2014/main" val="2397788907"/>
                  </a:ext>
                </a:extLst>
              </a:tr>
            </a:tbl>
          </a:graphicData>
        </a:graphic>
      </p:graphicFrame>
      <p:graphicFrame>
        <p:nvGraphicFramePr>
          <p:cNvPr id="5" name="Table 4">
            <a:extLst>
              <a:ext uri="{FF2B5EF4-FFF2-40B4-BE49-F238E27FC236}">
                <a16:creationId xmlns:a16="http://schemas.microsoft.com/office/drawing/2014/main" id="{E68560E8-4538-0E13-0381-6ACCBF460537}"/>
              </a:ext>
            </a:extLst>
          </p:cNvPr>
          <p:cNvGraphicFramePr>
            <a:graphicFrameLocks noGrp="1"/>
          </p:cNvGraphicFramePr>
          <p:nvPr>
            <p:extLst>
              <p:ext uri="{D42A27DB-BD31-4B8C-83A1-F6EECF244321}">
                <p14:modId xmlns:p14="http://schemas.microsoft.com/office/powerpoint/2010/main" val="3369819705"/>
              </p:ext>
            </p:extLst>
          </p:nvPr>
        </p:nvGraphicFramePr>
        <p:xfrm>
          <a:off x="78568" y="2081389"/>
          <a:ext cx="9260639" cy="64807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2178585427"/>
                    </a:ext>
                  </a:extLst>
                </a:gridCol>
              </a:tblGrid>
              <a:tr h="648071">
                <a:tc>
                  <a:txBody>
                    <a:bodyPr/>
                    <a:lstStyle/>
                    <a:p>
                      <a:pPr algn="ctr"/>
                      <a:r>
                        <a:rPr lang="en-US" sz="2000" dirty="0"/>
                        <a:t>5.Which product line has the highest sales?</a:t>
                      </a:r>
                    </a:p>
                  </a:txBody>
                  <a:tcPr>
                    <a:noFill/>
                  </a:tcPr>
                </a:tc>
                <a:extLst>
                  <a:ext uri="{0D108BD9-81ED-4DB2-BD59-A6C34878D82A}">
                    <a16:rowId xmlns:a16="http://schemas.microsoft.com/office/drawing/2014/main" val="4228243428"/>
                  </a:ext>
                </a:extLst>
              </a:tr>
            </a:tbl>
          </a:graphicData>
        </a:graphic>
      </p:graphicFrame>
      <p:graphicFrame>
        <p:nvGraphicFramePr>
          <p:cNvPr id="7" name="Table 6">
            <a:extLst>
              <a:ext uri="{FF2B5EF4-FFF2-40B4-BE49-F238E27FC236}">
                <a16:creationId xmlns:a16="http://schemas.microsoft.com/office/drawing/2014/main" id="{C6F70A1B-C825-9A42-DB3D-969C70FB2F2D}"/>
              </a:ext>
            </a:extLst>
          </p:cNvPr>
          <p:cNvGraphicFramePr>
            <a:graphicFrameLocks noGrp="1"/>
          </p:cNvGraphicFramePr>
          <p:nvPr>
            <p:extLst>
              <p:ext uri="{D42A27DB-BD31-4B8C-83A1-F6EECF244321}">
                <p14:modId xmlns:p14="http://schemas.microsoft.com/office/powerpoint/2010/main" val="1885354057"/>
              </p:ext>
            </p:extLst>
          </p:nvPr>
        </p:nvGraphicFramePr>
        <p:xfrm>
          <a:off x="78568" y="4297350"/>
          <a:ext cx="9260639" cy="482411"/>
        </p:xfrm>
        <a:graphic>
          <a:graphicData uri="http://schemas.openxmlformats.org/drawingml/2006/table">
            <a:tbl>
              <a:tblPr firstRow="1" bandRow="1">
                <a:tableStyleId>{5C22544A-7EE6-4342-B048-85BDC9FD1C3A}</a:tableStyleId>
              </a:tblPr>
              <a:tblGrid>
                <a:gridCol w="9260639">
                  <a:extLst>
                    <a:ext uri="{9D8B030D-6E8A-4147-A177-3AD203B41FA5}">
                      <a16:colId xmlns:a16="http://schemas.microsoft.com/office/drawing/2014/main" val="3268965844"/>
                    </a:ext>
                  </a:extLst>
                </a:gridCol>
              </a:tblGrid>
              <a:tr h="482411">
                <a:tc>
                  <a:txBody>
                    <a:bodyPr/>
                    <a:lstStyle/>
                    <a:p>
                      <a:pPr algn="ctr"/>
                      <a:r>
                        <a:rPr lang="en-US" sz="2000" dirty="0"/>
                        <a:t>6.How much revenue is generated each month?</a:t>
                      </a:r>
                    </a:p>
                  </a:txBody>
                  <a:tcPr>
                    <a:noFill/>
                  </a:tcPr>
                </a:tc>
                <a:extLst>
                  <a:ext uri="{0D108BD9-81ED-4DB2-BD59-A6C34878D82A}">
                    <a16:rowId xmlns:a16="http://schemas.microsoft.com/office/drawing/2014/main" val="1970768283"/>
                  </a:ext>
                </a:extLst>
              </a:tr>
            </a:tbl>
          </a:graphicData>
        </a:graphic>
      </p:graphicFrame>
      <p:pic>
        <p:nvPicPr>
          <p:cNvPr id="2" name="Picture 1">
            <a:extLst>
              <a:ext uri="{FF2B5EF4-FFF2-40B4-BE49-F238E27FC236}">
                <a16:creationId xmlns:a16="http://schemas.microsoft.com/office/drawing/2014/main" id="{E62BCD6C-58D6-89B6-9652-6BA4D183C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790" y="761089"/>
            <a:ext cx="3356193" cy="70297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4474BD46-2C30-56F9-C1BB-213652367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152" y="2729460"/>
            <a:ext cx="4827147" cy="10103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9EAAB8F-FAB6-62EA-7ECC-7F01A288A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9277" y="4928376"/>
            <a:ext cx="4961960" cy="138473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8674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133</TotalTime>
  <Words>681</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Bookman Old Style</vt:lpstr>
      <vt:lpstr>Century Gothic</vt:lpstr>
      <vt:lpstr>Wingdings</vt:lpstr>
      <vt:lpstr>Wingdings 3</vt:lpstr>
      <vt:lpstr>Ion</vt:lpstr>
      <vt:lpstr>SQL Capstone Project</vt:lpstr>
      <vt:lpstr>Aim of the Project  The major aim of this of project to gain the insight into the sales data of amazon to understand the different factors that affect sales of the different branches.</vt:lpstr>
      <vt:lpstr>Analysis List</vt:lpstr>
      <vt:lpstr>Approach</vt:lpstr>
      <vt:lpstr>Data Wrangling</vt:lpstr>
      <vt:lpstr>Feature Engineering </vt:lpstr>
      <vt:lpstr>Question On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Project</dc:title>
  <dc:creator>Prashant Mali</dc:creator>
  <cp:lastModifiedBy>Prashant Mali</cp:lastModifiedBy>
  <cp:revision>1</cp:revision>
  <dcterms:created xsi:type="dcterms:W3CDTF">2024-05-16T21:12:06Z</dcterms:created>
  <dcterms:modified xsi:type="dcterms:W3CDTF">2024-05-16T23:25:39Z</dcterms:modified>
</cp:coreProperties>
</file>