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4619D-B6DD-4C8C-BCC0-5C9D3D5031D9}" v="1" dt="2023-12-01T03:33:01.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Bhadoria" userId="4cc830041c7c05f9" providerId="LiveId" clId="{7084619D-B6DD-4C8C-BCC0-5C9D3D5031D9}"/>
    <pc:docChg chg="undo modSld">
      <pc:chgData name="Prashant Bhadoria" userId="4cc830041c7c05f9" providerId="LiveId" clId="{7084619D-B6DD-4C8C-BCC0-5C9D3D5031D9}" dt="2023-12-01T03:35:11.130" v="39" actId="14100"/>
      <pc:docMkLst>
        <pc:docMk/>
      </pc:docMkLst>
      <pc:sldChg chg="addSp delSp modSp mod">
        <pc:chgData name="Prashant Bhadoria" userId="4cc830041c7c05f9" providerId="LiveId" clId="{7084619D-B6DD-4C8C-BCC0-5C9D3D5031D9}" dt="2023-12-01T03:35:11.130" v="39" actId="14100"/>
        <pc:sldMkLst>
          <pc:docMk/>
          <pc:sldMk cId="0" sldId="267"/>
        </pc:sldMkLst>
        <pc:spChg chg="add del mod">
          <ac:chgData name="Prashant Bhadoria" userId="4cc830041c7c05f9" providerId="LiveId" clId="{7084619D-B6DD-4C8C-BCC0-5C9D3D5031D9}" dt="2023-12-01T03:35:11.130" v="39" actId="14100"/>
          <ac:spMkLst>
            <pc:docMk/>
            <pc:sldMk cId="0" sldId="267"/>
            <ac:spMk id="2" creationId="{F3DA0B2C-9A4B-981D-6941-3A37ED5F9C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0d0f539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20d0f539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20d0f539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20d0f53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249300"/>
          </a:xfrm>
          <a:prstGeom prst="rect">
            <a:avLst/>
          </a:prstGeom>
        </p:spPr>
        <p:txBody>
          <a:bodyPr spcFirstLastPara="1" wrap="square" lIns="91425" tIns="91425" rIns="91425" bIns="91425" anchor="t" anchorCtr="0">
            <a:normAutofit fontScale="90000"/>
          </a:bodyPr>
          <a:lstStyle/>
          <a:p>
            <a:pPr marL="0" lvl="0" indent="0" algn="l" rtl="0">
              <a:spcBef>
                <a:spcPts val="400"/>
              </a:spcBef>
              <a:spcAft>
                <a:spcPts val="0"/>
              </a:spcAft>
              <a:buNone/>
            </a:pPr>
            <a:r>
              <a:rPr lang="en-IN" sz="4000" dirty="0"/>
              <a:t>MOVIREC</a:t>
            </a:r>
            <a:br>
              <a:rPr lang="en-IN" sz="4000" dirty="0"/>
            </a:br>
            <a:r>
              <a:rPr lang="en-IN" sz="3100" b="0" dirty="0"/>
              <a:t>(Movie Recommendation System)</a:t>
            </a:r>
            <a:endParaRPr sz="3100" b="0" dirty="0"/>
          </a:p>
        </p:txBody>
      </p:sp>
      <p:sp>
        <p:nvSpPr>
          <p:cNvPr id="2" name="TextBox 1">
            <a:extLst>
              <a:ext uri="{FF2B5EF4-FFF2-40B4-BE49-F238E27FC236}">
                <a16:creationId xmlns:a16="http://schemas.microsoft.com/office/drawing/2014/main" id="{1A973579-C26B-CC9B-FAF3-BA10C4B56E96}"/>
              </a:ext>
            </a:extLst>
          </p:cNvPr>
          <p:cNvSpPr txBox="1"/>
          <p:nvPr/>
        </p:nvSpPr>
        <p:spPr>
          <a:xfrm>
            <a:off x="5035826" y="2438400"/>
            <a:ext cx="3975652" cy="28931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Submitted By:-</a:t>
            </a:r>
          </a:p>
          <a:p>
            <a:r>
              <a:rPr lang="en-IN" dirty="0">
                <a:latin typeface="Times New Roman" panose="02020603050405020304" pitchFamily="18" charset="0"/>
                <a:cs typeface="Times New Roman" panose="02020603050405020304" pitchFamily="18" charset="0"/>
              </a:rPr>
              <a:t>                     Name – Deepti Garg            </a:t>
            </a:r>
          </a:p>
          <a:p>
            <a:r>
              <a:rPr lang="en-IN" dirty="0">
                <a:latin typeface="Times New Roman" panose="02020603050405020304" pitchFamily="18" charset="0"/>
                <a:cs typeface="Times New Roman" panose="02020603050405020304" pitchFamily="18" charset="0"/>
              </a:rPr>
              <a:t>                                   (D – 211500329)</a:t>
            </a:r>
          </a:p>
          <a:p>
            <a:r>
              <a:rPr lang="en-IN" dirty="0">
                <a:latin typeface="Times New Roman" panose="02020603050405020304" pitchFamily="18" charset="0"/>
                <a:cs typeface="Times New Roman" panose="02020603050405020304" pitchFamily="18" charset="0"/>
              </a:rPr>
              <a:t>                                   Shivangi Srivastava</a:t>
            </a:r>
          </a:p>
          <a:p>
            <a:r>
              <a:rPr lang="en-IN" dirty="0">
                <a:latin typeface="Times New Roman" panose="02020603050405020304" pitchFamily="18" charset="0"/>
                <a:cs typeface="Times New Roman" panose="02020603050405020304" pitchFamily="18" charset="0"/>
              </a:rPr>
              <a:t>                                   (H – 2115000958)</a:t>
            </a:r>
          </a:p>
          <a:p>
            <a:r>
              <a:rPr lang="en-IN" dirty="0">
                <a:latin typeface="Times New Roman" panose="02020603050405020304" pitchFamily="18" charset="0"/>
                <a:cs typeface="Times New Roman" panose="02020603050405020304" pitchFamily="18" charset="0"/>
              </a:rPr>
              <a:t>                                   Prashant Bhadoria</a:t>
            </a:r>
          </a:p>
          <a:p>
            <a:r>
              <a:rPr lang="en-IN" dirty="0">
                <a:latin typeface="Times New Roman" panose="02020603050405020304" pitchFamily="18" charset="0"/>
                <a:cs typeface="Times New Roman" panose="02020603050405020304" pitchFamily="18" charset="0"/>
              </a:rPr>
              <a:t>                                   (J – 2115000744)</a:t>
            </a:r>
          </a:p>
          <a:p>
            <a:r>
              <a:rPr lang="en-IN" dirty="0">
                <a:latin typeface="Times New Roman" panose="02020603050405020304" pitchFamily="18" charset="0"/>
                <a:cs typeface="Times New Roman" panose="02020603050405020304" pitchFamily="18" charset="0"/>
              </a:rPr>
              <a:t>                                   Priyanshu Kumar</a:t>
            </a:r>
          </a:p>
          <a:p>
            <a:r>
              <a:rPr lang="en-IN" dirty="0">
                <a:latin typeface="Times New Roman" panose="02020603050405020304" pitchFamily="18" charset="0"/>
                <a:cs typeface="Times New Roman" panose="02020603050405020304" pitchFamily="18" charset="0"/>
              </a:rPr>
              <a:t>                                   (L – 2115000783)</a:t>
            </a:r>
          </a:p>
          <a:p>
            <a:r>
              <a:rPr lang="en-IN" dirty="0">
                <a:latin typeface="Times New Roman" panose="02020603050405020304" pitchFamily="18" charset="0"/>
                <a:cs typeface="Times New Roman" panose="02020603050405020304" pitchFamily="18" charset="0"/>
              </a:rPr>
              <a:t>               University – GLA University</a:t>
            </a:r>
          </a:p>
          <a:p>
            <a:r>
              <a:rPr lang="en-IN" dirty="0">
                <a:latin typeface="Times New Roman" panose="02020603050405020304" pitchFamily="18" charset="0"/>
                <a:cs typeface="Times New Roman" panose="02020603050405020304" pitchFamily="18" charset="0"/>
              </a:rPr>
              <a:t>            Department – Computer Science</a:t>
            </a:r>
          </a:p>
          <a:p>
            <a:r>
              <a:rPr lang="en-IN" dirty="0">
                <a:latin typeface="Times New Roman" panose="02020603050405020304" pitchFamily="18" charset="0"/>
                <a:cs typeface="Times New Roman" panose="02020603050405020304" pitchFamily="18" charset="0"/>
              </a:rPr>
              <a:t>                                       &amp; Engineering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8510E-B87C-70EA-31C6-9CE1B7A28C34}"/>
              </a:ext>
            </a:extLst>
          </p:cNvPr>
          <p:cNvPicPr>
            <a:picLocks noChangeAspect="1"/>
          </p:cNvPicPr>
          <p:nvPr/>
        </p:nvPicPr>
        <p:blipFill>
          <a:blip r:embed="rId2"/>
          <a:stretch>
            <a:fillRect/>
          </a:stretch>
        </p:blipFill>
        <p:spPr>
          <a:xfrm>
            <a:off x="4282759" y="2623931"/>
            <a:ext cx="4589060" cy="2325757"/>
          </a:xfrm>
          <a:prstGeom prst="rect">
            <a:avLst/>
          </a:prstGeom>
        </p:spPr>
      </p:pic>
      <p:pic>
        <p:nvPicPr>
          <p:cNvPr id="5" name="Picture 4">
            <a:extLst>
              <a:ext uri="{FF2B5EF4-FFF2-40B4-BE49-F238E27FC236}">
                <a16:creationId xmlns:a16="http://schemas.microsoft.com/office/drawing/2014/main" id="{FF142996-0479-F241-85BE-A3F952F3591F}"/>
              </a:ext>
            </a:extLst>
          </p:cNvPr>
          <p:cNvPicPr>
            <a:picLocks noChangeAspect="1"/>
          </p:cNvPicPr>
          <p:nvPr/>
        </p:nvPicPr>
        <p:blipFill>
          <a:blip r:embed="rId3"/>
          <a:stretch>
            <a:fillRect/>
          </a:stretch>
        </p:blipFill>
        <p:spPr>
          <a:xfrm>
            <a:off x="181210" y="99391"/>
            <a:ext cx="4589060" cy="2325757"/>
          </a:xfrm>
          <a:prstGeom prst="rect">
            <a:avLst/>
          </a:prstGeom>
        </p:spPr>
      </p:pic>
    </p:spTree>
    <p:extLst>
      <p:ext uri="{BB962C8B-B14F-4D97-AF65-F5344CB8AC3E}">
        <p14:creationId xmlns:p14="http://schemas.microsoft.com/office/powerpoint/2010/main" val="254514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543340"/>
            <a:ext cx="7688700" cy="596348"/>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0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2940" dirty="0"/>
          </a:p>
        </p:txBody>
      </p:sp>
      <p:sp>
        <p:nvSpPr>
          <p:cNvPr id="2" name="TextBox 1">
            <a:extLst>
              <a:ext uri="{FF2B5EF4-FFF2-40B4-BE49-F238E27FC236}">
                <a16:creationId xmlns:a16="http://schemas.microsoft.com/office/drawing/2014/main" id="{E7B5D9B5-EAD7-73E2-83C5-50F45138053B}"/>
              </a:ext>
            </a:extLst>
          </p:cNvPr>
          <p:cNvSpPr txBox="1"/>
          <p:nvPr/>
        </p:nvSpPr>
        <p:spPr>
          <a:xfrm>
            <a:off x="725850" y="655983"/>
            <a:ext cx="76887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Features</a:t>
            </a:r>
          </a:p>
        </p:txBody>
      </p:sp>
      <p:sp>
        <p:nvSpPr>
          <p:cNvPr id="4" name="TextBox 3">
            <a:extLst>
              <a:ext uri="{FF2B5EF4-FFF2-40B4-BE49-F238E27FC236}">
                <a16:creationId xmlns:a16="http://schemas.microsoft.com/office/drawing/2014/main" id="{E5EA20D1-9702-B977-2C48-92B4CB23B186}"/>
              </a:ext>
            </a:extLst>
          </p:cNvPr>
          <p:cNvSpPr txBox="1"/>
          <p:nvPr/>
        </p:nvSpPr>
        <p:spPr>
          <a:xfrm>
            <a:off x="781879" y="1351722"/>
            <a:ext cx="822960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Authentication: Allow users to create accounts, log in, and save their preferences for personalized recommendations.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Input: Implement an intuitive user interface where users can input their movie preferences, such as genres, actors, or ratings.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Movie Recommendations: Utilize machine learning algorithms to generate movie recommendations based on user input and historical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Movie Data: Fetch real-time movie information from external APIs (e.g., TMDB API) to ensure up-to-date movie details.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Feedback: Allow users to provide feedback on recommended movies to improve the recommendation algorithms.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Responsive Design: Create a visually appealing and responsive user interface that adapts to various devices and screen sizes.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TextBox 1">
            <a:extLst>
              <a:ext uri="{FF2B5EF4-FFF2-40B4-BE49-F238E27FC236}">
                <a16:creationId xmlns:a16="http://schemas.microsoft.com/office/drawing/2014/main" id="{63637425-1A17-A418-1004-4D2CCF7CD4D1}"/>
              </a:ext>
            </a:extLst>
          </p:cNvPr>
          <p:cNvSpPr txBox="1"/>
          <p:nvPr/>
        </p:nvSpPr>
        <p:spPr>
          <a:xfrm>
            <a:off x="729450" y="583096"/>
            <a:ext cx="76887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6575A048-D2AE-6418-ECDC-32104322051F}"/>
              </a:ext>
            </a:extLst>
          </p:cNvPr>
          <p:cNvSpPr txBox="1"/>
          <p:nvPr/>
        </p:nvSpPr>
        <p:spPr>
          <a:xfrm>
            <a:off x="821635" y="1351722"/>
            <a:ext cx="8203095" cy="2677656"/>
          </a:xfrm>
          <a:prstGeom prst="rect">
            <a:avLst/>
          </a:prstGeom>
          <a:noFill/>
        </p:spPr>
        <p:txBody>
          <a:bodyPr wrap="square" rtlCol="0">
            <a:spAutoFit/>
          </a:bodyPr>
          <a:lstStyle/>
          <a:p>
            <a:r>
              <a:rPr lang="en-US" b="1" dirty="0"/>
              <a:t>1. User Engagement:</a:t>
            </a:r>
          </a:p>
          <a:p>
            <a:r>
              <a:rPr lang="en-US" b="1" dirty="0"/>
              <a:t>2. Recommendation Accuracy:</a:t>
            </a:r>
          </a:p>
          <a:p>
            <a:r>
              <a:rPr lang="en-US" b="1" dirty="0"/>
              <a:t>3. User Satisfaction:</a:t>
            </a:r>
          </a:p>
          <a:p>
            <a:r>
              <a:rPr lang="en-US" b="1" dirty="0"/>
              <a:t>4. System Performance:</a:t>
            </a:r>
          </a:p>
          <a:p>
            <a:r>
              <a:rPr lang="en-US" b="1" dirty="0"/>
              <a:t>5. Cross-Platform Compatibility:</a:t>
            </a:r>
          </a:p>
          <a:p>
            <a:r>
              <a:rPr lang="en-US" b="1" dirty="0"/>
              <a:t>6. Modern Tools Utilization:</a:t>
            </a:r>
          </a:p>
          <a:p>
            <a:r>
              <a:rPr lang="en-US" b="1" dirty="0"/>
              <a:t>7. User Feedback Insights:</a:t>
            </a:r>
          </a:p>
          <a:p>
            <a:r>
              <a:rPr lang="en-US" b="1" dirty="0"/>
              <a:t>8. Ethical Considerations:</a:t>
            </a:r>
          </a:p>
          <a:p>
            <a:r>
              <a:rPr lang="en-US" b="1" dirty="0"/>
              <a:t>9. Challenges Overcome:</a:t>
            </a:r>
          </a:p>
          <a:p>
            <a:r>
              <a:rPr lang="en-US" b="1" dirty="0"/>
              <a:t>10. Future Impact:</a:t>
            </a:r>
          </a:p>
          <a:p>
            <a:r>
              <a:rPr lang="en-US" b="1" dirty="0"/>
              <a:t>11. Conclusion: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523462"/>
            <a:ext cx="7688700" cy="622852"/>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Challenges Faced</a:t>
            </a:r>
            <a:endParaRPr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1EBEB6-1617-E301-4673-68E3871E6C8E}"/>
              </a:ext>
            </a:extLst>
          </p:cNvPr>
          <p:cNvSpPr txBox="1"/>
          <p:nvPr/>
        </p:nvSpPr>
        <p:spPr>
          <a:xfrm>
            <a:off x="815009" y="1358348"/>
            <a:ext cx="8169965" cy="1785104"/>
          </a:xfrm>
          <a:prstGeom prst="rect">
            <a:avLst/>
          </a:prstGeom>
          <a:noFill/>
        </p:spPr>
        <p:txBody>
          <a:bodyPr wrap="square" rtlCol="0">
            <a:spAutoFit/>
          </a:bodyPr>
          <a:lstStyle/>
          <a:p>
            <a:pPr algn="l">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Cold-Start Problem and Latency. Cold start and Latency seem to be major concerns for  Collaborative Filtering Algorithms. ...</a:t>
            </a:r>
          </a:p>
          <a:p>
            <a:pPr algn="l">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Diversity of Recommendations. ...</a:t>
            </a:r>
          </a:p>
          <a:p>
            <a:pPr algn="l">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Privacy and Trust. ...</a:t>
            </a:r>
          </a:p>
          <a:p>
            <a:pPr algn="l">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Changing user Interests (Dynamics) ...</a:t>
            </a:r>
          </a:p>
          <a:p>
            <a:pPr algn="l">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Scalability and Robustness.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563217"/>
            <a:ext cx="7688700" cy="636105"/>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Future Work</a:t>
            </a:r>
            <a:endParaRPr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DA0B2C-9A4B-981D-6941-3A37ED5F9C1C}"/>
              </a:ext>
            </a:extLst>
          </p:cNvPr>
          <p:cNvSpPr txBox="1"/>
          <p:nvPr/>
        </p:nvSpPr>
        <p:spPr>
          <a:xfrm>
            <a:off x="729449" y="1412540"/>
            <a:ext cx="8214525" cy="2677656"/>
          </a:xfrm>
          <a:prstGeom prst="rect">
            <a:avLst/>
          </a:prstGeom>
          <a:noFill/>
        </p:spPr>
        <p:txBody>
          <a:bodyPr wrap="square" rtlCol="0">
            <a:spAutoFit/>
          </a:bodyPr>
          <a:lstStyle/>
          <a:p>
            <a:pPr marL="285750" indent="-285750">
              <a:buFont typeface="Arial" panose="020B0604020202020204" pitchFamily="34" charset="0"/>
              <a:buChar char="•"/>
            </a:pPr>
            <a:r>
              <a:rPr lang="en-US" dirty="0"/>
              <a:t>Enhanced Recommendation Algorithms</a:t>
            </a:r>
          </a:p>
          <a:p>
            <a:pPr marL="285750" indent="-285750">
              <a:buFont typeface="Arial" panose="020B0604020202020204" pitchFamily="34" charset="0"/>
              <a:buChar char="•"/>
            </a:pPr>
            <a:r>
              <a:rPr lang="en-US" dirty="0"/>
              <a:t>Dynamic and Real-time Recommendations</a:t>
            </a:r>
          </a:p>
          <a:p>
            <a:pPr marL="285750" indent="-285750">
              <a:buFont typeface="Arial" panose="020B0604020202020204" pitchFamily="34" charset="0"/>
              <a:buChar char="•"/>
            </a:pPr>
            <a:r>
              <a:rPr lang="en-US" dirty="0"/>
              <a:t>User Feedback Integration</a:t>
            </a:r>
          </a:p>
          <a:p>
            <a:pPr marL="285750" indent="-285750">
              <a:buFont typeface="Arial" panose="020B0604020202020204" pitchFamily="34" charset="0"/>
              <a:buChar char="•"/>
            </a:pPr>
            <a:r>
              <a:rPr lang="en-US" dirty="0"/>
              <a:t>Contextual Recommendations</a:t>
            </a:r>
          </a:p>
          <a:p>
            <a:pPr marL="285750" indent="-285750">
              <a:buFont typeface="Arial" panose="020B0604020202020204" pitchFamily="34" charset="0"/>
              <a:buChar char="•"/>
            </a:pPr>
            <a:r>
              <a:rPr lang="en-US" dirty="0"/>
              <a:t>Content-Based Filtering Refinement</a:t>
            </a:r>
          </a:p>
          <a:p>
            <a:pPr marL="285750" indent="-285750">
              <a:buFont typeface="Arial" panose="020B0604020202020204" pitchFamily="34" charset="0"/>
              <a:buChar char="•"/>
            </a:pPr>
            <a:r>
              <a:rPr lang="en-US" dirty="0"/>
              <a:t>Hybrid Models</a:t>
            </a:r>
          </a:p>
          <a:p>
            <a:pPr marL="285750" indent="-285750">
              <a:buFont typeface="Arial" panose="020B0604020202020204" pitchFamily="34" charset="0"/>
              <a:buChar char="•"/>
            </a:pPr>
            <a:r>
              <a:rPr lang="en-US" dirty="0" err="1"/>
              <a:t>Explainability</a:t>
            </a:r>
            <a:r>
              <a:rPr lang="en-US" dirty="0"/>
              <a:t> and Transparency</a:t>
            </a:r>
          </a:p>
          <a:p>
            <a:pPr marL="285750" indent="-285750">
              <a:buFont typeface="Arial" panose="020B0604020202020204" pitchFamily="34" charset="0"/>
              <a:buChar char="•"/>
            </a:pPr>
            <a:r>
              <a:rPr lang="en-US" dirty="0"/>
              <a:t>Cross-Platform Integration</a:t>
            </a:r>
          </a:p>
          <a:p>
            <a:pPr marL="285750" indent="-285750">
              <a:buFont typeface="Arial" panose="020B0604020202020204" pitchFamily="34" charset="0"/>
              <a:buChar char="•"/>
            </a:pPr>
            <a:r>
              <a:rPr lang="en-US" dirty="0"/>
              <a:t>A/B Testing</a:t>
            </a:r>
          </a:p>
          <a:p>
            <a:pPr marL="285750" indent="-285750">
              <a:buFont typeface="Arial" panose="020B0604020202020204" pitchFamily="34" charset="0"/>
              <a:buChar char="•"/>
            </a:pPr>
            <a:r>
              <a:rPr lang="en-US" dirty="0"/>
              <a:t>Community Features</a:t>
            </a:r>
          </a:p>
          <a:p>
            <a:pPr marL="285750" indent="-285750">
              <a:buFont typeface="Arial" panose="020B0604020202020204" pitchFamily="34" charset="0"/>
              <a:buChar char="•"/>
            </a:pPr>
            <a:r>
              <a:rPr lang="en-US" dirty="0"/>
              <a:t>Security and Privacy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530088"/>
            <a:ext cx="7688700" cy="649356"/>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140" dirty="0"/>
              <a:t>Conclusion</a:t>
            </a:r>
            <a:endParaRPr sz="3140" dirty="0"/>
          </a:p>
        </p:txBody>
      </p:sp>
      <p:sp>
        <p:nvSpPr>
          <p:cNvPr id="2" name="TextBox 1">
            <a:extLst>
              <a:ext uri="{FF2B5EF4-FFF2-40B4-BE49-F238E27FC236}">
                <a16:creationId xmlns:a16="http://schemas.microsoft.com/office/drawing/2014/main" id="{71055662-1137-4980-7D7C-B3993E3A37F6}"/>
              </a:ext>
            </a:extLst>
          </p:cNvPr>
          <p:cNvSpPr txBox="1"/>
          <p:nvPr/>
        </p:nvSpPr>
        <p:spPr>
          <a:xfrm>
            <a:off x="729450" y="1307824"/>
            <a:ext cx="8130208" cy="2462213"/>
          </a:xfrm>
          <a:prstGeom prst="rect">
            <a:avLst/>
          </a:prstGeom>
          <a:noFill/>
        </p:spPr>
        <p:txBody>
          <a:bodyPr wrap="square" rtlCol="0">
            <a:spAutoFit/>
          </a:bodyPr>
          <a:lstStyle/>
          <a:p>
            <a:r>
              <a:rPr lang="en-US" dirty="0"/>
              <a:t>In conclusion, our Movie Recommendation System project has been a journey of innovation, collaboration, and continuous improvement. We've achieved several milestones that underscore the project's success:</a:t>
            </a:r>
          </a:p>
          <a:p>
            <a:pPr>
              <a:buFont typeface="+mj-lt"/>
              <a:buAutoNum type="arabicPeriod"/>
            </a:pPr>
            <a:r>
              <a:rPr lang="en-US" dirty="0"/>
              <a:t>Enhanced User Engagement:</a:t>
            </a:r>
          </a:p>
          <a:p>
            <a:pPr>
              <a:buFont typeface="+mj-lt"/>
              <a:buAutoNum type="arabicPeriod"/>
            </a:pPr>
            <a:r>
              <a:rPr lang="en-US" dirty="0"/>
              <a:t>Improved Recommendation Accuracy:</a:t>
            </a:r>
          </a:p>
          <a:p>
            <a:pPr>
              <a:buFont typeface="+mj-lt"/>
              <a:buAutoNum type="arabicPeriod"/>
            </a:pPr>
            <a:r>
              <a:rPr lang="en-US" dirty="0"/>
              <a:t>Positive User Feedback:</a:t>
            </a:r>
          </a:p>
          <a:p>
            <a:pPr>
              <a:buFont typeface="+mj-lt"/>
              <a:buAutoNum type="arabicPeriod"/>
            </a:pPr>
            <a:r>
              <a:rPr lang="en-US" dirty="0"/>
              <a:t>Cross-Platform Compatibility:</a:t>
            </a:r>
          </a:p>
          <a:p>
            <a:pPr>
              <a:buFont typeface="+mj-lt"/>
              <a:buAutoNum type="arabicPeriod"/>
            </a:pPr>
            <a:r>
              <a:rPr lang="en-US" dirty="0"/>
              <a:t>Ethical Considerations:</a:t>
            </a:r>
          </a:p>
          <a:p>
            <a:pPr>
              <a:buFont typeface="+mj-lt"/>
              <a:buAutoNum type="arabicPeriod"/>
            </a:pPr>
            <a:r>
              <a:rPr lang="en-US" dirty="0"/>
              <a:t>Future Directions:</a:t>
            </a:r>
          </a:p>
          <a:p>
            <a:pPr>
              <a:buFont typeface="+mj-lt"/>
              <a:buAutoNum type="arabicPeriod"/>
            </a:pPr>
            <a:r>
              <a:rPr lang="en-US" dirty="0"/>
              <a:t>Acknowledgments:</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543340"/>
            <a:ext cx="7688700" cy="622852"/>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Acknowledgements</a:t>
            </a:r>
            <a:endParaRPr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6DA277D-D4EA-8A54-FFC0-C242A1D1CD88}"/>
              </a:ext>
            </a:extLst>
          </p:cNvPr>
          <p:cNvSpPr txBox="1"/>
          <p:nvPr/>
        </p:nvSpPr>
        <p:spPr>
          <a:xfrm>
            <a:off x="821635" y="1364974"/>
            <a:ext cx="8143461" cy="2677656"/>
          </a:xfrm>
          <a:prstGeom prst="rect">
            <a:avLst/>
          </a:prstGeom>
          <a:noFill/>
        </p:spPr>
        <p:txBody>
          <a:bodyPr wrap="square" rtlCol="0">
            <a:spAutoFit/>
          </a:bodyPr>
          <a:lstStyle/>
          <a:p>
            <a:r>
              <a:rPr lang="en-US" dirty="0"/>
              <a:t>We extend our appreciation to everyone who contributed to the success of our Movie Recommendation System project:</a:t>
            </a:r>
          </a:p>
          <a:p>
            <a:pPr>
              <a:buFont typeface="Arial" panose="020B0604020202020204" pitchFamily="34" charset="0"/>
              <a:buChar char="•"/>
            </a:pPr>
            <a:r>
              <a:rPr lang="en-US" dirty="0"/>
              <a:t>Project Team Members: </a:t>
            </a:r>
            <a:r>
              <a:rPr lang="en-US" b="1" dirty="0"/>
              <a:t>1. Shivangi </a:t>
            </a:r>
            <a:r>
              <a:rPr lang="en-US" b="1" dirty="0" err="1"/>
              <a:t>Srivatava</a:t>
            </a:r>
            <a:endParaRPr lang="en-US" b="1" dirty="0"/>
          </a:p>
          <a:p>
            <a:pPr lvl="5"/>
            <a:r>
              <a:rPr lang="en-US" b="1" dirty="0"/>
              <a:t>                                           2. </a:t>
            </a:r>
            <a:r>
              <a:rPr lang="en-US" b="1" dirty="0" err="1"/>
              <a:t>Deeepti</a:t>
            </a:r>
            <a:r>
              <a:rPr lang="en-US" b="1" dirty="0"/>
              <a:t> Garg</a:t>
            </a:r>
          </a:p>
          <a:p>
            <a:pPr lvl="5"/>
            <a:r>
              <a:rPr lang="en-US" b="1" dirty="0"/>
              <a:t>                                           3. </a:t>
            </a:r>
            <a:r>
              <a:rPr lang="en-US" b="1" dirty="0" err="1"/>
              <a:t>Priyanshu</a:t>
            </a:r>
            <a:r>
              <a:rPr lang="en-US" b="1" dirty="0"/>
              <a:t> Kumar Tiwari</a:t>
            </a:r>
          </a:p>
          <a:p>
            <a:pPr lvl="5"/>
            <a:r>
              <a:rPr lang="en-US" b="1" dirty="0"/>
              <a:t>	                        4. Prashant Bhadoria</a:t>
            </a:r>
          </a:p>
          <a:p>
            <a:pPr>
              <a:buFont typeface="Arial" panose="020B0604020202020204" pitchFamily="34" charset="0"/>
              <a:buChar char="•"/>
            </a:pPr>
            <a:r>
              <a:rPr lang="en-US" dirty="0"/>
              <a:t>Mentors and Collaborators: </a:t>
            </a:r>
            <a:r>
              <a:rPr lang="en-US" b="1" dirty="0"/>
              <a:t>Mr. Sandeep Kumar </a:t>
            </a:r>
            <a:r>
              <a:rPr lang="en-US" b="1" dirty="0" err="1"/>
              <a:t>Chokker</a:t>
            </a:r>
            <a:endParaRPr lang="en-US" b="1" dirty="0"/>
          </a:p>
          <a:p>
            <a:pPr>
              <a:buFont typeface="Arial" panose="020B0604020202020204" pitchFamily="34" charset="0"/>
              <a:buChar char="•"/>
            </a:pPr>
            <a:r>
              <a:rPr lang="en-US" dirty="0"/>
              <a:t>Data Providers: </a:t>
            </a:r>
            <a:r>
              <a:rPr lang="en-US" b="1" dirty="0"/>
              <a:t>INTERNET MOVIE DATABASE</a:t>
            </a:r>
          </a:p>
          <a:p>
            <a:pPr>
              <a:buFont typeface="Arial" panose="020B0604020202020204" pitchFamily="34" charset="0"/>
              <a:buChar char="•"/>
            </a:pPr>
            <a:r>
              <a:rPr lang="en-US" dirty="0"/>
              <a:t>Institution/Organization:  </a:t>
            </a:r>
            <a:r>
              <a:rPr lang="en-US" b="1" dirty="0"/>
              <a:t>GLA </a:t>
            </a:r>
            <a:r>
              <a:rPr lang="en-US" b="1" dirty="0" err="1"/>
              <a:t>Univeristy</a:t>
            </a:r>
            <a:r>
              <a:rPr lang="en-US" b="1" dirty="0"/>
              <a:t>, Mathura</a:t>
            </a:r>
          </a:p>
          <a:p>
            <a:endParaRPr lang="en-US" dirty="0"/>
          </a:p>
          <a:p>
            <a:r>
              <a:rPr lang="en-US" dirty="0"/>
              <a:t>Your support and collaboration have been invaluable. Thank you.</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7"/>
          <p:cNvSpPr txBox="1">
            <a:spLocks noGrp="1"/>
          </p:cNvSpPr>
          <p:nvPr>
            <p:ph type="body" idx="1"/>
          </p:nvPr>
        </p:nvSpPr>
        <p:spPr>
          <a:xfrm>
            <a:off x="655983" y="1808922"/>
            <a:ext cx="7762167" cy="253105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2000" dirty="0"/>
              <a:t>                              </a:t>
            </a:r>
          </a:p>
          <a:p>
            <a:pPr marL="0" lvl="0" indent="0" algn="l" rtl="0">
              <a:spcBef>
                <a:spcPts val="0"/>
              </a:spcBef>
              <a:spcAft>
                <a:spcPts val="1200"/>
              </a:spcAft>
              <a:buNone/>
            </a:pPr>
            <a:r>
              <a:rPr lang="en-IN" sz="2000" dirty="0"/>
              <a:t>                                     </a:t>
            </a:r>
            <a:r>
              <a:rPr lang="en-IN" sz="3200" b="1" dirty="0">
                <a:solidFill>
                  <a:schemeClr val="bg2"/>
                </a:solidFill>
                <a:latin typeface="Times New Roman" panose="02020603050405020304" pitchFamily="18" charset="0"/>
                <a:cs typeface="Times New Roman" panose="02020603050405020304" pitchFamily="18" charset="0"/>
              </a:rPr>
              <a:t>THANK YOU!!!!!!</a:t>
            </a:r>
            <a:endParaRPr sz="3200" b="1"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477078"/>
            <a:ext cx="7688700" cy="602974"/>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E9667F-15FD-04C6-7EE3-66204050049E}"/>
              </a:ext>
            </a:extLst>
          </p:cNvPr>
          <p:cNvSpPr txBox="1"/>
          <p:nvPr/>
        </p:nvSpPr>
        <p:spPr>
          <a:xfrm>
            <a:off x="729450" y="1331843"/>
            <a:ext cx="8163339" cy="301621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Project Overview:- </a:t>
            </a:r>
            <a:r>
              <a:rPr lang="en-US" sz="1600" dirty="0">
                <a:latin typeface="Times New Roman" panose="02020603050405020304" pitchFamily="18" charset="0"/>
                <a:cs typeface="Times New Roman" panose="02020603050405020304" pitchFamily="18" charset="0"/>
              </a:rPr>
              <a:t>Create an intelligent movie recommendation system using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and deploy it on Heroku. The system will provide personalized movie recommendations based on user preferences and movie data obtained from external APIs.</a:t>
            </a:r>
          </a:p>
          <a:p>
            <a:r>
              <a:rPr lang="en-US" sz="1600" b="1" dirty="0">
                <a:latin typeface="Times New Roman" panose="02020603050405020304" pitchFamily="18" charset="0"/>
                <a:cs typeface="Times New Roman" panose="02020603050405020304" pitchFamily="18" charset="0"/>
              </a:rPr>
              <a:t>Motivation:- </a:t>
            </a:r>
            <a:r>
              <a:rPr lang="en-US" sz="1600" dirty="0">
                <a:solidFill>
                  <a:schemeClr val="bg2"/>
                </a:solidFill>
                <a:latin typeface="Times New Roman" panose="02020603050405020304" pitchFamily="18" charset="0"/>
                <a:cs typeface="Times New Roman" panose="02020603050405020304" pitchFamily="18" charset="0"/>
              </a:rPr>
              <a:t>A</a:t>
            </a:r>
            <a:r>
              <a:rPr lang="en-US" sz="1600" b="0" i="0" dirty="0">
                <a:solidFill>
                  <a:schemeClr val="bg2"/>
                </a:solidFill>
                <a:effectLst/>
                <a:latin typeface="Times New Roman" panose="02020603050405020304" pitchFamily="18" charset="0"/>
                <a:cs typeface="Times New Roman" panose="02020603050405020304" pitchFamily="18" charset="0"/>
              </a:rPr>
              <a:t> movie recommendation system provides a level of comfort and personalization that helps the user interact better with the system and watch movies that cater to his needs. Providing this level of comfort to the user is primary motivation in opting for movie recommendation system as my Project.</a:t>
            </a:r>
          </a:p>
          <a:p>
            <a:r>
              <a:rPr lang="en-US" sz="1600" b="1" dirty="0">
                <a:solidFill>
                  <a:schemeClr val="bg2"/>
                </a:solidFill>
                <a:latin typeface="Times New Roman" panose="02020603050405020304" pitchFamily="18" charset="0"/>
                <a:cs typeface="Times New Roman" panose="02020603050405020304" pitchFamily="18" charset="0"/>
              </a:rPr>
              <a:t>Overview:- </a:t>
            </a:r>
            <a:r>
              <a:rPr lang="en-US" sz="1600" dirty="0">
                <a:solidFill>
                  <a:schemeClr val="bg2"/>
                </a:solidFill>
                <a:latin typeface="Times New Roman" panose="02020603050405020304" pitchFamily="18" charset="0"/>
                <a:cs typeface="Times New Roman" panose="02020603050405020304" pitchFamily="18" charset="0"/>
              </a:rPr>
              <a:t>A</a:t>
            </a:r>
            <a:r>
              <a:rPr lang="en-US" sz="1600" b="0" i="0" dirty="0">
                <a:solidFill>
                  <a:schemeClr val="bg2"/>
                </a:solidFill>
                <a:effectLst/>
                <a:latin typeface="Times New Roman" panose="02020603050405020304" pitchFamily="18" charset="0"/>
                <a:cs typeface="Times New Roman" panose="02020603050405020304" pitchFamily="18" charset="0"/>
              </a:rPr>
              <a:t> movie recommendation system provides a level of comfort and personalization that helps the user interact better with the system and watch movies that cater to his needs. Providing this level of comfort to the user is primary motivation in opting for movie recommendation system as my Project.</a:t>
            </a:r>
            <a:endParaRPr lang="en-US" sz="1600" dirty="0">
              <a:solidFill>
                <a:schemeClr val="bg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16836"/>
            <a:ext cx="7688700" cy="589722"/>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Objective</a:t>
            </a:r>
            <a:endParaRPr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B3C4A5-2820-74C7-1D02-4A4E71B6830B}"/>
              </a:ext>
            </a:extLst>
          </p:cNvPr>
          <p:cNvSpPr txBox="1"/>
          <p:nvPr/>
        </p:nvSpPr>
        <p:spPr>
          <a:xfrm>
            <a:off x="834887" y="1331843"/>
            <a:ext cx="81765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objective of the system is to suggest movies to users based on their preferences, mood and viewing history.</a:t>
            </a:r>
          </a:p>
          <a:p>
            <a:pPr marL="285750" indent="-285750">
              <a:buFont typeface="Arial" panose="020B0604020202020204" pitchFamily="34" charset="0"/>
              <a:buChar char="•"/>
            </a:pPr>
            <a:r>
              <a:rPr lang="en-US" sz="1600" b="0" i="0" dirty="0">
                <a:solidFill>
                  <a:schemeClr val="bg2"/>
                </a:solidFill>
                <a:effectLst/>
                <a:latin typeface="Times New Roman" panose="02020603050405020304" pitchFamily="18" charset="0"/>
                <a:cs typeface="Times New Roman" panose="02020603050405020304" pitchFamily="18" charset="0"/>
              </a:rPr>
              <a:t>The recommendation system analyzes the past preferences of the user concerned, and then it uses this information to try to find similar movies.</a:t>
            </a:r>
            <a:endParaRPr lang="en-IN" sz="16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30088"/>
            <a:ext cx="7688700" cy="596348"/>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Problem Statement</a:t>
            </a:r>
            <a:endParaRPr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DEABC9-93D9-24D4-B09B-DDF8EBB049C9}"/>
              </a:ext>
            </a:extLst>
          </p:cNvPr>
          <p:cNvSpPr txBox="1"/>
          <p:nvPr/>
        </p:nvSpPr>
        <p:spPr>
          <a:xfrm>
            <a:off x="821635" y="1364974"/>
            <a:ext cx="8203095" cy="584775"/>
          </a:xfrm>
          <a:prstGeom prst="rect">
            <a:avLst/>
          </a:prstGeom>
          <a:noFill/>
        </p:spPr>
        <p:txBody>
          <a:bodyPr wrap="square" rtlCol="0">
            <a:spAutoFit/>
          </a:bodyPr>
          <a:lstStyle/>
          <a:p>
            <a:r>
              <a:rPr lang="en-US" sz="1600" b="0" i="0" dirty="0">
                <a:solidFill>
                  <a:schemeClr val="bg2"/>
                </a:solidFill>
                <a:effectLst/>
                <a:latin typeface="Times New Roman" panose="02020603050405020304" pitchFamily="18" charset="0"/>
                <a:cs typeface="Times New Roman" panose="02020603050405020304" pitchFamily="18" charset="0"/>
              </a:rPr>
              <a:t>The goal of the project is to recommend a movie to the user. Providing related content out of relevant and irrelevant collection of items to users of online service providers.</a:t>
            </a:r>
            <a:endParaRPr lang="en-IN" sz="16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36714"/>
            <a:ext cx="7688700" cy="616226"/>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SzPts val="990"/>
              <a:buNone/>
            </a:pPr>
            <a:r>
              <a:rPr lang="en-IN" sz="3200" dirty="0">
                <a:latin typeface="Times New Roman" panose="02020603050405020304" pitchFamily="18" charset="0"/>
                <a:cs typeface="Times New Roman" panose="02020603050405020304" pitchFamily="18" charset="0"/>
              </a:rPr>
              <a:t>Literature Review</a:t>
            </a:r>
            <a:endParaRPr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1E6843-36A7-3099-8662-26F9E1C323B2}"/>
              </a:ext>
            </a:extLst>
          </p:cNvPr>
          <p:cNvSpPr txBox="1"/>
          <p:nvPr/>
        </p:nvSpPr>
        <p:spPr>
          <a:xfrm>
            <a:off x="821635" y="1378226"/>
            <a:ext cx="8163339" cy="1815882"/>
          </a:xfrm>
          <a:prstGeom prst="rect">
            <a:avLst/>
          </a:prstGeom>
          <a:noFill/>
        </p:spPr>
        <p:txBody>
          <a:bodyPr wrap="square" rtlCol="0">
            <a:spAutoFit/>
          </a:bodyPr>
          <a:lstStyle/>
          <a:p>
            <a:r>
              <a:rPr lang="en-US" sz="1600" b="0" i="0" dirty="0">
                <a:solidFill>
                  <a:srgbClr val="1A1A1A"/>
                </a:solidFill>
                <a:effectLst/>
                <a:latin typeface="Times New Roman" panose="02020603050405020304" pitchFamily="18" charset="0"/>
                <a:cs typeface="Times New Roman" panose="02020603050405020304" pitchFamily="18" charset="0"/>
              </a:rPr>
              <a:t>The era of information and communication technology makes the information available on the internet growing rapidly. Recommender Systems are one of the technologies that are widely used to filter information to handle the huge of information. One of the developing information is film. The increasing number of films released every year has led to the development of applications that offer movie streaming services such as Netflix, </a:t>
            </a:r>
            <a:r>
              <a:rPr lang="en-US" sz="1600" b="0" i="0" dirty="0" err="1">
                <a:solidFill>
                  <a:srgbClr val="1A1A1A"/>
                </a:solidFill>
                <a:effectLst/>
                <a:latin typeface="Times New Roman" panose="02020603050405020304" pitchFamily="18" charset="0"/>
                <a:cs typeface="Times New Roman" panose="02020603050405020304" pitchFamily="18" charset="0"/>
              </a:rPr>
              <a:t>Yiu</a:t>
            </a:r>
            <a:r>
              <a:rPr lang="en-US" sz="1600" b="0" i="0" dirty="0">
                <a:solidFill>
                  <a:srgbClr val="1A1A1A"/>
                </a:solidFill>
                <a:effectLst/>
                <a:latin typeface="Times New Roman" panose="02020603050405020304" pitchFamily="18" charset="0"/>
                <a:cs typeface="Times New Roman" panose="02020603050405020304" pitchFamily="18" charset="0"/>
              </a:rPr>
              <a:t>, Disney </a:t>
            </a:r>
            <a:r>
              <a:rPr lang="en-US" sz="1600" b="0" i="0" dirty="0" err="1">
                <a:solidFill>
                  <a:srgbClr val="1A1A1A"/>
                </a:solidFill>
                <a:effectLst/>
                <a:latin typeface="Times New Roman" panose="02020603050405020304" pitchFamily="18" charset="0"/>
                <a:cs typeface="Times New Roman" panose="02020603050405020304" pitchFamily="18" charset="0"/>
              </a:rPr>
              <a:t>Hotstar</a:t>
            </a:r>
            <a:r>
              <a:rPr lang="en-US" sz="1600" b="0" i="0" dirty="0">
                <a:solidFill>
                  <a:srgbClr val="1A1A1A"/>
                </a:solidFill>
                <a:effectLst/>
                <a:latin typeface="Times New Roman" panose="02020603050405020304" pitchFamily="18" charset="0"/>
                <a:cs typeface="Times New Roman" panose="02020603050405020304" pitchFamily="18" charset="0"/>
              </a:rPr>
              <a:t>, etc. Therefore, movie recommender systems technology is needed to facilitate and provide a good experience when users use these services.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549966"/>
            <a:ext cx="7688700" cy="563217"/>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3" name="TextBox 2">
            <a:extLst>
              <a:ext uri="{FF2B5EF4-FFF2-40B4-BE49-F238E27FC236}">
                <a16:creationId xmlns:a16="http://schemas.microsoft.com/office/drawing/2014/main" id="{DB082B70-081C-A084-BACF-45F24EE50E74}"/>
              </a:ext>
            </a:extLst>
          </p:cNvPr>
          <p:cNvSpPr txBox="1"/>
          <p:nvPr/>
        </p:nvSpPr>
        <p:spPr>
          <a:xfrm>
            <a:off x="729450" y="549966"/>
            <a:ext cx="76851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E628719E-F88E-9734-6CA0-3AE28E6B1D28}"/>
              </a:ext>
            </a:extLst>
          </p:cNvPr>
          <p:cNvSpPr txBox="1"/>
          <p:nvPr/>
        </p:nvSpPr>
        <p:spPr>
          <a:xfrm>
            <a:off x="815009" y="1331843"/>
            <a:ext cx="8169965"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1.Gather and Prepare Data </a:t>
            </a:r>
          </a:p>
          <a:p>
            <a:r>
              <a:rPr lang="en-US" sz="1600" dirty="0">
                <a:latin typeface="Times New Roman" panose="02020603050405020304" pitchFamily="18" charset="0"/>
                <a:cs typeface="Times New Roman" panose="02020603050405020304" pitchFamily="18" charset="0"/>
              </a:rPr>
              <a:t>2. Choose the Right Recommendation Algorithm </a:t>
            </a:r>
          </a:p>
          <a:p>
            <a:r>
              <a:rPr lang="en-US" sz="1600" dirty="0">
                <a:latin typeface="Times New Roman" panose="02020603050405020304" pitchFamily="18" charset="0"/>
                <a:cs typeface="Times New Roman" panose="02020603050405020304" pitchFamily="18" charset="0"/>
              </a:rPr>
              <a:t>3. Development with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4.User Experience (UX) Design </a:t>
            </a:r>
          </a:p>
          <a:p>
            <a:r>
              <a:rPr lang="en-US" sz="1600" dirty="0">
                <a:latin typeface="Times New Roman" panose="02020603050405020304" pitchFamily="18" charset="0"/>
                <a:cs typeface="Times New Roman" panose="02020603050405020304" pitchFamily="18" charset="0"/>
              </a:rPr>
              <a:t>5. Testing and Iterative Development </a:t>
            </a:r>
          </a:p>
          <a:p>
            <a:r>
              <a:rPr lang="en-US" sz="1600" dirty="0">
                <a:latin typeface="Times New Roman" panose="02020603050405020304" pitchFamily="18" charset="0"/>
                <a:cs typeface="Times New Roman" panose="02020603050405020304" pitchFamily="18" charset="0"/>
              </a:rPr>
              <a:t>6. Deployment on Heroku </a:t>
            </a:r>
          </a:p>
          <a:p>
            <a:r>
              <a:rPr lang="en-US" sz="1600" dirty="0">
                <a:latin typeface="Times New Roman" panose="02020603050405020304" pitchFamily="18" charset="0"/>
                <a:cs typeface="Times New Roman" panose="02020603050405020304" pitchFamily="18" charset="0"/>
              </a:rPr>
              <a:t>7. Continuous Monitoring and Improvement </a:t>
            </a:r>
          </a:p>
          <a:p>
            <a:r>
              <a:rPr lang="en-US" sz="1600" dirty="0">
                <a:latin typeface="Times New Roman" panose="02020603050405020304" pitchFamily="18" charset="0"/>
                <a:cs typeface="Times New Roman" panose="02020603050405020304" pitchFamily="18" charset="0"/>
              </a:rPr>
              <a:t>8.Documentation and Knowledge Sharing </a:t>
            </a:r>
          </a:p>
          <a:p>
            <a:r>
              <a:rPr lang="en-US" sz="1600" dirty="0">
                <a:latin typeface="Times New Roman" panose="02020603050405020304" pitchFamily="18" charset="0"/>
                <a:cs typeface="Times New Roman" panose="02020603050405020304" pitchFamily="18" charset="0"/>
              </a:rPr>
              <a:t>9. Security and Privacy Considerations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543340"/>
            <a:ext cx="7688700" cy="6096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3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240" dirty="0"/>
          </a:p>
        </p:txBody>
      </p:sp>
      <p:sp>
        <p:nvSpPr>
          <p:cNvPr id="2" name="TextBox 1">
            <a:extLst>
              <a:ext uri="{FF2B5EF4-FFF2-40B4-BE49-F238E27FC236}">
                <a16:creationId xmlns:a16="http://schemas.microsoft.com/office/drawing/2014/main" id="{B141ADB3-DE17-1915-5438-0C7235110063}"/>
              </a:ext>
            </a:extLst>
          </p:cNvPr>
          <p:cNvSpPr txBox="1"/>
          <p:nvPr/>
        </p:nvSpPr>
        <p:spPr>
          <a:xfrm>
            <a:off x="729450" y="543340"/>
            <a:ext cx="76851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System Architecture</a:t>
            </a:r>
          </a:p>
        </p:txBody>
      </p:sp>
      <p:sp>
        <p:nvSpPr>
          <p:cNvPr id="3" name="TextBox 2">
            <a:extLst>
              <a:ext uri="{FF2B5EF4-FFF2-40B4-BE49-F238E27FC236}">
                <a16:creationId xmlns:a16="http://schemas.microsoft.com/office/drawing/2014/main" id="{EFC953DE-7F76-BCA0-A44A-74B61AC68441}"/>
              </a:ext>
            </a:extLst>
          </p:cNvPr>
          <p:cNvSpPr txBox="1"/>
          <p:nvPr/>
        </p:nvSpPr>
        <p:spPr>
          <a:xfrm>
            <a:off x="828261" y="1351722"/>
            <a:ext cx="8110330" cy="206210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Front-end: Develop the user interface using </a:t>
            </a:r>
            <a:r>
              <a:rPr lang="en-IN" sz="1600" dirty="0" err="1">
                <a:latin typeface="Times New Roman" panose="02020603050405020304" pitchFamily="18" charset="0"/>
                <a:cs typeface="Times New Roman" panose="02020603050405020304" pitchFamily="18" charset="0"/>
              </a:rPr>
              <a:t>Streamlit</a:t>
            </a:r>
            <a:r>
              <a:rPr lang="en-IN" sz="1600" dirty="0">
                <a:latin typeface="Times New Roman" panose="02020603050405020304" pitchFamily="18" charset="0"/>
                <a:cs typeface="Times New Roman" panose="02020603050405020304" pitchFamily="18" charset="0"/>
              </a:rPr>
              <a:t>, incorporating interactive components for user input and displaying movie recommendations. </a:t>
            </a:r>
          </a:p>
          <a:p>
            <a:r>
              <a:rPr lang="en-IN" sz="1600" dirty="0">
                <a:latin typeface="Times New Roman" panose="02020603050405020304" pitchFamily="18" charset="0"/>
                <a:cs typeface="Times New Roman" panose="02020603050405020304" pitchFamily="18" charset="0"/>
              </a:rPr>
              <a:t>- Back-end: Implement the recommendation algorithms and handle user data using Python, Flask (optional), and necessary libraries (e.g., Pandas, Scikit-learn). </a:t>
            </a:r>
          </a:p>
          <a:p>
            <a:r>
              <a:rPr lang="en-IN" sz="1600" dirty="0">
                <a:latin typeface="Times New Roman" panose="02020603050405020304" pitchFamily="18" charset="0"/>
                <a:cs typeface="Times New Roman" panose="02020603050405020304" pitchFamily="18" charset="0"/>
              </a:rPr>
              <a:t>- Database: Store user profiles, preferences, and feedback in a secure database (e.g., PostgreSQL) to personalize recommendations. </a:t>
            </a:r>
          </a:p>
          <a:p>
            <a:r>
              <a:rPr lang="en-IN" sz="1600" dirty="0">
                <a:latin typeface="Times New Roman" panose="02020603050405020304" pitchFamily="18" charset="0"/>
                <a:cs typeface="Times New Roman" panose="02020603050405020304" pitchFamily="18" charset="0"/>
              </a:rPr>
              <a:t>- External APIs: Integrate external APIs to fetch real-time movie data, ensuring the latest information for users. </a:t>
            </a:r>
            <a:endParaRPr lang="en-IN" sz="16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556592"/>
            <a:ext cx="7688700" cy="589722"/>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endParaRPr sz="2185" dirty="0">
              <a:solidFill>
                <a:srgbClr val="000000"/>
              </a:solidFill>
              <a:latin typeface="Roboto"/>
              <a:ea typeface="Roboto"/>
              <a:cs typeface="Roboto"/>
              <a:sym typeface="Roboto"/>
            </a:endParaRPr>
          </a:p>
          <a:p>
            <a:pPr marL="0" lvl="0" indent="0" algn="l" rtl="0">
              <a:spcBef>
                <a:spcPts val="400"/>
              </a:spcBef>
              <a:spcAft>
                <a:spcPts val="0"/>
              </a:spcAft>
              <a:buSzPts val="990"/>
              <a:buNone/>
            </a:pPr>
            <a:endParaRPr sz="3040" dirty="0"/>
          </a:p>
        </p:txBody>
      </p:sp>
      <p:sp>
        <p:nvSpPr>
          <p:cNvPr id="2" name="TextBox 1">
            <a:extLst>
              <a:ext uri="{FF2B5EF4-FFF2-40B4-BE49-F238E27FC236}">
                <a16:creationId xmlns:a16="http://schemas.microsoft.com/office/drawing/2014/main" id="{511BBA78-3360-A5F2-BE10-D43E3D855C52}"/>
              </a:ext>
            </a:extLst>
          </p:cNvPr>
          <p:cNvSpPr txBox="1"/>
          <p:nvPr/>
        </p:nvSpPr>
        <p:spPr>
          <a:xfrm>
            <a:off x="725850" y="629478"/>
            <a:ext cx="768870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0602177B-A803-2A95-A500-20E9AA950355}"/>
              </a:ext>
            </a:extLst>
          </p:cNvPr>
          <p:cNvSpPr txBox="1"/>
          <p:nvPr/>
        </p:nvSpPr>
        <p:spPr>
          <a:xfrm>
            <a:off x="808383" y="1345096"/>
            <a:ext cx="8063947" cy="32932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Project Setup and Planning: </a:t>
            </a:r>
          </a:p>
          <a:p>
            <a:r>
              <a:rPr lang="en-IN"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Define Objectives </a:t>
            </a:r>
          </a:p>
          <a:p>
            <a:r>
              <a:rPr lang="en-IN" sz="1200" dirty="0">
                <a:latin typeface="Times New Roman" panose="02020603050405020304" pitchFamily="18" charset="0"/>
                <a:cs typeface="Times New Roman" panose="02020603050405020304" pitchFamily="18" charset="0"/>
              </a:rPr>
              <a:t>     - Gather Resources </a:t>
            </a:r>
          </a:p>
          <a:p>
            <a:r>
              <a:rPr lang="en-IN" sz="1200" dirty="0">
                <a:latin typeface="Times New Roman" panose="02020603050405020304" pitchFamily="18" charset="0"/>
                <a:cs typeface="Times New Roman" panose="02020603050405020304" pitchFamily="18" charset="0"/>
              </a:rPr>
              <a:t>     - Project Timeline </a:t>
            </a:r>
          </a:p>
          <a:p>
            <a:r>
              <a:rPr lang="en-IN" dirty="0">
                <a:latin typeface="Times New Roman" panose="02020603050405020304" pitchFamily="18" charset="0"/>
                <a:cs typeface="Times New Roman" panose="02020603050405020304" pitchFamily="18" charset="0"/>
              </a:rPr>
              <a:t>2. Data Collection and Preparation: </a:t>
            </a:r>
          </a:p>
          <a:p>
            <a:r>
              <a:rPr lang="en-IN"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Choose Data Source </a:t>
            </a:r>
          </a:p>
          <a:p>
            <a:r>
              <a:rPr lang="en-IN" sz="1200" dirty="0">
                <a:latin typeface="Times New Roman" panose="02020603050405020304" pitchFamily="18" charset="0"/>
                <a:cs typeface="Times New Roman" panose="02020603050405020304" pitchFamily="18" charset="0"/>
              </a:rPr>
              <a:t>     - Data Gathering </a:t>
            </a:r>
          </a:p>
          <a:p>
            <a:r>
              <a:rPr lang="en-IN" sz="1200" dirty="0">
                <a:latin typeface="Times New Roman" panose="02020603050405020304" pitchFamily="18" charset="0"/>
                <a:cs typeface="Times New Roman" panose="02020603050405020304" pitchFamily="18" charset="0"/>
              </a:rPr>
              <a:t>     - Data Preprocessing </a:t>
            </a: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App Development: </a:t>
            </a:r>
          </a:p>
          <a:p>
            <a:r>
              <a:rPr lang="en-IN" sz="1200" dirty="0">
                <a:latin typeface="Times New Roman" panose="02020603050405020304" pitchFamily="18" charset="0"/>
                <a:cs typeface="Times New Roman" panose="02020603050405020304" pitchFamily="18" charset="0"/>
              </a:rPr>
              <a:t>     - Front-end Interface </a:t>
            </a:r>
          </a:p>
          <a:p>
            <a:r>
              <a:rPr lang="en-IN" sz="1200" dirty="0">
                <a:latin typeface="Times New Roman" panose="02020603050405020304" pitchFamily="18" charset="0"/>
                <a:cs typeface="Times New Roman" panose="02020603050405020304" pitchFamily="18" charset="0"/>
              </a:rPr>
              <a:t>     - Integration with APIs </a:t>
            </a:r>
          </a:p>
          <a:p>
            <a:r>
              <a:rPr lang="en-IN" sz="1200" dirty="0">
                <a:latin typeface="Times New Roman" panose="02020603050405020304" pitchFamily="18" charset="0"/>
                <a:cs typeface="Times New Roman" panose="02020603050405020304" pitchFamily="18" charset="0"/>
              </a:rPr>
              <a:t>     - User Authentication </a:t>
            </a:r>
          </a:p>
          <a:p>
            <a:r>
              <a:rPr lang="en-IN" dirty="0">
                <a:latin typeface="Times New Roman" panose="02020603050405020304" pitchFamily="18" charset="0"/>
                <a:cs typeface="Times New Roman" panose="02020603050405020304" pitchFamily="18" charset="0"/>
              </a:rPr>
              <a:t>4. Recommendation Algorithm Implementation: </a:t>
            </a:r>
          </a:p>
          <a:p>
            <a:r>
              <a:rPr lang="en-IN"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Choose Algorithms </a:t>
            </a:r>
          </a:p>
          <a:p>
            <a:r>
              <a:rPr lang="en-IN" sz="1200" dirty="0">
                <a:latin typeface="Times New Roman" panose="02020603050405020304" pitchFamily="18" charset="0"/>
                <a:cs typeface="Times New Roman" panose="02020603050405020304" pitchFamily="18" charset="0"/>
              </a:rPr>
              <a:t>    - Training and Testing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AF683-239C-FAF7-DD7E-98D8C46AC3F4}"/>
              </a:ext>
            </a:extLst>
          </p:cNvPr>
          <p:cNvSpPr txBox="1"/>
          <p:nvPr/>
        </p:nvSpPr>
        <p:spPr>
          <a:xfrm>
            <a:off x="861391" y="0"/>
            <a:ext cx="8169966" cy="517064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 Database Setup and Integration: </a:t>
            </a:r>
          </a:p>
          <a:p>
            <a:r>
              <a:rPr lang="en-IN" sz="1200" dirty="0">
                <a:latin typeface="Times New Roman" panose="02020603050405020304" pitchFamily="18" charset="0"/>
                <a:cs typeface="Times New Roman" panose="02020603050405020304" pitchFamily="18" charset="0"/>
              </a:rPr>
              <a:t>     - Database Creation </a:t>
            </a:r>
          </a:p>
          <a:p>
            <a:r>
              <a:rPr lang="en-IN" sz="1200" dirty="0">
                <a:latin typeface="Times New Roman" panose="02020603050405020304" pitchFamily="18" charset="0"/>
                <a:cs typeface="Times New Roman" panose="02020603050405020304" pitchFamily="18" charset="0"/>
              </a:rPr>
              <a:t>     - Database Integration </a:t>
            </a:r>
          </a:p>
          <a:p>
            <a:r>
              <a:rPr lang="en-IN" dirty="0">
                <a:latin typeface="Times New Roman" panose="02020603050405020304" pitchFamily="18" charset="0"/>
                <a:cs typeface="Times New Roman" panose="02020603050405020304" pitchFamily="18" charset="0"/>
              </a:rPr>
              <a:t>6. Deployment and Hosting: </a:t>
            </a:r>
          </a:p>
          <a:p>
            <a:r>
              <a:rPr lang="en-IN" sz="1200" dirty="0">
                <a:latin typeface="Times New Roman" panose="02020603050405020304" pitchFamily="18" charset="0"/>
                <a:cs typeface="Times New Roman" panose="02020603050405020304" pitchFamily="18" charset="0"/>
              </a:rPr>
              <a:t>     - Heroku Setup </a:t>
            </a:r>
          </a:p>
          <a:p>
            <a:r>
              <a:rPr lang="en-IN" sz="1200" dirty="0">
                <a:latin typeface="Times New Roman" panose="02020603050405020304" pitchFamily="18" charset="0"/>
                <a:cs typeface="Times New Roman" panose="02020603050405020304" pitchFamily="18" charset="0"/>
              </a:rPr>
              <a:t>     - Deployment </a:t>
            </a:r>
          </a:p>
          <a:p>
            <a:r>
              <a:rPr lang="en-IN" sz="1200" dirty="0">
                <a:latin typeface="Times New Roman" panose="02020603050405020304" pitchFamily="18" charset="0"/>
                <a:cs typeface="Times New Roman" panose="02020603050405020304" pitchFamily="18" charset="0"/>
              </a:rPr>
              <a:t>     - Domain Configuration </a:t>
            </a:r>
          </a:p>
          <a:p>
            <a:r>
              <a:rPr lang="en-IN" dirty="0">
                <a:latin typeface="Times New Roman" panose="02020603050405020304" pitchFamily="18" charset="0"/>
                <a:cs typeface="Times New Roman" panose="02020603050405020304" pitchFamily="18" charset="0"/>
              </a:rPr>
              <a:t>7. Testing and Quality Assurance: </a:t>
            </a:r>
          </a:p>
          <a:p>
            <a:r>
              <a:rPr lang="en-IN" sz="1200" dirty="0">
                <a:latin typeface="Times New Roman" panose="02020603050405020304" pitchFamily="18" charset="0"/>
                <a:cs typeface="Times New Roman" panose="02020603050405020304" pitchFamily="18" charset="0"/>
              </a:rPr>
              <a:t>     - Unit Testing</a:t>
            </a:r>
          </a:p>
          <a:p>
            <a:r>
              <a:rPr lang="en-IN" sz="1200" dirty="0">
                <a:latin typeface="Times New Roman" panose="02020603050405020304" pitchFamily="18" charset="0"/>
                <a:cs typeface="Times New Roman" panose="02020603050405020304" pitchFamily="18" charset="0"/>
              </a:rPr>
              <a:t>     - User Testing </a:t>
            </a:r>
          </a:p>
          <a:p>
            <a:r>
              <a:rPr lang="en-IN" sz="1200" dirty="0">
                <a:latin typeface="Times New Roman" panose="02020603050405020304" pitchFamily="18" charset="0"/>
                <a:cs typeface="Times New Roman" panose="02020603050405020304" pitchFamily="18" charset="0"/>
              </a:rPr>
              <a:t>     - Bug Fixing </a:t>
            </a:r>
          </a:p>
          <a:p>
            <a:r>
              <a:rPr lang="en-IN" dirty="0">
                <a:latin typeface="Times New Roman" panose="02020603050405020304" pitchFamily="18" charset="0"/>
                <a:cs typeface="Times New Roman" panose="02020603050405020304" pitchFamily="18" charset="0"/>
              </a:rPr>
              <a:t>8. Continuous Integration and Deployment (CI/CD): </a:t>
            </a:r>
          </a:p>
          <a:p>
            <a:r>
              <a:rPr lang="en-IN" sz="1200" dirty="0">
                <a:latin typeface="Times New Roman" panose="02020603050405020304" pitchFamily="18" charset="0"/>
                <a:cs typeface="Times New Roman" panose="02020603050405020304" pitchFamily="18" charset="0"/>
              </a:rPr>
              <a:t>     - Set up CI/CD Pipeline </a:t>
            </a:r>
          </a:p>
          <a:p>
            <a:r>
              <a:rPr lang="en-IN" dirty="0">
                <a:latin typeface="Times New Roman" panose="02020603050405020304" pitchFamily="18" charset="0"/>
                <a:cs typeface="Times New Roman" panose="02020603050405020304" pitchFamily="18" charset="0"/>
              </a:rPr>
              <a:t>9. User Feedback and Iterative Improvement: </a:t>
            </a:r>
          </a:p>
          <a:p>
            <a:r>
              <a:rPr lang="en-IN" sz="1200" dirty="0">
                <a:latin typeface="Times New Roman" panose="02020603050405020304" pitchFamily="18" charset="0"/>
                <a:cs typeface="Times New Roman" panose="02020603050405020304" pitchFamily="18" charset="0"/>
              </a:rPr>
              <a:t>     - Feedback Collection </a:t>
            </a:r>
          </a:p>
          <a:p>
            <a:r>
              <a:rPr lang="en-IN" sz="1200" dirty="0">
                <a:latin typeface="Times New Roman" panose="02020603050405020304" pitchFamily="18" charset="0"/>
                <a:cs typeface="Times New Roman" panose="02020603050405020304" pitchFamily="18" charset="0"/>
              </a:rPr>
              <a:t>     - Algorithm Enhancement </a:t>
            </a:r>
          </a:p>
          <a:p>
            <a:r>
              <a:rPr lang="en-IN" dirty="0">
                <a:latin typeface="Times New Roman" panose="02020603050405020304" pitchFamily="18" charset="0"/>
                <a:cs typeface="Times New Roman" panose="02020603050405020304" pitchFamily="18" charset="0"/>
              </a:rPr>
              <a:t>10. Documentation and Knowledge Sharing</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Code Documentation </a:t>
            </a:r>
          </a:p>
          <a:p>
            <a:r>
              <a:rPr lang="en-IN" sz="1200" dirty="0">
                <a:latin typeface="Times New Roman" panose="02020603050405020304" pitchFamily="18" charset="0"/>
                <a:cs typeface="Times New Roman" panose="02020603050405020304" pitchFamily="18" charset="0"/>
              </a:rPr>
              <a:t>       - User Guides </a:t>
            </a:r>
          </a:p>
          <a:p>
            <a:r>
              <a:rPr lang="en-IN" sz="1200" dirty="0">
                <a:latin typeface="Times New Roman" panose="02020603050405020304" pitchFamily="18" charset="0"/>
                <a:cs typeface="Times New Roman" panose="02020603050405020304" pitchFamily="18" charset="0"/>
              </a:rPr>
              <a:t>       - Knowledge Sharing</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11. Security and Compliance: </a:t>
            </a:r>
          </a:p>
          <a:p>
            <a:r>
              <a:rPr lang="en-IN" sz="1200" dirty="0">
                <a:latin typeface="Times New Roman" panose="02020603050405020304" pitchFamily="18" charset="0"/>
                <a:cs typeface="Times New Roman" panose="02020603050405020304" pitchFamily="18" charset="0"/>
              </a:rPr>
              <a:t>       - Security Audit </a:t>
            </a:r>
          </a:p>
          <a:p>
            <a:r>
              <a:rPr lang="en-IN" sz="1200" dirty="0">
                <a:latin typeface="Times New Roman" panose="02020603050405020304" pitchFamily="18" charset="0"/>
                <a:cs typeface="Times New Roman" panose="02020603050405020304" pitchFamily="18" charset="0"/>
              </a:rPr>
              <a:t>       - Privacy Compliance </a:t>
            </a:r>
          </a:p>
          <a:p>
            <a:r>
              <a:rPr lang="en-IN" dirty="0">
                <a:latin typeface="Times New Roman" panose="02020603050405020304" pitchFamily="18" charset="0"/>
                <a:cs typeface="Times New Roman" panose="02020603050405020304" pitchFamily="18" charset="0"/>
              </a:rPr>
              <a:t>12. Future Enhancements and Scaling: </a:t>
            </a:r>
          </a:p>
          <a:p>
            <a:r>
              <a:rPr lang="en-IN" sz="1200" dirty="0">
                <a:latin typeface="Times New Roman" panose="02020603050405020304" pitchFamily="18" charset="0"/>
                <a:cs typeface="Times New Roman" panose="02020603050405020304" pitchFamily="18" charset="0"/>
              </a:rPr>
              <a:t>       -Scaling Strategies </a:t>
            </a:r>
          </a:p>
          <a:p>
            <a:r>
              <a:rPr lang="en-IN" sz="1200" dirty="0">
                <a:latin typeface="Times New Roman" panose="02020603050405020304" pitchFamily="18" charset="0"/>
                <a:cs typeface="Times New Roman" panose="02020603050405020304" pitchFamily="18" charset="0"/>
              </a:rPr>
              <a:t>       -Future Features</a:t>
            </a:r>
          </a:p>
        </p:txBody>
      </p:sp>
    </p:spTree>
    <p:extLst>
      <p:ext uri="{BB962C8B-B14F-4D97-AF65-F5344CB8AC3E}">
        <p14:creationId xmlns:p14="http://schemas.microsoft.com/office/powerpoint/2010/main" val="335313081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1145</Words>
  <Application>Microsoft Office PowerPoint</Application>
  <PresentationFormat>On-screen Show (16:9)</PresentationFormat>
  <Paragraphs>141</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Raleway</vt:lpstr>
      <vt:lpstr>Lato</vt:lpstr>
      <vt:lpstr>Roboto</vt:lpstr>
      <vt:lpstr>Arial</vt:lpstr>
      <vt:lpstr>Times New Roman</vt:lpstr>
      <vt:lpstr>Streamline</vt:lpstr>
      <vt:lpstr>MOVIREC (Movie Recommendation System)</vt:lpstr>
      <vt:lpstr>Introduction</vt:lpstr>
      <vt:lpstr>Objective</vt:lpstr>
      <vt:lpstr>Problem Statement</vt:lpstr>
      <vt:lpstr>Literature Review</vt:lpstr>
      <vt:lpstr> </vt:lpstr>
      <vt:lpstr> </vt:lpstr>
      <vt:lpstr> </vt:lpstr>
      <vt:lpstr>PowerPoint Presentation</vt:lpstr>
      <vt:lpstr>PowerPoint Presentation</vt:lpstr>
      <vt:lpstr> </vt:lpstr>
      <vt:lpstr>PowerPoint Presentation</vt:lpstr>
      <vt:lpstr>Challenges Faced</vt:lpstr>
      <vt:lpstr>Future Work</vt:lpstr>
      <vt:lpstr>Conclusion</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MOVIREC (Movie Recommendation System)</dc:title>
  <cp:lastModifiedBy>Prashant Bhadoria</cp:lastModifiedBy>
  <cp:revision>8</cp:revision>
  <dcterms:modified xsi:type="dcterms:W3CDTF">2023-12-01T03:35:18Z</dcterms:modified>
</cp:coreProperties>
</file>