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E8AE1-F879-542B-ED45-42D27BFBE011}" v="2671" dt="2020-09-18T09:02:21.857"/>
    <p1510:client id="{B65BF9FA-1B07-D100-6D5B-802DC217230F}" v="1013" dt="2020-09-15T07:17:30.677"/>
    <p1510:client id="{F820B2A2-4D23-49E5-3151-AD2EF326B6D0}" v="60" dt="2020-09-12T08:18:54.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7DE2F-BA7E-49EE-8E8C-EF92DF00FD0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89F20DF-7791-4CD5-9834-C3FC448FACB0}">
      <dgm:prSet/>
      <dgm:spPr/>
      <dgm:t>
        <a:bodyPr/>
        <a:lstStyle/>
        <a:p>
          <a:r>
            <a:rPr lang="en-US"/>
            <a:t>Big Mountain Resort has recently installed an additional chair lift to help increase the distribution of visitors across the mountain. This additional chair increases their operating costs by $1,540,000 this season. To Maintain the business profitability, ticket pricing system for the resorts to improve. The business wants some guidance on how to select a better value for their ticket price</a:t>
          </a:r>
        </a:p>
      </dgm:t>
    </dgm:pt>
    <dgm:pt modelId="{AF3C3782-B6BC-4AE2-B82D-F50A750A4CA7}" type="parTrans" cxnId="{E240BB81-1646-4F0A-BA13-1E898591196D}">
      <dgm:prSet/>
      <dgm:spPr/>
      <dgm:t>
        <a:bodyPr/>
        <a:lstStyle/>
        <a:p>
          <a:endParaRPr lang="en-US"/>
        </a:p>
      </dgm:t>
    </dgm:pt>
    <dgm:pt modelId="{D8FB86CA-185E-4EC9-A079-D85AD0EFD96A}" type="sibTrans" cxnId="{E240BB81-1646-4F0A-BA13-1E898591196D}">
      <dgm:prSet/>
      <dgm:spPr/>
      <dgm:t>
        <a:bodyPr/>
        <a:lstStyle/>
        <a:p>
          <a:endParaRPr lang="en-US"/>
        </a:p>
      </dgm:t>
    </dgm:pt>
    <dgm:pt modelId="{64BB176D-F2EA-4AB8-AE64-756C8D23A6BE}">
      <dgm:prSet/>
      <dgm:spPr/>
      <dgm:t>
        <a:bodyPr/>
        <a:lstStyle/>
        <a:p>
          <a:r>
            <a:rPr lang="en-US"/>
            <a:t>To find out the best suitable ticket pricing that does not affect the visitor's engagement and help in compensate the increase in operational cost in business for next skiing season.</a:t>
          </a:r>
        </a:p>
      </dgm:t>
    </dgm:pt>
    <dgm:pt modelId="{A9C6BFC3-817E-43BF-97D8-219EB18B1746}" type="parTrans" cxnId="{4D199672-986A-4B45-9630-ABA0A8CBA849}">
      <dgm:prSet/>
      <dgm:spPr/>
      <dgm:t>
        <a:bodyPr/>
        <a:lstStyle/>
        <a:p>
          <a:endParaRPr lang="en-US"/>
        </a:p>
      </dgm:t>
    </dgm:pt>
    <dgm:pt modelId="{3514B36E-91BC-45AA-ADE1-0CDAF2816E5D}" type="sibTrans" cxnId="{4D199672-986A-4B45-9630-ABA0A8CBA849}">
      <dgm:prSet/>
      <dgm:spPr/>
      <dgm:t>
        <a:bodyPr/>
        <a:lstStyle/>
        <a:p>
          <a:endParaRPr lang="en-US"/>
        </a:p>
      </dgm:t>
    </dgm:pt>
    <dgm:pt modelId="{FC50BEE3-68BE-4F80-99C1-AB61DC3A8D9C}" type="pres">
      <dgm:prSet presAssocID="{9037DE2F-BA7E-49EE-8E8C-EF92DF00FD02}" presName="hierChild1" presStyleCnt="0">
        <dgm:presLayoutVars>
          <dgm:chPref val="1"/>
          <dgm:dir/>
          <dgm:animOne val="branch"/>
          <dgm:animLvl val="lvl"/>
          <dgm:resizeHandles/>
        </dgm:presLayoutVars>
      </dgm:prSet>
      <dgm:spPr/>
    </dgm:pt>
    <dgm:pt modelId="{ECDF7268-146A-4A74-8354-4D0D1A317457}" type="pres">
      <dgm:prSet presAssocID="{789F20DF-7791-4CD5-9834-C3FC448FACB0}" presName="hierRoot1" presStyleCnt="0"/>
      <dgm:spPr/>
    </dgm:pt>
    <dgm:pt modelId="{72C75CA1-E6B8-46E4-9E09-4902DF1959BE}" type="pres">
      <dgm:prSet presAssocID="{789F20DF-7791-4CD5-9834-C3FC448FACB0}" presName="composite" presStyleCnt="0"/>
      <dgm:spPr/>
    </dgm:pt>
    <dgm:pt modelId="{9C4BA69B-B572-44ED-BB6B-1F2D5DE691C0}" type="pres">
      <dgm:prSet presAssocID="{789F20DF-7791-4CD5-9834-C3FC448FACB0}" presName="background" presStyleLbl="node0" presStyleIdx="0" presStyleCnt="2"/>
      <dgm:spPr/>
    </dgm:pt>
    <dgm:pt modelId="{ACB42561-64C6-420B-BB24-E684078FCD0F}" type="pres">
      <dgm:prSet presAssocID="{789F20DF-7791-4CD5-9834-C3FC448FACB0}" presName="text" presStyleLbl="fgAcc0" presStyleIdx="0" presStyleCnt="2">
        <dgm:presLayoutVars>
          <dgm:chPref val="3"/>
        </dgm:presLayoutVars>
      </dgm:prSet>
      <dgm:spPr/>
    </dgm:pt>
    <dgm:pt modelId="{A2C6E776-B785-4D5E-A5C5-2B38601DFDBB}" type="pres">
      <dgm:prSet presAssocID="{789F20DF-7791-4CD5-9834-C3FC448FACB0}" presName="hierChild2" presStyleCnt="0"/>
      <dgm:spPr/>
    </dgm:pt>
    <dgm:pt modelId="{821B7E8E-F876-4F98-83A5-AEC69E584B51}" type="pres">
      <dgm:prSet presAssocID="{64BB176D-F2EA-4AB8-AE64-756C8D23A6BE}" presName="hierRoot1" presStyleCnt="0"/>
      <dgm:spPr/>
    </dgm:pt>
    <dgm:pt modelId="{10D90666-3A17-4DB5-B611-8236403017B7}" type="pres">
      <dgm:prSet presAssocID="{64BB176D-F2EA-4AB8-AE64-756C8D23A6BE}" presName="composite" presStyleCnt="0"/>
      <dgm:spPr/>
    </dgm:pt>
    <dgm:pt modelId="{DA597BD5-8EA1-41B1-B7CD-4BE6D7795B93}" type="pres">
      <dgm:prSet presAssocID="{64BB176D-F2EA-4AB8-AE64-756C8D23A6BE}" presName="background" presStyleLbl="node0" presStyleIdx="1" presStyleCnt="2"/>
      <dgm:spPr/>
    </dgm:pt>
    <dgm:pt modelId="{C976E504-560B-4B6D-B830-B791A756FBBA}" type="pres">
      <dgm:prSet presAssocID="{64BB176D-F2EA-4AB8-AE64-756C8D23A6BE}" presName="text" presStyleLbl="fgAcc0" presStyleIdx="1" presStyleCnt="2">
        <dgm:presLayoutVars>
          <dgm:chPref val="3"/>
        </dgm:presLayoutVars>
      </dgm:prSet>
      <dgm:spPr/>
    </dgm:pt>
    <dgm:pt modelId="{B1003A86-3AF6-43EC-83C5-9D292F0A3345}" type="pres">
      <dgm:prSet presAssocID="{64BB176D-F2EA-4AB8-AE64-756C8D23A6BE}" presName="hierChild2" presStyleCnt="0"/>
      <dgm:spPr/>
    </dgm:pt>
  </dgm:ptLst>
  <dgm:cxnLst>
    <dgm:cxn modelId="{4D199672-986A-4B45-9630-ABA0A8CBA849}" srcId="{9037DE2F-BA7E-49EE-8E8C-EF92DF00FD02}" destId="{64BB176D-F2EA-4AB8-AE64-756C8D23A6BE}" srcOrd="1" destOrd="0" parTransId="{A9C6BFC3-817E-43BF-97D8-219EB18B1746}" sibTransId="{3514B36E-91BC-45AA-ADE1-0CDAF2816E5D}"/>
    <dgm:cxn modelId="{9AF5807C-A1F6-4770-8961-2A21A8B8AC57}" type="presOf" srcId="{9037DE2F-BA7E-49EE-8E8C-EF92DF00FD02}" destId="{FC50BEE3-68BE-4F80-99C1-AB61DC3A8D9C}" srcOrd="0" destOrd="0" presId="urn:microsoft.com/office/officeart/2005/8/layout/hierarchy1"/>
    <dgm:cxn modelId="{E240BB81-1646-4F0A-BA13-1E898591196D}" srcId="{9037DE2F-BA7E-49EE-8E8C-EF92DF00FD02}" destId="{789F20DF-7791-4CD5-9834-C3FC448FACB0}" srcOrd="0" destOrd="0" parTransId="{AF3C3782-B6BC-4AE2-B82D-F50A750A4CA7}" sibTransId="{D8FB86CA-185E-4EC9-A079-D85AD0EFD96A}"/>
    <dgm:cxn modelId="{49A8F792-D6D1-45C5-93E4-304FD9719AA7}" type="presOf" srcId="{64BB176D-F2EA-4AB8-AE64-756C8D23A6BE}" destId="{C976E504-560B-4B6D-B830-B791A756FBBA}" srcOrd="0" destOrd="0" presId="urn:microsoft.com/office/officeart/2005/8/layout/hierarchy1"/>
    <dgm:cxn modelId="{C34D1AE1-70BA-4BF2-94A7-041F05092E4A}" type="presOf" srcId="{789F20DF-7791-4CD5-9834-C3FC448FACB0}" destId="{ACB42561-64C6-420B-BB24-E684078FCD0F}" srcOrd="0" destOrd="0" presId="urn:microsoft.com/office/officeart/2005/8/layout/hierarchy1"/>
    <dgm:cxn modelId="{728C8241-AB75-4B36-8CFC-7FB9DDF9D55C}" type="presParOf" srcId="{FC50BEE3-68BE-4F80-99C1-AB61DC3A8D9C}" destId="{ECDF7268-146A-4A74-8354-4D0D1A317457}" srcOrd="0" destOrd="0" presId="urn:microsoft.com/office/officeart/2005/8/layout/hierarchy1"/>
    <dgm:cxn modelId="{928E3511-C9B3-49C0-BFBA-EB9842F62338}" type="presParOf" srcId="{ECDF7268-146A-4A74-8354-4D0D1A317457}" destId="{72C75CA1-E6B8-46E4-9E09-4902DF1959BE}" srcOrd="0" destOrd="0" presId="urn:microsoft.com/office/officeart/2005/8/layout/hierarchy1"/>
    <dgm:cxn modelId="{B912BF62-C69D-4583-BAFC-1F03DE31B457}" type="presParOf" srcId="{72C75CA1-E6B8-46E4-9E09-4902DF1959BE}" destId="{9C4BA69B-B572-44ED-BB6B-1F2D5DE691C0}" srcOrd="0" destOrd="0" presId="urn:microsoft.com/office/officeart/2005/8/layout/hierarchy1"/>
    <dgm:cxn modelId="{9125B772-6A01-4BF7-9628-4DEA2B18E700}" type="presParOf" srcId="{72C75CA1-E6B8-46E4-9E09-4902DF1959BE}" destId="{ACB42561-64C6-420B-BB24-E684078FCD0F}" srcOrd="1" destOrd="0" presId="urn:microsoft.com/office/officeart/2005/8/layout/hierarchy1"/>
    <dgm:cxn modelId="{C96E58C4-8452-42BF-9032-6916CB01A13D}" type="presParOf" srcId="{ECDF7268-146A-4A74-8354-4D0D1A317457}" destId="{A2C6E776-B785-4D5E-A5C5-2B38601DFDBB}" srcOrd="1" destOrd="0" presId="urn:microsoft.com/office/officeart/2005/8/layout/hierarchy1"/>
    <dgm:cxn modelId="{5A6BE6BA-D3DD-472B-BBFA-C6E7D3D5F1FA}" type="presParOf" srcId="{FC50BEE3-68BE-4F80-99C1-AB61DC3A8D9C}" destId="{821B7E8E-F876-4F98-83A5-AEC69E584B51}" srcOrd="1" destOrd="0" presId="urn:microsoft.com/office/officeart/2005/8/layout/hierarchy1"/>
    <dgm:cxn modelId="{8D6273C0-0868-4948-92AB-634EDD43AA44}" type="presParOf" srcId="{821B7E8E-F876-4F98-83A5-AEC69E584B51}" destId="{10D90666-3A17-4DB5-B611-8236403017B7}" srcOrd="0" destOrd="0" presId="urn:microsoft.com/office/officeart/2005/8/layout/hierarchy1"/>
    <dgm:cxn modelId="{2FB07D8D-D1FA-4F43-9D60-F0E3D9881CC1}" type="presParOf" srcId="{10D90666-3A17-4DB5-B611-8236403017B7}" destId="{DA597BD5-8EA1-41B1-B7CD-4BE6D7795B93}" srcOrd="0" destOrd="0" presId="urn:microsoft.com/office/officeart/2005/8/layout/hierarchy1"/>
    <dgm:cxn modelId="{824ACD7C-3C89-4E92-881B-8024BAB30F73}" type="presParOf" srcId="{10D90666-3A17-4DB5-B611-8236403017B7}" destId="{C976E504-560B-4B6D-B830-B791A756FBBA}" srcOrd="1" destOrd="0" presId="urn:microsoft.com/office/officeart/2005/8/layout/hierarchy1"/>
    <dgm:cxn modelId="{46F170F8-1DE9-4876-9EC8-C21A5A64A2F9}" type="presParOf" srcId="{821B7E8E-F876-4F98-83A5-AEC69E584B51}" destId="{B1003A86-3AF6-43EC-83C5-9D292F0A33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BA69B-B572-44ED-BB6B-1F2D5DE691C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42561-64C6-420B-BB24-E684078FCD0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Big Mountain Resort has recently installed an additional chair lift to help increase the distribution of visitors across the mountain. This additional chair increases their operating costs by $1,540,000 this season. To Maintain the business profitability, ticket pricing system for the resorts to improve. The business wants some guidance on how to select a better value for their ticket price</a:t>
          </a:r>
        </a:p>
      </dsp:txBody>
      <dsp:txXfrm>
        <a:off x="696297" y="538547"/>
        <a:ext cx="4171627" cy="2590157"/>
      </dsp:txXfrm>
    </dsp:sp>
    <dsp:sp modelId="{DA597BD5-8EA1-41B1-B7CD-4BE6D7795B9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6E504-560B-4B6D-B830-B791A756FBB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To find out the best suitable ticket pricing that does not affect the visitor's engagement and help in compensate the increase in operational cost in business for next skiing season.</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a:normAutofit/>
          </a:bodyPr>
          <a:lstStyle/>
          <a:p>
            <a:pPr algn="l"/>
            <a:r>
              <a:rPr lang="en-US" sz="4000" dirty="0">
                <a:ea typeface="+mj-lt"/>
                <a:cs typeface="+mj-lt"/>
              </a:rPr>
              <a:t>Ticket pricing for Big Mountain Resort</a:t>
            </a:r>
            <a:endParaRPr lang="en-US" sz="4000" dirty="0"/>
          </a:p>
        </p:txBody>
      </p:sp>
      <p:sp>
        <p:nvSpPr>
          <p:cNvPr id="3" name="Subtitle 2"/>
          <p:cNvSpPr>
            <a:spLocks noGrp="1"/>
          </p:cNvSpPr>
          <p:nvPr>
            <p:ph type="subTitle" idx="1"/>
          </p:nvPr>
        </p:nvSpPr>
        <p:spPr>
          <a:xfrm>
            <a:off x="7400924" y="4619624"/>
            <a:ext cx="3946779" cy="1038225"/>
          </a:xfrm>
        </p:spPr>
        <p:txBody>
          <a:bodyPr vert="horz" lIns="91440" tIns="45720" rIns="91440" bIns="45720" rtlCol="0" anchor="t">
            <a:normAutofit/>
          </a:bodyPr>
          <a:lstStyle/>
          <a:p>
            <a:pPr algn="r"/>
            <a:r>
              <a:rPr lang="en-US">
                <a:cs typeface="Calibri"/>
              </a:rPr>
              <a:t>Prashant Bhargava</a:t>
            </a:r>
          </a:p>
          <a:p>
            <a:pPr algn="r"/>
            <a:endParaRPr lang="en-US" dirty="0">
              <a:cs typeface="Calibri"/>
            </a:endParaRPr>
          </a:p>
        </p:txBody>
      </p:sp>
      <p:sp>
        <p:nvSpPr>
          <p:cNvPr id="17"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4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2" name="Rectangle 4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BE4AF-77CE-4E49-942E-355220EEB6D0}"/>
              </a:ext>
            </a:extLst>
          </p:cNvPr>
          <p:cNvSpPr>
            <a:spLocks noGrp="1"/>
          </p:cNvSpPr>
          <p:nvPr>
            <p:ph type="title"/>
          </p:nvPr>
        </p:nvSpPr>
        <p:spPr>
          <a:xfrm>
            <a:off x="1043631" y="809898"/>
            <a:ext cx="10173010" cy="1554480"/>
          </a:xfrm>
        </p:spPr>
        <p:txBody>
          <a:bodyPr anchor="ctr">
            <a:normAutofit/>
          </a:bodyPr>
          <a:lstStyle/>
          <a:p>
            <a:r>
              <a:rPr lang="en-US" sz="4800">
                <a:cs typeface="Calibri Light"/>
              </a:rPr>
              <a:t>Problem Identification</a:t>
            </a:r>
          </a:p>
        </p:txBody>
      </p:sp>
      <p:cxnSp>
        <p:nvCxnSpPr>
          <p:cNvPr id="55" name="Straight Connector 4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2">
            <a:extLst>
              <a:ext uri="{FF2B5EF4-FFF2-40B4-BE49-F238E27FC236}">
                <a16:creationId xmlns:a16="http://schemas.microsoft.com/office/drawing/2014/main" id="{CC930A22-13DE-4747-84A0-610E5D572F49}"/>
              </a:ext>
            </a:extLst>
          </p:cNvPr>
          <p:cNvGraphicFramePr>
            <a:graphicFrameLocks noGrp="1"/>
          </p:cNvGraphicFramePr>
          <p:nvPr>
            <p:ph idx="1"/>
            <p:extLst>
              <p:ext uri="{D42A27DB-BD31-4B8C-83A1-F6EECF244321}">
                <p14:modId xmlns:p14="http://schemas.microsoft.com/office/powerpoint/2010/main" val="178093731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129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0">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2">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33">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4">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C5064-4F6E-4715-9CB8-70FB01B7981D}"/>
              </a:ext>
            </a:extLst>
          </p:cNvPr>
          <p:cNvSpPr>
            <a:spLocks noGrp="1"/>
          </p:cNvSpPr>
          <p:nvPr>
            <p:ph type="title"/>
          </p:nvPr>
        </p:nvSpPr>
        <p:spPr>
          <a:xfrm>
            <a:off x="1099425" y="1238081"/>
            <a:ext cx="4709345" cy="962953"/>
          </a:xfrm>
        </p:spPr>
        <p:txBody>
          <a:bodyPr anchor="b">
            <a:normAutofit/>
          </a:bodyPr>
          <a:lstStyle/>
          <a:p>
            <a:r>
              <a:rPr lang="en-US" sz="2400">
                <a:cs typeface="Calibri Light"/>
              </a:rPr>
              <a:t>Recommendation and Key Findings</a:t>
            </a:r>
            <a:br>
              <a:rPr lang="en-US" sz="2400">
                <a:cs typeface="Calibri Light"/>
              </a:rPr>
            </a:br>
            <a:endParaRPr lang="en-US" sz="2400"/>
          </a:p>
        </p:txBody>
      </p:sp>
      <p:sp>
        <p:nvSpPr>
          <p:cNvPr id="39" name="Rectangle 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8C2928-C14F-4F02-8526-751DC92F52A3}"/>
              </a:ext>
            </a:extLst>
          </p:cNvPr>
          <p:cNvSpPr>
            <a:spLocks noGrp="1"/>
          </p:cNvSpPr>
          <p:nvPr>
            <p:ph idx="1"/>
          </p:nvPr>
        </p:nvSpPr>
        <p:spPr>
          <a:xfrm>
            <a:off x="1100736" y="2508105"/>
            <a:ext cx="4709345" cy="3632493"/>
          </a:xfrm>
        </p:spPr>
        <p:txBody>
          <a:bodyPr anchor="ctr">
            <a:normAutofit/>
          </a:bodyPr>
          <a:lstStyle/>
          <a:p>
            <a:pPr marL="0" indent="0">
              <a:buNone/>
            </a:pPr>
            <a:endParaRPr lang="en-US" sz="1400">
              <a:ea typeface="+mn-lt"/>
              <a:cs typeface="+mn-lt"/>
            </a:endParaRPr>
          </a:p>
          <a:p>
            <a:pPr marL="0" indent="0">
              <a:buNone/>
            </a:pPr>
            <a:endParaRPr lang="en-US" sz="1400">
              <a:ea typeface="+mn-lt"/>
              <a:cs typeface="+mn-lt"/>
            </a:endParaRPr>
          </a:p>
          <a:p>
            <a:pPr marL="0" indent="0">
              <a:buNone/>
            </a:pPr>
            <a:endParaRPr lang="en-US" sz="1400">
              <a:ea typeface="+mn-lt"/>
              <a:cs typeface="+mn-lt"/>
            </a:endParaRPr>
          </a:p>
          <a:p>
            <a:pPr marL="0" indent="0">
              <a:buNone/>
            </a:pPr>
            <a:r>
              <a:rPr lang="en-US" sz="1400">
                <a:latin typeface="Arial"/>
                <a:ea typeface="+mn-lt"/>
                <a:cs typeface="+mn-lt"/>
              </a:rPr>
              <a:t>Big Mountain Currently charges ticket for adult is 81 dollars we have done some modelling based upon the data set of 330 resorts around USA we came with the increase in the pricing Big Mountain Resort modelled price is dollar 95.87. We have also used the Population and area per state number from wikipedia.</a:t>
            </a:r>
            <a:endParaRPr lang="en-US" sz="1400">
              <a:latin typeface="Arial"/>
              <a:cs typeface="Calibri" panose="020F0502020204030204"/>
            </a:endParaRPr>
          </a:p>
          <a:p>
            <a:pPr marL="0" indent="0">
              <a:buNone/>
            </a:pPr>
            <a:endParaRPr lang="en-US" sz="1400">
              <a:latin typeface="Arial"/>
              <a:cs typeface="Calibri" panose="020F0502020204030204"/>
            </a:endParaRPr>
          </a:p>
          <a:p>
            <a:pPr marL="0" indent="0">
              <a:buNone/>
            </a:pPr>
            <a:r>
              <a:rPr lang="en-US" sz="1400">
                <a:latin typeface="Arial"/>
                <a:cs typeface="Calibri" panose="020F0502020204030204"/>
              </a:rPr>
              <a:t>Ticket pricing depends upon small number of features out the given features like </a:t>
            </a:r>
            <a:r>
              <a:rPr lang="en-US" sz="1400">
                <a:latin typeface="Arial"/>
                <a:ea typeface="+mn-lt"/>
                <a:cs typeface="+mn-lt"/>
              </a:rPr>
              <a:t>vertical_drop, Snow Making_ac, total_chairs, fastQuads, Runs, LongestRun_mi, Trams &amp; SkiableTerrain_ac. </a:t>
            </a:r>
            <a:endParaRPr lang="en-US" sz="1400">
              <a:latin typeface="Arial"/>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a:p>
            <a:pPr marL="0" indent="0">
              <a:buNone/>
            </a:pPr>
            <a:endParaRPr lang="en-US" sz="1400">
              <a:cs typeface="Calibri" panose="020F0502020204030204"/>
            </a:endParaRPr>
          </a:p>
        </p:txBody>
      </p:sp>
      <p:pic>
        <p:nvPicPr>
          <p:cNvPr id="4" name="Picture 4" descr="A screenshot of a cell phone&#10;&#10;Description automatically generated">
            <a:extLst>
              <a:ext uri="{FF2B5EF4-FFF2-40B4-BE49-F238E27FC236}">
                <a16:creationId xmlns:a16="http://schemas.microsoft.com/office/drawing/2014/main" id="{A22720F1-6BFA-4B4C-924F-B6BAF6DE3B3F}"/>
              </a:ext>
            </a:extLst>
          </p:cNvPr>
          <p:cNvPicPr>
            <a:picLocks noChangeAspect="1"/>
          </p:cNvPicPr>
          <p:nvPr/>
        </p:nvPicPr>
        <p:blipFill rotWithShape="1">
          <a:blip r:embed="rId2"/>
          <a:srcRect l="11817" r="31191" b="-1"/>
          <a:stretch/>
        </p:blipFill>
        <p:spPr>
          <a:xfrm>
            <a:off x="6538366" y="1383738"/>
            <a:ext cx="4929098" cy="4756870"/>
          </a:xfrm>
          <a:prstGeom prst="rect">
            <a:avLst/>
          </a:prstGeom>
        </p:spPr>
      </p:pic>
    </p:spTree>
    <p:extLst>
      <p:ext uri="{BB962C8B-B14F-4D97-AF65-F5344CB8AC3E}">
        <p14:creationId xmlns:p14="http://schemas.microsoft.com/office/powerpoint/2010/main" val="75659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67FA0E-BFCA-43F3-8DC5-1E3AA158A68C}"/>
              </a:ext>
            </a:extLst>
          </p:cNvPr>
          <p:cNvSpPr>
            <a:spLocks noGrp="1"/>
          </p:cNvSpPr>
          <p:nvPr>
            <p:ph type="title"/>
          </p:nvPr>
        </p:nvSpPr>
        <p:spPr>
          <a:xfrm>
            <a:off x="788719" y="78138"/>
            <a:ext cx="10515600" cy="1325563"/>
          </a:xfrm>
        </p:spPr>
        <p:txBody>
          <a:bodyPr>
            <a:normAutofit/>
          </a:bodyPr>
          <a:lstStyle/>
          <a:p>
            <a:r>
              <a:rPr lang="en-US" sz="3600" dirty="0">
                <a:cs typeface="Calibri Light"/>
              </a:rPr>
              <a:t>Modelling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3580A-9E09-445A-A079-D269128E10FC}"/>
              </a:ext>
            </a:extLst>
          </p:cNvPr>
          <p:cNvSpPr>
            <a:spLocks noGrp="1"/>
          </p:cNvSpPr>
          <p:nvPr>
            <p:ph idx="1"/>
          </p:nvPr>
        </p:nvSpPr>
        <p:spPr>
          <a:xfrm>
            <a:off x="788719" y="1212067"/>
            <a:ext cx="10515600" cy="4351338"/>
          </a:xfrm>
        </p:spPr>
        <p:txBody>
          <a:bodyPr vert="horz" lIns="91440" tIns="45720" rIns="91440" bIns="45720" rtlCol="0" anchor="t">
            <a:normAutofit/>
          </a:bodyPr>
          <a:lstStyle/>
          <a:p>
            <a:pPr marL="0" indent="0" algn="just">
              <a:lnSpc>
                <a:spcPct val="160000"/>
              </a:lnSpc>
              <a:buNone/>
            </a:pPr>
            <a:r>
              <a:rPr lang="en-US" sz="1800">
                <a:cs typeface="Calibri" panose="020F0502020204030204"/>
              </a:rPr>
              <a:t>Firstly applied simplest model by using mean as strategy.</a:t>
            </a:r>
            <a:endParaRPr lang="en-US">
              <a:cs typeface="Calibri" panose="020F0502020204030204"/>
            </a:endParaRPr>
          </a:p>
          <a:p>
            <a:pPr marL="0" indent="0" algn="just">
              <a:lnSpc>
                <a:spcPct val="160000"/>
              </a:lnSpc>
              <a:buNone/>
            </a:pPr>
            <a:r>
              <a:rPr lang="en-US" sz="1800">
                <a:ea typeface="+mn-lt"/>
                <a:cs typeface="+mn-lt"/>
              </a:rPr>
              <a:t>As expected, if We use the average value as our prediction, we get an </a:t>
            </a:r>
            <a:r>
              <a:rPr lang="en-US" sz="1800" i="1">
                <a:ea typeface="+mn-lt"/>
                <a:cs typeface="+mn-lt"/>
              </a:rPr>
              <a:t>𝑅</a:t>
            </a:r>
            <a:r>
              <a:rPr lang="en-US" sz="1800">
                <a:ea typeface="+mn-lt"/>
                <a:cs typeface="+mn-lt"/>
              </a:rPr>
              <a:t>2 of zero </a:t>
            </a:r>
            <a:r>
              <a:rPr lang="en-US" sz="1800" i="1">
                <a:ea typeface="+mn-lt"/>
                <a:cs typeface="+mn-lt"/>
              </a:rPr>
              <a:t>on our training set. </a:t>
            </a:r>
            <a:r>
              <a:rPr lang="en-US" sz="1800">
                <a:ea typeface="+mn-lt"/>
                <a:cs typeface="+mn-lt"/>
              </a:rPr>
              <a:t>R2 value 0.0031 on our test set.</a:t>
            </a:r>
            <a:endParaRPr lang="en-US" sz="1800">
              <a:cs typeface="Calibri" panose="020F0502020204030204"/>
            </a:endParaRPr>
          </a:p>
          <a:p>
            <a:pPr marL="0" indent="0" algn="just">
              <a:lnSpc>
                <a:spcPct val="160000"/>
              </a:lnSpc>
              <a:buNone/>
            </a:pPr>
            <a:r>
              <a:rPr lang="en-US" sz="1800" dirty="0">
                <a:cs typeface="Calibri"/>
              </a:rPr>
              <a:t>Mean Absolute Error </a:t>
            </a:r>
            <a:r>
              <a:rPr lang="en-US" sz="1800" dirty="0">
                <a:ea typeface="+mn-lt"/>
                <a:cs typeface="+mn-lt"/>
              </a:rPr>
              <a:t> essentially tells us that, on average, we might expect to be off by around $19 </a:t>
            </a:r>
            <a:r>
              <a:rPr lang="en-US" sz="1800">
                <a:ea typeface="+mn-lt"/>
                <a:cs typeface="+mn-lt"/>
              </a:rPr>
              <a:t>if we guessed ticket price based on an average of known values.</a:t>
            </a:r>
            <a:endParaRPr lang="en-US" sz="1800" dirty="0">
              <a:cs typeface="Calibri"/>
            </a:endParaRPr>
          </a:p>
          <a:p>
            <a:pPr marL="0" indent="0" algn="just">
              <a:lnSpc>
                <a:spcPct val="160000"/>
              </a:lnSpc>
              <a:buNone/>
            </a:pPr>
            <a:r>
              <a:rPr lang="en-US" sz="1800" dirty="0">
                <a:cs typeface="Calibri"/>
              </a:rPr>
              <a:t>Root Mean Square Error is around </a:t>
            </a:r>
            <a:r>
              <a:rPr lang="en-US" sz="1800">
                <a:ea typeface="+mn-lt"/>
                <a:cs typeface="+mn-lt"/>
              </a:rPr>
              <a:t>24.78, 24.11 fro training and test set, respectively.</a:t>
            </a:r>
            <a:endParaRPr lang="en-US" sz="1800" dirty="0">
              <a:ea typeface="+mn-lt"/>
              <a:cs typeface="+mn-lt"/>
            </a:endParaRPr>
          </a:p>
          <a:p>
            <a:pPr marL="0" indent="0" algn="just">
              <a:lnSpc>
                <a:spcPct val="160000"/>
              </a:lnSpc>
              <a:buNone/>
            </a:pPr>
            <a:r>
              <a:rPr lang="en-US" sz="1800">
                <a:cs typeface="Calibri"/>
              </a:rPr>
              <a:t>For better Understanding and better prediction of the ticket pricing we must test other models</a:t>
            </a:r>
            <a:endParaRPr lang="en-US" sz="1800" dirty="0">
              <a:cs typeface="Calibri"/>
            </a:endParaRPr>
          </a:p>
          <a:p>
            <a:pPr marL="0" indent="0">
              <a:buNone/>
            </a:pPr>
            <a:endParaRPr lang="en-US" sz="2000" dirty="0">
              <a:cs typeface="Calibri"/>
            </a:endParaRPr>
          </a:p>
          <a:p>
            <a:pPr marL="0" indent="0">
              <a:buNone/>
            </a:pPr>
            <a:endParaRPr lang="en-US" sz="2000">
              <a:cs typeface="Calibri"/>
            </a:endParaRPr>
          </a:p>
          <a:p>
            <a:endParaRPr lang="en-US" sz="2000" dirty="0">
              <a:cs typeface="Calibri"/>
            </a:endParaRPr>
          </a:p>
        </p:txBody>
      </p:sp>
    </p:spTree>
    <p:extLst>
      <p:ext uri="{BB962C8B-B14F-4D97-AF65-F5344CB8AC3E}">
        <p14:creationId xmlns:p14="http://schemas.microsoft.com/office/powerpoint/2010/main" val="35815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67FA0E-BFCA-43F3-8DC5-1E3AA158A68C}"/>
              </a:ext>
            </a:extLst>
          </p:cNvPr>
          <p:cNvSpPr>
            <a:spLocks noGrp="1"/>
          </p:cNvSpPr>
          <p:nvPr>
            <p:ph type="title"/>
          </p:nvPr>
        </p:nvSpPr>
        <p:spPr>
          <a:xfrm>
            <a:off x="788720" y="-90096"/>
            <a:ext cx="10515600" cy="1325563"/>
          </a:xfrm>
        </p:spPr>
        <p:txBody>
          <a:bodyPr>
            <a:normAutofit/>
          </a:bodyPr>
          <a:lstStyle/>
          <a:p>
            <a:r>
              <a:rPr lang="en-US" sz="3600" dirty="0">
                <a:cs typeface="Calibri Light"/>
              </a:rPr>
              <a:t>Modelling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3580A-9E09-445A-A079-D269128E10FC}"/>
              </a:ext>
            </a:extLst>
          </p:cNvPr>
          <p:cNvSpPr>
            <a:spLocks noGrp="1"/>
          </p:cNvSpPr>
          <p:nvPr>
            <p:ph idx="1"/>
          </p:nvPr>
        </p:nvSpPr>
        <p:spPr>
          <a:xfrm>
            <a:off x="788719" y="1489158"/>
            <a:ext cx="10515600" cy="4351338"/>
          </a:xfrm>
        </p:spPr>
        <p:txBody>
          <a:bodyPr vert="horz" lIns="91440" tIns="45720" rIns="91440" bIns="45720" rtlCol="0" anchor="t">
            <a:normAutofit fontScale="92500" lnSpcReduction="10000"/>
          </a:bodyPr>
          <a:lstStyle/>
          <a:p>
            <a:pPr marL="0" indent="0">
              <a:buNone/>
            </a:pPr>
            <a:r>
              <a:rPr lang="en-US" sz="2000">
                <a:cs typeface="Calibri"/>
              </a:rPr>
              <a:t>Linear Regression</a:t>
            </a:r>
            <a:endParaRPr lang="en-US" sz="2000" dirty="0">
              <a:cs typeface="Calibri"/>
            </a:endParaRPr>
          </a:p>
          <a:p>
            <a:pPr marL="0" indent="0">
              <a:lnSpc>
                <a:spcPct val="150000"/>
              </a:lnSpc>
              <a:buNone/>
            </a:pPr>
            <a:r>
              <a:rPr lang="en-US" sz="2000" dirty="0">
                <a:cs typeface="Calibri"/>
              </a:rPr>
              <a:t>We </a:t>
            </a:r>
            <a:r>
              <a:rPr lang="en-US" sz="2000" dirty="0">
                <a:latin typeface="Calibri"/>
                <a:cs typeface="Calibri"/>
              </a:rPr>
              <a:t>must</a:t>
            </a:r>
            <a:r>
              <a:rPr lang="en-US" sz="2000" dirty="0">
                <a:cs typeface="Calibri"/>
              </a:rPr>
              <a:t> Scale the data sets (training and test) with mean 0 and varinace 1 because of some </a:t>
            </a:r>
            <a:r>
              <a:rPr lang="en-US" sz="2000">
                <a:cs typeface="Calibri"/>
              </a:rPr>
              <a:t>features have different scale.</a:t>
            </a:r>
          </a:p>
          <a:p>
            <a:pPr marL="0" indent="0">
              <a:lnSpc>
                <a:spcPct val="150000"/>
              </a:lnSpc>
              <a:buNone/>
            </a:pPr>
            <a:r>
              <a:rPr lang="en-US" sz="2000" dirty="0">
                <a:ea typeface="+mn-lt"/>
                <a:cs typeface="+mn-lt"/>
              </a:rPr>
              <a:t>We see that our simple linear regression model explains over 80% of the variance on the train set </a:t>
            </a:r>
            <a:r>
              <a:rPr lang="en-US" sz="2000">
                <a:ea typeface="+mn-lt"/>
                <a:cs typeface="+mn-lt"/>
              </a:rPr>
              <a:t>and over 72% on the test set.</a:t>
            </a:r>
            <a:endParaRPr lang="en-US" sz="2000" dirty="0">
              <a:ea typeface="+mn-lt"/>
              <a:cs typeface="+mn-lt"/>
            </a:endParaRPr>
          </a:p>
          <a:p>
            <a:pPr marL="0" indent="0">
              <a:lnSpc>
                <a:spcPct val="150000"/>
              </a:lnSpc>
              <a:buNone/>
            </a:pPr>
            <a:r>
              <a:rPr lang="en-US" sz="2000">
                <a:ea typeface="+mn-lt"/>
                <a:cs typeface="+mn-lt"/>
              </a:rPr>
              <a:t>On average we did expect to estimate a ticket price within $9 or so of the real price.</a:t>
            </a:r>
            <a:endParaRPr lang="en-US">
              <a:cs typeface="Calibri" panose="020F0502020204030204"/>
            </a:endParaRPr>
          </a:p>
          <a:p>
            <a:pPr marL="0" indent="0">
              <a:lnSpc>
                <a:spcPct val="150000"/>
              </a:lnSpc>
              <a:buNone/>
            </a:pPr>
            <a:r>
              <a:rPr lang="en-US" sz="2000">
                <a:ea typeface="+mn-lt"/>
                <a:cs typeface="+mn-lt"/>
              </a:rPr>
              <a:t>Root mean Square error were 10.59 , 12.72 for training and test data set, respectively.</a:t>
            </a:r>
            <a:endParaRPr lang="en-US" sz="2000" dirty="0">
              <a:ea typeface="+mn-lt"/>
              <a:cs typeface="+mn-lt"/>
            </a:endParaRPr>
          </a:p>
          <a:p>
            <a:pPr marL="0" indent="0">
              <a:lnSpc>
                <a:spcPct val="150000"/>
              </a:lnSpc>
              <a:buNone/>
            </a:pPr>
            <a:r>
              <a:rPr lang="en-US" sz="2000">
                <a:ea typeface="+mn-lt"/>
                <a:cs typeface="+mn-lt"/>
              </a:rPr>
              <a:t>We were Must be overfitting feature on our model because of difference b/w the variance of training and test data set</a:t>
            </a:r>
          </a:p>
          <a:p>
            <a:pPr marL="0" indent="0">
              <a:buNone/>
            </a:pPr>
            <a:endParaRPr lang="en-US" sz="2000" dirty="0">
              <a:ea typeface="+mn-lt"/>
              <a:cs typeface="+mn-lt"/>
            </a:endParaRPr>
          </a:p>
          <a:p>
            <a:pPr marL="0" indent="0">
              <a:buNone/>
            </a:pPr>
            <a:endParaRPr lang="en-US" sz="2000" dirty="0">
              <a:ea typeface="+mn-lt"/>
              <a:cs typeface="+mn-lt"/>
            </a:endParaRPr>
          </a:p>
          <a:p>
            <a:pPr marL="0" indent="0">
              <a:buNone/>
            </a:pPr>
            <a:endParaRPr lang="en-US" sz="2000"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340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67FA0E-BFCA-43F3-8DC5-1E3AA158A68C}"/>
              </a:ext>
            </a:extLst>
          </p:cNvPr>
          <p:cNvSpPr>
            <a:spLocks noGrp="1"/>
          </p:cNvSpPr>
          <p:nvPr>
            <p:ph type="title"/>
          </p:nvPr>
        </p:nvSpPr>
        <p:spPr>
          <a:xfrm>
            <a:off x="739239" y="78138"/>
            <a:ext cx="10515600" cy="1325563"/>
          </a:xfrm>
        </p:spPr>
        <p:txBody>
          <a:bodyPr>
            <a:normAutofit/>
          </a:bodyPr>
          <a:lstStyle/>
          <a:p>
            <a:r>
              <a:rPr lang="en-US" sz="3600" dirty="0">
                <a:cs typeface="Calibri Light"/>
              </a:rPr>
              <a:t>Modelling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3580A-9E09-445A-A079-D269128E10FC}"/>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sz="2000" dirty="0">
              <a:cs typeface="Calibri"/>
            </a:endParaRPr>
          </a:p>
          <a:p>
            <a:endParaRPr lang="en-US" sz="2000" dirty="0">
              <a:ea typeface="+mn-lt"/>
              <a:cs typeface="+mn-lt"/>
            </a:endParaRPr>
          </a:p>
        </p:txBody>
      </p:sp>
      <p:sp>
        <p:nvSpPr>
          <p:cNvPr id="4" name="TextBox 3">
            <a:extLst>
              <a:ext uri="{FF2B5EF4-FFF2-40B4-BE49-F238E27FC236}">
                <a16:creationId xmlns:a16="http://schemas.microsoft.com/office/drawing/2014/main" id="{5158FEFD-ED01-4148-BE4A-BE05556193C9}"/>
              </a:ext>
            </a:extLst>
          </p:cNvPr>
          <p:cNvSpPr txBox="1"/>
          <p:nvPr/>
        </p:nvSpPr>
        <p:spPr>
          <a:xfrm>
            <a:off x="795647" y="1122218"/>
            <a:ext cx="6998524" cy="53123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Random Forest </a:t>
            </a:r>
            <a:endParaRPr lang="en-US"/>
          </a:p>
          <a:p>
            <a:pPr algn="just">
              <a:lnSpc>
                <a:spcPct val="150000"/>
              </a:lnSpc>
            </a:pPr>
            <a:r>
              <a:rPr lang="en-US" dirty="0">
                <a:cs typeface="Calibri"/>
              </a:rPr>
              <a:t>We must find the k best feature for our model so that it's not overfitting on our data sets. By using selectKbest, cross_validation and GridSearchCV we have found that only 8 features are useful for </a:t>
            </a:r>
            <a:r>
              <a:rPr lang="en-US">
                <a:cs typeface="Calibri"/>
              </a:rPr>
              <a:t>modeling the data sets.</a:t>
            </a:r>
            <a:endParaRPr lang="en-US" dirty="0">
              <a:cs typeface="Calibri"/>
            </a:endParaRPr>
          </a:p>
          <a:p>
            <a:pPr algn="just">
              <a:lnSpc>
                <a:spcPct val="150000"/>
              </a:lnSpc>
            </a:pPr>
            <a:r>
              <a:rPr lang="en-US" dirty="0">
                <a:ea typeface="+mn-lt"/>
                <a:cs typeface="+mn-lt"/>
              </a:rPr>
              <a:t>We see that our Random forest regression model explains over 71% of the variance on the train set </a:t>
            </a:r>
            <a:r>
              <a:rPr lang="en-US">
                <a:ea typeface="+mn-lt"/>
                <a:cs typeface="+mn-lt"/>
              </a:rPr>
              <a:t>and over 64% on the test set.</a:t>
            </a:r>
            <a:endParaRPr lang="en-US">
              <a:cs typeface="Calibri" panose="020F0502020204030204"/>
            </a:endParaRPr>
          </a:p>
          <a:p>
            <a:pPr algn="just">
              <a:lnSpc>
                <a:spcPct val="150000"/>
              </a:lnSpc>
            </a:pPr>
            <a:r>
              <a:rPr lang="en-US" dirty="0">
                <a:cs typeface="Calibri"/>
              </a:rPr>
              <a:t>Apply linear model with k best feature the mean absolute error is 11.73 and apply the random forest </a:t>
            </a:r>
            <a:r>
              <a:rPr lang="en-US">
                <a:cs typeface="Calibri"/>
              </a:rPr>
              <a:t>regression the mean absolute error is 9.53.</a:t>
            </a:r>
            <a:endParaRPr lang="en-US" dirty="0">
              <a:cs typeface="Calibri"/>
            </a:endParaRPr>
          </a:p>
          <a:p>
            <a:pPr algn="just">
              <a:lnSpc>
                <a:spcPct val="150000"/>
              </a:lnSpc>
            </a:pPr>
            <a:r>
              <a:rPr lang="en-US">
                <a:ea typeface="+mn-lt"/>
                <a:cs typeface="+mn-lt"/>
              </a:rPr>
              <a:t>The random forest model has a lower cross-validation mean absolute error by almost $1. It also exhibits less variability. Verifying performance on the test set produces performance consistent with the cross-validation results.</a:t>
            </a:r>
            <a:endParaRPr lang="en-US">
              <a:cs typeface="Calibri" panose="020F0502020204030204"/>
            </a:endParaRPr>
          </a:p>
        </p:txBody>
      </p:sp>
      <p:pic>
        <p:nvPicPr>
          <p:cNvPr id="14" name="Picture 14" descr="A picture containing object, antenna&#10;&#10;Description automatically generated">
            <a:extLst>
              <a:ext uri="{FF2B5EF4-FFF2-40B4-BE49-F238E27FC236}">
                <a16:creationId xmlns:a16="http://schemas.microsoft.com/office/drawing/2014/main" id="{1700AEF9-9D54-44A9-B418-042C624F7530}"/>
              </a:ext>
            </a:extLst>
          </p:cNvPr>
          <p:cNvPicPr>
            <a:picLocks noChangeAspect="1"/>
          </p:cNvPicPr>
          <p:nvPr/>
        </p:nvPicPr>
        <p:blipFill>
          <a:blip r:embed="rId2"/>
          <a:stretch>
            <a:fillRect/>
          </a:stretch>
        </p:blipFill>
        <p:spPr>
          <a:xfrm>
            <a:off x="7861465" y="1152433"/>
            <a:ext cx="4237512" cy="2564017"/>
          </a:xfrm>
          <a:prstGeom prst="rect">
            <a:avLst/>
          </a:prstGeom>
        </p:spPr>
      </p:pic>
    </p:spTree>
    <p:extLst>
      <p:ext uri="{BB962C8B-B14F-4D97-AF65-F5344CB8AC3E}">
        <p14:creationId xmlns:p14="http://schemas.microsoft.com/office/powerpoint/2010/main" val="384988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67FA0E-BFCA-43F3-8DC5-1E3AA158A68C}"/>
              </a:ext>
            </a:extLst>
          </p:cNvPr>
          <p:cNvSpPr>
            <a:spLocks noGrp="1"/>
          </p:cNvSpPr>
          <p:nvPr>
            <p:ph type="title"/>
          </p:nvPr>
        </p:nvSpPr>
        <p:spPr>
          <a:xfrm>
            <a:off x="838200" y="365125"/>
            <a:ext cx="10515600" cy="1325563"/>
          </a:xfrm>
        </p:spPr>
        <p:txBody>
          <a:bodyPr>
            <a:normAutofit/>
          </a:bodyPr>
          <a:lstStyle/>
          <a:p>
            <a:r>
              <a:rPr lang="en-US" sz="3600" dirty="0">
                <a:cs typeface="Calibri Light"/>
              </a:rPr>
              <a:t>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3580A-9E09-445A-A079-D269128E10FC}"/>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endParaRPr lang="en-US" sz="2000" dirty="0">
              <a:cs typeface="Calibri"/>
            </a:endParaRPr>
          </a:p>
          <a:p>
            <a:endParaRPr lang="en-US" sz="2000" dirty="0">
              <a:ea typeface="+mn-lt"/>
              <a:cs typeface="+mn-lt"/>
            </a:endParaRPr>
          </a:p>
        </p:txBody>
      </p:sp>
      <p:sp>
        <p:nvSpPr>
          <p:cNvPr id="4" name="TextBox 3">
            <a:extLst>
              <a:ext uri="{FF2B5EF4-FFF2-40B4-BE49-F238E27FC236}">
                <a16:creationId xmlns:a16="http://schemas.microsoft.com/office/drawing/2014/main" id="{5EC738C4-B75B-45F6-B25E-9ABC4C246F1B}"/>
              </a:ext>
            </a:extLst>
          </p:cNvPr>
          <p:cNvSpPr txBox="1"/>
          <p:nvPr/>
        </p:nvSpPr>
        <p:spPr>
          <a:xfrm>
            <a:off x="835232" y="1438893"/>
            <a:ext cx="1057101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cs typeface="Calibri"/>
              </a:rPr>
              <a:t>Checked some different Scenairoes on which the prices for the ticket effect by increasing or decreasing the </a:t>
            </a:r>
            <a:r>
              <a:rPr lang="en-US" dirty="0">
                <a:cs typeface="Calibri"/>
              </a:rPr>
              <a:t>best </a:t>
            </a:r>
            <a:r>
              <a:rPr lang="en-US">
                <a:cs typeface="Calibri"/>
              </a:rPr>
              <a:t>k features of our data sets.</a:t>
            </a:r>
            <a:endParaRPr lang="en-US" dirty="0">
              <a:cs typeface="Calibri"/>
            </a:endParaRPr>
          </a:p>
          <a:p>
            <a:pPr>
              <a:lnSpc>
                <a:spcPct val="150000"/>
              </a:lnSpc>
            </a:pPr>
            <a:r>
              <a:rPr lang="en-US">
                <a:cs typeface="Calibri"/>
              </a:rPr>
              <a:t>Deceasing the runs on the sking season.</a:t>
            </a:r>
            <a:r>
              <a:rPr lang="en-US">
                <a:ea typeface="+mn-lt"/>
                <a:cs typeface="+mn-lt"/>
              </a:rPr>
              <a:t> The model says closing one run makes no difference. Closing 2 and 3 successively reduces support for ticket price and so revenue.</a:t>
            </a:r>
            <a:endParaRPr lang="en-US" dirty="0">
              <a:cs typeface="Calibri"/>
            </a:endParaRPr>
          </a:p>
          <a:p>
            <a:pPr>
              <a:lnSpc>
                <a:spcPct val="150000"/>
              </a:lnSpc>
            </a:pPr>
            <a:r>
              <a:rPr lang="en-US" dirty="0">
                <a:cs typeface="Calibri"/>
              </a:rPr>
              <a:t>By increasing the vertical drop, chair and run by 150 feet ,1 and 1 respectively.</a:t>
            </a:r>
            <a:r>
              <a:rPr lang="en-US" dirty="0">
                <a:ea typeface="+mn-lt"/>
                <a:cs typeface="+mn-lt"/>
              </a:rPr>
              <a:t>This scenario increases support </a:t>
            </a:r>
            <a:r>
              <a:rPr lang="en-US">
                <a:ea typeface="+mn-lt"/>
                <a:cs typeface="+mn-lt"/>
              </a:rPr>
              <a:t>for ticket price by $1.99. Over the season, this could be expected to amount to $3474638.</a:t>
            </a:r>
          </a:p>
          <a:p>
            <a:pPr>
              <a:lnSpc>
                <a:spcPct val="150000"/>
              </a:lnSpc>
            </a:pPr>
            <a:r>
              <a:rPr lang="en-US">
                <a:ea typeface="+mn-lt"/>
                <a:cs typeface="+mn-lt"/>
              </a:rPr>
              <a:t> By just increasing some amount of snow making there wil be no effect on the pricing or increasing the longest run also.</a:t>
            </a:r>
            <a:endParaRPr lang="en-US">
              <a:cs typeface="Calibri"/>
            </a:endParaRPr>
          </a:p>
          <a:p>
            <a:endParaRPr lang="en-US" dirty="0">
              <a:cs typeface="Calibri"/>
            </a:endParaRPr>
          </a:p>
        </p:txBody>
      </p:sp>
      <p:pic>
        <p:nvPicPr>
          <p:cNvPr id="7" name="Picture 7" descr="A close up of a map&#10;&#10;Description automatically generated">
            <a:extLst>
              <a:ext uri="{FF2B5EF4-FFF2-40B4-BE49-F238E27FC236}">
                <a16:creationId xmlns:a16="http://schemas.microsoft.com/office/drawing/2014/main" id="{EB2BEE7E-3692-4DEC-AAFA-DAF2A5D7F21A}"/>
              </a:ext>
            </a:extLst>
          </p:cNvPr>
          <p:cNvPicPr>
            <a:picLocks noChangeAspect="1"/>
          </p:cNvPicPr>
          <p:nvPr/>
        </p:nvPicPr>
        <p:blipFill>
          <a:blip r:embed="rId2"/>
          <a:stretch>
            <a:fillRect/>
          </a:stretch>
        </p:blipFill>
        <p:spPr>
          <a:xfrm>
            <a:off x="2962894" y="4557508"/>
            <a:ext cx="5316187" cy="2067581"/>
          </a:xfrm>
          <a:prstGeom prst="rect">
            <a:avLst/>
          </a:prstGeom>
        </p:spPr>
      </p:pic>
    </p:spTree>
    <p:extLst>
      <p:ext uri="{BB962C8B-B14F-4D97-AF65-F5344CB8AC3E}">
        <p14:creationId xmlns:p14="http://schemas.microsoft.com/office/powerpoint/2010/main" val="222113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7FA0E-BFCA-43F3-8DC5-1E3AA158A68C}"/>
              </a:ext>
            </a:extLst>
          </p:cNvPr>
          <p:cNvSpPr>
            <a:spLocks noGrp="1"/>
          </p:cNvSpPr>
          <p:nvPr>
            <p:ph type="title"/>
          </p:nvPr>
        </p:nvSpPr>
        <p:spPr>
          <a:xfrm>
            <a:off x="827742" y="-355193"/>
            <a:ext cx="9849751" cy="1349671"/>
          </a:xfrm>
        </p:spPr>
        <p:txBody>
          <a:bodyPr anchor="b">
            <a:normAutofit/>
          </a:bodyPr>
          <a:lstStyle/>
          <a:p>
            <a:r>
              <a:rPr lang="en-US" sz="3600">
                <a:cs typeface="Calibri Light"/>
              </a:rPr>
              <a:t>Summary &amp; Conclusion</a:t>
            </a:r>
          </a:p>
        </p:txBody>
      </p:sp>
      <p:sp>
        <p:nvSpPr>
          <p:cNvPr id="3" name="Content Placeholder 2">
            <a:extLst>
              <a:ext uri="{FF2B5EF4-FFF2-40B4-BE49-F238E27FC236}">
                <a16:creationId xmlns:a16="http://schemas.microsoft.com/office/drawing/2014/main" id="{82C3580A-9E09-445A-A079-D269128E10FC}"/>
              </a:ext>
            </a:extLst>
          </p:cNvPr>
          <p:cNvSpPr>
            <a:spLocks noGrp="1"/>
          </p:cNvSpPr>
          <p:nvPr>
            <p:ph idx="1"/>
          </p:nvPr>
        </p:nvSpPr>
        <p:spPr>
          <a:xfrm>
            <a:off x="1289304" y="2902913"/>
            <a:ext cx="9849751" cy="3032168"/>
          </a:xfrm>
        </p:spPr>
        <p:txBody>
          <a:bodyPr vert="horz" lIns="91440" tIns="45720" rIns="91440" bIns="45720" rtlCol="0" anchor="ctr">
            <a:normAutofit/>
          </a:bodyPr>
          <a:lstStyle/>
          <a:p>
            <a:pPr marL="0" indent="0">
              <a:buNone/>
            </a:pPr>
            <a:endParaRPr lang="en-US" sz="2000" dirty="0">
              <a:cs typeface="Calibri"/>
            </a:endParaRPr>
          </a:p>
          <a:p>
            <a:endParaRPr lang="en-US" sz="2000" dirty="0">
              <a:ea typeface="+mn-lt"/>
              <a:cs typeface="+mn-lt"/>
            </a:endParaRPr>
          </a:p>
        </p:txBody>
      </p:sp>
      <p:sp>
        <p:nvSpPr>
          <p:cNvPr id="4" name="TextBox 3">
            <a:extLst>
              <a:ext uri="{FF2B5EF4-FFF2-40B4-BE49-F238E27FC236}">
                <a16:creationId xmlns:a16="http://schemas.microsoft.com/office/drawing/2014/main" id="{03F236BF-2D47-43AE-8ABD-EDE27A12C6ED}"/>
              </a:ext>
            </a:extLst>
          </p:cNvPr>
          <p:cNvSpPr txBox="1"/>
          <p:nvPr/>
        </p:nvSpPr>
        <p:spPr>
          <a:xfrm>
            <a:off x="1003465" y="1260763"/>
            <a:ext cx="1013558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ea typeface="+mn-lt"/>
                <a:cs typeface="+mn-lt"/>
              </a:rPr>
              <a:t>Big Mountain Currently charges ticket for adult is 81 dollors we must do some modelling based upon the data set of 330 resorts around USA we came with the increease in the pricing Big Mountain Resort </a:t>
            </a:r>
            <a:r>
              <a:rPr lang="en-US">
                <a:ea typeface="+mn-lt"/>
                <a:cs typeface="+mn-lt"/>
              </a:rPr>
              <a:t>modelled price is $95.87, actual price is $81.00.</a:t>
            </a:r>
            <a:endParaRPr lang="en-US">
              <a:cs typeface="Calibri" panose="020F0502020204030204"/>
            </a:endParaRPr>
          </a:p>
          <a:p>
            <a:pPr algn="just">
              <a:lnSpc>
                <a:spcPct val="150000"/>
              </a:lnSpc>
            </a:pPr>
            <a:r>
              <a:rPr lang="en-US">
                <a:ea typeface="+mn-lt"/>
                <a:cs typeface="+mn-lt"/>
              </a:rPr>
              <a:t>Even with the expected mean absolute error of dollor 10.39, this suggests there is room for an increase.</a:t>
            </a:r>
          </a:p>
          <a:p>
            <a:pPr algn="just">
              <a:lnSpc>
                <a:spcPct val="150000"/>
              </a:lnSpc>
            </a:pPr>
            <a:r>
              <a:rPr lang="en-US">
                <a:ea typeface="+mn-lt"/>
                <a:cs typeface="+mn-lt"/>
              </a:rPr>
              <a:t>This could be expected to amount to $3474638 over 350000 people visits our resort he additional operating cost of the new chair lift per ticket (based on</a:t>
            </a:r>
            <a:r>
              <a:rPr lang="en-US" dirty="0">
                <a:ea typeface="+mn-lt"/>
                <a:cs typeface="+mn-lt"/>
              </a:rPr>
              <a:t> each visitor on average buying </a:t>
            </a:r>
            <a:r>
              <a:rPr lang="en-US">
                <a:ea typeface="+mn-lt"/>
                <a:cs typeface="+mn-lt"/>
              </a:rPr>
              <a:t>5 days</a:t>
            </a:r>
            <a:r>
              <a:rPr lang="en-US" dirty="0">
                <a:ea typeface="+mn-lt"/>
                <a:cs typeface="+mn-lt"/>
              </a:rPr>
              <a:t> tickets) in the context of raising prices to cover this.</a:t>
            </a:r>
            <a:endParaRPr lang="en-US" dirty="0"/>
          </a:p>
          <a:p>
            <a:pPr algn="just">
              <a:lnSpc>
                <a:spcPct val="150000"/>
              </a:lnSpc>
            </a:pPr>
            <a:r>
              <a:rPr lang="en-US">
                <a:ea typeface="+mn-lt"/>
                <a:cs typeface="+mn-lt"/>
              </a:rPr>
              <a:t>There are some deficiencies in data set like if we have visitor data for all the resorts and maybe some of data is not correct like terrain area and sking area etc. If the operational cost of other faclities were provided then price can be improved.</a:t>
            </a:r>
            <a:endParaRPr lang="en-US"/>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45576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Ticket pricing for Big Mountain Resort</vt:lpstr>
      <vt:lpstr>Problem Identification</vt:lpstr>
      <vt:lpstr>Recommendation and Key Findings </vt:lpstr>
      <vt:lpstr>Modelling Results</vt:lpstr>
      <vt:lpstr>Modelling Results</vt:lpstr>
      <vt:lpstr>Modelling Results</vt:lpstr>
      <vt:lpstr>Analysis</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703</cp:revision>
  <dcterms:created xsi:type="dcterms:W3CDTF">2020-09-12T08:06:50Z</dcterms:created>
  <dcterms:modified xsi:type="dcterms:W3CDTF">2020-09-18T09:02:46Z</dcterms:modified>
</cp:coreProperties>
</file>