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AA55-257E-822E-FF92-5F6FB0286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A3FF59-7F29-1A13-FF24-1D5AB7A3F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0160780-A0D9-72B5-7B79-C02AD97AFAB6}"/>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5" name="Footer Placeholder 4">
            <a:extLst>
              <a:ext uri="{FF2B5EF4-FFF2-40B4-BE49-F238E27FC236}">
                <a16:creationId xmlns:a16="http://schemas.microsoft.com/office/drawing/2014/main" id="{E55ACB22-8249-B890-D121-569CE907F0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C92A6C-6D5F-1F33-8096-9C202CE2DBF7}"/>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223198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142A-4B8B-A59A-F4E5-82A469E872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784B46-5FD0-6743-FA56-2D0446FF95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9E6C39-5F07-32AC-6876-C740F1E13247}"/>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5" name="Footer Placeholder 4">
            <a:extLst>
              <a:ext uri="{FF2B5EF4-FFF2-40B4-BE49-F238E27FC236}">
                <a16:creationId xmlns:a16="http://schemas.microsoft.com/office/drawing/2014/main" id="{40E5AEC7-0074-902F-57BF-5F70B8F954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109A72-3987-2353-9A58-BA431389B235}"/>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307055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81DFC-37C6-E140-D35A-6441ED6336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E7BF3F-8517-2AA8-2A84-1480A62EA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C4A847-14AD-A4FF-64AB-CB7D39C5CC1C}"/>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5" name="Footer Placeholder 4">
            <a:extLst>
              <a:ext uri="{FF2B5EF4-FFF2-40B4-BE49-F238E27FC236}">
                <a16:creationId xmlns:a16="http://schemas.microsoft.com/office/drawing/2014/main" id="{8A2C6109-EB10-23D1-6A28-7A7E8D5219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5D251D-6C6B-13BD-2530-8F808BEDA9D3}"/>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336010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9EAE-1E5A-48D6-A939-4288190756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54B602-B496-D208-E6BB-15AB47764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A7FAC0-56DF-D5DD-6FCE-80E930B89F22}"/>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5" name="Footer Placeholder 4">
            <a:extLst>
              <a:ext uri="{FF2B5EF4-FFF2-40B4-BE49-F238E27FC236}">
                <a16:creationId xmlns:a16="http://schemas.microsoft.com/office/drawing/2014/main" id="{A8491FC3-F96D-D13F-D5E4-71677896DE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5FEF96-D24B-8364-990E-4790AD087358}"/>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136947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32-A164-9AC5-2FCF-49810C1B6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B2571E-452C-2ACF-2F5E-959DD1093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C0206-0418-CDCF-0C27-4A8EDE683DB4}"/>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5" name="Footer Placeholder 4">
            <a:extLst>
              <a:ext uri="{FF2B5EF4-FFF2-40B4-BE49-F238E27FC236}">
                <a16:creationId xmlns:a16="http://schemas.microsoft.com/office/drawing/2014/main" id="{AFD7D47F-BF1A-5C90-EB18-455911E814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6813BA-6B7F-401F-1FA3-EFCF15001DC4}"/>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8061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38C1-23C4-17D5-0AE0-BFD6E81F39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B5B528-6A09-0D26-BDE9-1B20B48BB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9627E8F-E9E9-4C3F-2D19-22E5C0EA9A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961AE4-DEEE-CE32-5233-205D4F776FBF}"/>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6" name="Footer Placeholder 5">
            <a:extLst>
              <a:ext uri="{FF2B5EF4-FFF2-40B4-BE49-F238E27FC236}">
                <a16:creationId xmlns:a16="http://schemas.microsoft.com/office/drawing/2014/main" id="{E2BED1E9-542F-C372-71FE-0A909BA384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7552FA-C7F3-9F1C-59BD-180BA347AE6C}"/>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289066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5EC3-017B-C152-A7E7-98E99388E3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B50CB3-8D04-D9B3-56BD-6108F1146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284B3A-CB90-6F74-4BF8-526F30C97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05BD1A-4778-A7A5-86FA-F06AF4031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DDE6F-4F1C-8D5B-1D3A-CA1608A92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C8791D3-1E1A-7A36-C632-B26502DD8271}"/>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8" name="Footer Placeholder 7">
            <a:extLst>
              <a:ext uri="{FF2B5EF4-FFF2-40B4-BE49-F238E27FC236}">
                <a16:creationId xmlns:a16="http://schemas.microsoft.com/office/drawing/2014/main" id="{435A93EB-B5BE-D4EB-716A-E9EACEA1B9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05FD455-E622-D848-5F5E-76194F2018BA}"/>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325439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6CCC-932B-460F-51DB-526DC9244C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7CBA0-6ADA-0989-831C-00CB97E06BFF}"/>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4" name="Footer Placeholder 3">
            <a:extLst>
              <a:ext uri="{FF2B5EF4-FFF2-40B4-BE49-F238E27FC236}">
                <a16:creationId xmlns:a16="http://schemas.microsoft.com/office/drawing/2014/main" id="{160097BD-5F61-C83A-DA24-BB159E83EA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FF0DC4-5B97-A9D9-EB21-B6C4553FDF93}"/>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86020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11B506-1771-9296-F536-73881747316C}"/>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3" name="Footer Placeholder 2">
            <a:extLst>
              <a:ext uri="{FF2B5EF4-FFF2-40B4-BE49-F238E27FC236}">
                <a16:creationId xmlns:a16="http://schemas.microsoft.com/office/drawing/2014/main" id="{435D0A89-00B5-69BC-DB19-272A7BAA544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43F826-BC60-6093-91F4-BAB465D84206}"/>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164697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D40B-EC5E-B324-1A04-1731DC4B9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5261A42-82AE-B3E9-29D6-870C75CD9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2208552-5BEE-972C-60CB-C14E96941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D3504-D9DA-D222-A9A5-63A6E4E5F0DD}"/>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6" name="Footer Placeholder 5">
            <a:extLst>
              <a:ext uri="{FF2B5EF4-FFF2-40B4-BE49-F238E27FC236}">
                <a16:creationId xmlns:a16="http://schemas.microsoft.com/office/drawing/2014/main" id="{A03661E0-42B2-E862-B332-2CCC8E0049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729FCE-341C-83BA-A1C0-A3D40162F33A}"/>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366379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4E82-66E2-4FCC-ED2E-BDE658281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6DE9CC-C6A9-8981-C228-716B40D91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7C90D79-75D6-03FD-451F-3DFBBA235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FA42C-977D-5109-D784-C9FF82A59B32}"/>
              </a:ext>
            </a:extLst>
          </p:cNvPr>
          <p:cNvSpPr>
            <a:spLocks noGrp="1"/>
          </p:cNvSpPr>
          <p:nvPr>
            <p:ph type="dt" sz="half" idx="10"/>
          </p:nvPr>
        </p:nvSpPr>
        <p:spPr/>
        <p:txBody>
          <a:bodyPr/>
          <a:lstStyle/>
          <a:p>
            <a:fld id="{7D38A267-A7C1-4435-879F-5E53E766CF3D}" type="datetimeFigureOut">
              <a:rPr lang="en-GB" smtClean="0"/>
              <a:t>11/03/2024</a:t>
            </a:fld>
            <a:endParaRPr lang="en-GB"/>
          </a:p>
        </p:txBody>
      </p:sp>
      <p:sp>
        <p:nvSpPr>
          <p:cNvPr id="6" name="Footer Placeholder 5">
            <a:extLst>
              <a:ext uri="{FF2B5EF4-FFF2-40B4-BE49-F238E27FC236}">
                <a16:creationId xmlns:a16="http://schemas.microsoft.com/office/drawing/2014/main" id="{6E0B0317-042D-E7E5-25DA-50CAE7659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ED5D65-D7E9-7EFD-E39B-E570AC065854}"/>
              </a:ext>
            </a:extLst>
          </p:cNvPr>
          <p:cNvSpPr>
            <a:spLocks noGrp="1"/>
          </p:cNvSpPr>
          <p:nvPr>
            <p:ph type="sldNum" sz="quarter" idx="12"/>
          </p:nvPr>
        </p:nvSpPr>
        <p:spPr/>
        <p:txBody>
          <a:bodyPr/>
          <a:lstStyle/>
          <a:p>
            <a:fld id="{62778DB6-0DB7-495A-9C47-4E275FC2C52D}" type="slidenum">
              <a:rPr lang="en-GB" smtClean="0"/>
              <a:t>‹#›</a:t>
            </a:fld>
            <a:endParaRPr lang="en-GB"/>
          </a:p>
        </p:txBody>
      </p:sp>
    </p:spTree>
    <p:extLst>
      <p:ext uri="{BB962C8B-B14F-4D97-AF65-F5344CB8AC3E}">
        <p14:creationId xmlns:p14="http://schemas.microsoft.com/office/powerpoint/2010/main" val="78560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3F425-3014-CEA4-475F-A6E2C5F82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F994AC-F5D5-2126-A4B6-51137A447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EE47D9-382A-4B28-44A8-F8B1C799C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8A267-A7C1-4435-879F-5E53E766CF3D}" type="datetimeFigureOut">
              <a:rPr lang="en-GB" smtClean="0"/>
              <a:t>11/03/2024</a:t>
            </a:fld>
            <a:endParaRPr lang="en-GB"/>
          </a:p>
        </p:txBody>
      </p:sp>
      <p:sp>
        <p:nvSpPr>
          <p:cNvPr id="5" name="Footer Placeholder 4">
            <a:extLst>
              <a:ext uri="{FF2B5EF4-FFF2-40B4-BE49-F238E27FC236}">
                <a16:creationId xmlns:a16="http://schemas.microsoft.com/office/drawing/2014/main" id="{B471C053-D619-76BB-59F8-CD5BD24DE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6AD9D54-074C-5F1E-D412-5805B3CA8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78DB6-0DB7-495A-9C47-4E275FC2C52D}" type="slidenum">
              <a:rPr lang="en-GB" smtClean="0"/>
              <a:t>‹#›</a:t>
            </a:fld>
            <a:endParaRPr lang="en-GB"/>
          </a:p>
        </p:txBody>
      </p:sp>
    </p:spTree>
    <p:extLst>
      <p:ext uri="{BB962C8B-B14F-4D97-AF65-F5344CB8AC3E}">
        <p14:creationId xmlns:p14="http://schemas.microsoft.com/office/powerpoint/2010/main" val="31391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yjus.com/jee/parabo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uemath.com/geometry/parabola/" TargetMode="External"/><Relationship Id="rId2" Type="http://schemas.openxmlformats.org/officeDocument/2006/relationships/hyperlink" Target="https://byjus.com/jee/parabola/" TargetMode="External"/><Relationship Id="rId1" Type="http://schemas.openxmlformats.org/officeDocument/2006/relationships/slideLayout" Target="../slideLayouts/slideLayout2.xml"/><Relationship Id="rId4" Type="http://schemas.openxmlformats.org/officeDocument/2006/relationships/hyperlink" Target="https://www.geeksforgeeks.org/what-is-parabo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7E32-F7A0-D2FE-FB5B-359EF0706143}"/>
              </a:ext>
            </a:extLst>
          </p:cNvPr>
          <p:cNvSpPr>
            <a:spLocks noGrp="1"/>
          </p:cNvSpPr>
          <p:nvPr>
            <p:ph type="ctrTitle"/>
          </p:nvPr>
        </p:nvSpPr>
        <p:spPr>
          <a:xfrm>
            <a:off x="-550844" y="308473"/>
            <a:ext cx="11633812" cy="308472"/>
          </a:xfrm>
        </p:spPr>
        <p:txBody>
          <a:bodyPr>
            <a:normAutofit fontScale="90000"/>
          </a:bodyPr>
          <a:lstStyle/>
          <a:p>
            <a:r>
              <a:rPr lang="en-GB" sz="1800" dirty="0">
                <a:latin typeface="Arial Black" panose="020B0A04020102020204" pitchFamily="34" charset="0"/>
              </a:rPr>
              <a:t>PARABOLA</a:t>
            </a:r>
          </a:p>
        </p:txBody>
      </p:sp>
      <p:sp>
        <p:nvSpPr>
          <p:cNvPr id="3" name="Subtitle 2">
            <a:extLst>
              <a:ext uri="{FF2B5EF4-FFF2-40B4-BE49-F238E27FC236}">
                <a16:creationId xmlns:a16="http://schemas.microsoft.com/office/drawing/2014/main" id="{F1CFA62D-1D0F-6D8E-8DCB-31704383AE46}"/>
              </a:ext>
            </a:extLst>
          </p:cNvPr>
          <p:cNvSpPr>
            <a:spLocks noGrp="1"/>
          </p:cNvSpPr>
          <p:nvPr>
            <p:ph type="subTitle" idx="1"/>
          </p:nvPr>
        </p:nvSpPr>
        <p:spPr>
          <a:xfrm>
            <a:off x="1179341" y="1232685"/>
            <a:ext cx="5178528" cy="4980829"/>
          </a:xfrm>
        </p:spPr>
        <p:txBody>
          <a:bodyPr/>
          <a:lstStyle/>
          <a:p>
            <a:r>
              <a:rPr lang="en-GB" sz="1400" b="0" i="1" dirty="0">
                <a:solidFill>
                  <a:srgbClr val="273239"/>
                </a:solidFill>
                <a:effectLst/>
              </a:rPr>
              <a:t>Parabola is defined as the set of all points that are equidistant from a fixed point (called the focus) and a fixed straight line (called the directrix). The focus and directrix are two essential elements that determine the shape and position of a parabola</a:t>
            </a:r>
            <a:endParaRPr lang="en-GB" sz="1400" i="1" dirty="0">
              <a:solidFill>
                <a:srgbClr val="273239"/>
              </a:solidFill>
            </a:endParaRPr>
          </a:p>
          <a:p>
            <a:r>
              <a:rPr lang="en-GB" sz="1400" b="0" i="1" dirty="0">
                <a:solidFill>
                  <a:srgbClr val="273239"/>
                </a:solidFill>
                <a:effectLst/>
              </a:rPr>
              <a:t>A parabola is formed by the intersection of a plane with a cone when the cone intersects parallel to the slant height of the cone.</a:t>
            </a:r>
          </a:p>
          <a:p>
            <a:endParaRPr lang="en-GB" sz="1400" i="1" dirty="0">
              <a:solidFill>
                <a:srgbClr val="273239"/>
              </a:solidFill>
            </a:endParaRPr>
          </a:p>
          <a:p>
            <a:endParaRPr lang="en-GB" b="0" i="1" dirty="0">
              <a:solidFill>
                <a:srgbClr val="273239"/>
              </a:solidFill>
              <a:effectLst/>
            </a:endParaRPr>
          </a:p>
        </p:txBody>
      </p:sp>
      <p:pic>
        <p:nvPicPr>
          <p:cNvPr id="1028" name="Picture 4" descr="Parabola - Conic Section">
            <a:extLst>
              <a:ext uri="{FF2B5EF4-FFF2-40B4-BE49-F238E27FC236}">
                <a16:creationId xmlns:a16="http://schemas.microsoft.com/office/drawing/2014/main" id="{9AEEDF70-04FD-1225-3AA9-702824C29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885" y="165253"/>
            <a:ext cx="4956672" cy="590504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32" name="Picture 8" descr="Parabola - Wikipedia">
            <a:extLst>
              <a:ext uri="{FF2B5EF4-FFF2-40B4-BE49-F238E27FC236}">
                <a16:creationId xmlns:a16="http://schemas.microsoft.com/office/drawing/2014/main" id="{62DF729F-C8FA-5286-2F08-36EF73785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86" y="2669474"/>
            <a:ext cx="5374560" cy="38800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05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D433D67-2FF5-0BEB-A2DC-CF8D5BA1827A}"/>
              </a:ext>
            </a:extLst>
          </p:cNvPr>
          <p:cNvSpPr>
            <a:spLocks noGrp="1"/>
          </p:cNvSpPr>
          <p:nvPr>
            <p:ph idx="1"/>
          </p:nvPr>
        </p:nvSpPr>
        <p:spPr>
          <a:xfrm>
            <a:off x="298374" y="140044"/>
            <a:ext cx="6036325" cy="6569228"/>
          </a:xfrm>
        </p:spPr>
        <p:txBody>
          <a:bodyPr>
            <a:normAutofit/>
          </a:bodyPr>
          <a:lstStyle/>
          <a:p>
            <a:pPr algn="l" fontAlgn="base"/>
            <a:r>
              <a:rPr lang="en-GB" sz="1600" b="1" i="0" dirty="0">
                <a:solidFill>
                  <a:srgbClr val="273239"/>
                </a:solidFill>
                <a:effectLst/>
              </a:rPr>
              <a:t>Important terms </a:t>
            </a:r>
            <a:r>
              <a:rPr lang="en-GB" sz="1600" b="1" dirty="0">
                <a:solidFill>
                  <a:srgbClr val="273239"/>
                </a:solidFill>
              </a:rPr>
              <a:t>of</a:t>
            </a:r>
            <a:r>
              <a:rPr lang="en-GB" sz="1600" b="1" i="0" dirty="0">
                <a:solidFill>
                  <a:srgbClr val="273239"/>
                </a:solidFill>
                <a:effectLst/>
              </a:rPr>
              <a:t> of Parabola</a:t>
            </a:r>
          </a:p>
          <a:p>
            <a:pPr algn="l" fontAlgn="base">
              <a:buFont typeface="+mj-lt"/>
              <a:buAutoNum type="arabicPeriod"/>
            </a:pPr>
            <a:r>
              <a:rPr lang="en-GB" sz="1400" b="1" i="0" dirty="0">
                <a:solidFill>
                  <a:srgbClr val="273239"/>
                </a:solidFill>
                <a:effectLst/>
              </a:rPr>
              <a:t>Axis of Symmetry:</a:t>
            </a:r>
            <a:r>
              <a:rPr lang="en-GB" sz="1400" b="0" i="0" dirty="0">
                <a:solidFill>
                  <a:srgbClr val="273239"/>
                </a:solidFill>
                <a:effectLst/>
              </a:rPr>
              <a:t> The line that is perpendicular to the directrix and passes through the focus is called the axis of symmetry. The parabola is symmetrical about its axis of symmetry.</a:t>
            </a:r>
          </a:p>
          <a:p>
            <a:pPr algn="l" fontAlgn="base">
              <a:buFont typeface="+mj-lt"/>
              <a:buAutoNum type="arabicPeriod" startAt="2"/>
            </a:pPr>
            <a:r>
              <a:rPr lang="en-GB" sz="1400" b="1" i="0" dirty="0">
                <a:solidFill>
                  <a:srgbClr val="273239"/>
                </a:solidFill>
                <a:effectLst/>
              </a:rPr>
              <a:t>Vertex:</a:t>
            </a:r>
            <a:r>
              <a:rPr lang="en-GB" sz="1400" b="0" i="0" dirty="0">
                <a:solidFill>
                  <a:srgbClr val="273239"/>
                </a:solidFill>
                <a:effectLst/>
              </a:rPr>
              <a:t> The point where the parabola intersects its axis of symmetry is called the vertex. The vertex is the point where the parabola changes direction from opening upwards to opening downwards (or vice versa).</a:t>
            </a:r>
          </a:p>
          <a:p>
            <a:pPr algn="l" fontAlgn="base">
              <a:buFont typeface="+mj-lt"/>
              <a:buAutoNum type="arabicPeriod" startAt="3"/>
            </a:pPr>
            <a:r>
              <a:rPr lang="en-GB" sz="1400" b="1" i="0" dirty="0">
                <a:solidFill>
                  <a:srgbClr val="273239"/>
                </a:solidFill>
                <a:effectLst/>
              </a:rPr>
              <a:t>Focal Length:</a:t>
            </a:r>
            <a:r>
              <a:rPr lang="en-GB" sz="1400" b="0" i="0" dirty="0">
                <a:solidFill>
                  <a:srgbClr val="273239"/>
                </a:solidFill>
                <a:effectLst/>
              </a:rPr>
              <a:t> The distance between the vertex and the focus is called the focal length. All parabolas with the same focal length are similar.</a:t>
            </a:r>
          </a:p>
          <a:p>
            <a:pPr algn="l" fontAlgn="base">
              <a:buFont typeface="+mj-lt"/>
              <a:buAutoNum type="arabicPeriod" startAt="4"/>
            </a:pPr>
            <a:r>
              <a:rPr lang="en-GB" sz="1400" b="1" i="0" dirty="0">
                <a:solidFill>
                  <a:srgbClr val="273239"/>
                </a:solidFill>
                <a:effectLst/>
              </a:rPr>
              <a:t>Directrix:</a:t>
            </a:r>
            <a:r>
              <a:rPr lang="en-GB" sz="1400" b="0" i="0" dirty="0">
                <a:solidFill>
                  <a:srgbClr val="273239"/>
                </a:solidFill>
                <a:effectLst/>
              </a:rPr>
              <a:t> The fixed line from which any point on the parabola is the same distance as the focus.</a:t>
            </a:r>
          </a:p>
          <a:p>
            <a:pPr marL="0" indent="0">
              <a:buNone/>
            </a:pPr>
            <a:r>
              <a:rPr lang="en-GB" sz="1400" b="1" dirty="0">
                <a:solidFill>
                  <a:srgbClr val="333333"/>
                </a:solidFill>
                <a:latin typeface="Untitled Sans"/>
              </a:rPr>
              <a:t>5.  </a:t>
            </a:r>
            <a:r>
              <a:rPr lang="en-GB" sz="1400" b="1" i="0" dirty="0">
                <a:solidFill>
                  <a:srgbClr val="333333"/>
                </a:solidFill>
                <a:effectLst/>
                <a:latin typeface="Untitled Sans"/>
              </a:rPr>
              <a:t>Focal Chord:</a:t>
            </a:r>
            <a:r>
              <a:rPr lang="en-GB" sz="1400" b="0" i="0" dirty="0">
                <a:solidFill>
                  <a:srgbClr val="333333"/>
                </a:solidFill>
                <a:effectLst/>
                <a:latin typeface="inherit"/>
              </a:rPr>
              <a:t> The focal chord of a parabola is the chord passing through the focus of the parabola. The focal chord cuts the parabola at two distinct points.</a:t>
            </a:r>
          </a:p>
          <a:p>
            <a:pPr marL="0" indent="0">
              <a:buNone/>
            </a:pPr>
            <a:r>
              <a:rPr lang="en-GB" sz="1400" b="1" i="0" dirty="0">
                <a:solidFill>
                  <a:srgbClr val="333333"/>
                </a:solidFill>
                <a:effectLst/>
                <a:latin typeface="Untitled Sans"/>
              </a:rPr>
              <a:t>6.  Eccentricity:</a:t>
            </a:r>
            <a:r>
              <a:rPr lang="en-GB" sz="1400" b="0" i="0" dirty="0">
                <a:solidFill>
                  <a:srgbClr val="333333"/>
                </a:solidFill>
                <a:effectLst/>
                <a:latin typeface="inherit"/>
              </a:rPr>
              <a:t> (e = 1). It is the ratio of the distance of a point from the focus, to the distance of the point from the directrix. The eccentricity of a parabola is equal to 1.</a:t>
            </a:r>
          </a:p>
          <a:p>
            <a:endParaRPr lang="en-GB" dirty="0"/>
          </a:p>
        </p:txBody>
      </p:sp>
      <p:pic>
        <p:nvPicPr>
          <p:cNvPr id="3076" name="Picture 4" descr="A parabola with directrix below it. The vertex is the minimum. The latus rectum and axis of symmetry pass through the focus.">
            <a:extLst>
              <a:ext uri="{FF2B5EF4-FFF2-40B4-BE49-F238E27FC236}">
                <a16:creationId xmlns:a16="http://schemas.microsoft.com/office/drawing/2014/main" id="{CB2C8AFF-3FD2-B7FA-EFC5-38EA0D826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699" y="-321113"/>
            <a:ext cx="5373457" cy="57224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63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3C27B5-DB6F-2E6F-BED9-DEDBEDDD955C}"/>
              </a:ext>
            </a:extLst>
          </p:cNvPr>
          <p:cNvSpPr>
            <a:spLocks noGrp="1"/>
          </p:cNvSpPr>
          <p:nvPr>
            <p:ph idx="1"/>
          </p:nvPr>
        </p:nvSpPr>
        <p:spPr>
          <a:xfrm>
            <a:off x="297455" y="77118"/>
            <a:ext cx="1630497" cy="6099845"/>
          </a:xfrm>
        </p:spPr>
        <p:txBody>
          <a:bodyPr/>
          <a:lstStyle/>
          <a:p>
            <a:br>
              <a:rPr lang="en-GB" dirty="0"/>
            </a:br>
            <a:endParaRPr lang="en-GB" dirty="0"/>
          </a:p>
          <a:p>
            <a:endParaRPr lang="en-GB" sz="1400" b="0" i="0" dirty="0">
              <a:solidFill>
                <a:srgbClr val="333333"/>
              </a:solidFill>
              <a:effectLst/>
            </a:endParaRPr>
          </a:p>
          <a:p>
            <a:r>
              <a:rPr lang="en-GB" sz="1400" b="0" i="0" dirty="0">
                <a:solidFill>
                  <a:srgbClr val="333333"/>
                </a:solidFill>
                <a:effectLst/>
              </a:rPr>
              <a:t>There are four standard equations of a parabola.</a:t>
            </a:r>
          </a:p>
          <a:p>
            <a:pPr algn="l" fontAlgn="base">
              <a:buFont typeface="Arial" panose="020B0604020202020204" pitchFamily="34" charset="0"/>
              <a:buChar char="•"/>
            </a:pPr>
            <a:r>
              <a:rPr lang="en-GB" sz="1400" b="0" i="0" dirty="0">
                <a:solidFill>
                  <a:srgbClr val="333333"/>
                </a:solidFill>
                <a:effectLst/>
              </a:rPr>
              <a:t>y</a:t>
            </a:r>
            <a:r>
              <a:rPr lang="en-GB" sz="1400" b="0" i="0" baseline="30000" dirty="0">
                <a:solidFill>
                  <a:srgbClr val="333333"/>
                </a:solidFill>
                <a:effectLst/>
              </a:rPr>
              <a:t>2</a:t>
            </a:r>
            <a:r>
              <a:rPr lang="en-GB" sz="1400" b="0" i="0" dirty="0">
                <a:solidFill>
                  <a:srgbClr val="333333"/>
                </a:solidFill>
                <a:effectLst/>
              </a:rPr>
              <a:t> = 4ax</a:t>
            </a:r>
          </a:p>
          <a:p>
            <a:pPr algn="l" fontAlgn="base">
              <a:buFont typeface="Arial" panose="020B0604020202020204" pitchFamily="34" charset="0"/>
              <a:buChar char="•"/>
            </a:pPr>
            <a:r>
              <a:rPr lang="en-GB" sz="1400" b="0" i="0" dirty="0">
                <a:solidFill>
                  <a:srgbClr val="333333"/>
                </a:solidFill>
                <a:effectLst/>
              </a:rPr>
              <a:t>y</a:t>
            </a:r>
            <a:r>
              <a:rPr lang="en-GB" sz="1400" b="0" i="0" baseline="30000" dirty="0">
                <a:solidFill>
                  <a:srgbClr val="333333"/>
                </a:solidFill>
                <a:effectLst/>
              </a:rPr>
              <a:t>2</a:t>
            </a:r>
            <a:r>
              <a:rPr lang="en-GB" sz="1400" b="0" i="0" dirty="0">
                <a:solidFill>
                  <a:srgbClr val="333333"/>
                </a:solidFill>
                <a:effectLst/>
              </a:rPr>
              <a:t> = -4ax</a:t>
            </a:r>
          </a:p>
          <a:p>
            <a:pPr algn="l" fontAlgn="base">
              <a:buFont typeface="Arial" panose="020B0604020202020204" pitchFamily="34" charset="0"/>
              <a:buChar char="•"/>
            </a:pPr>
            <a:r>
              <a:rPr lang="en-GB" sz="1400" b="0" i="0" dirty="0">
                <a:solidFill>
                  <a:srgbClr val="333333"/>
                </a:solidFill>
                <a:effectLst/>
              </a:rPr>
              <a:t>x</a:t>
            </a:r>
            <a:r>
              <a:rPr lang="en-GB" sz="1400" b="0" i="0" baseline="30000" dirty="0">
                <a:solidFill>
                  <a:srgbClr val="333333"/>
                </a:solidFill>
                <a:effectLst/>
              </a:rPr>
              <a:t>2</a:t>
            </a:r>
            <a:r>
              <a:rPr lang="en-GB" sz="1400" b="0" i="0" dirty="0">
                <a:solidFill>
                  <a:srgbClr val="333333"/>
                </a:solidFill>
                <a:effectLst/>
              </a:rPr>
              <a:t> = 4ay</a:t>
            </a:r>
          </a:p>
          <a:p>
            <a:pPr algn="l" fontAlgn="base">
              <a:buFont typeface="Arial" panose="020B0604020202020204" pitchFamily="34" charset="0"/>
              <a:buChar char="•"/>
            </a:pPr>
            <a:r>
              <a:rPr lang="en-GB" sz="1400" b="0" i="0" dirty="0">
                <a:solidFill>
                  <a:srgbClr val="333333"/>
                </a:solidFill>
                <a:effectLst/>
              </a:rPr>
              <a:t>x</a:t>
            </a:r>
            <a:r>
              <a:rPr lang="en-GB" sz="1400" b="0" i="0" baseline="30000" dirty="0">
                <a:solidFill>
                  <a:srgbClr val="333333"/>
                </a:solidFill>
                <a:effectLst/>
              </a:rPr>
              <a:t>2</a:t>
            </a:r>
            <a:r>
              <a:rPr lang="en-GB" sz="1400" b="0" i="0" dirty="0">
                <a:solidFill>
                  <a:srgbClr val="333333"/>
                </a:solidFill>
                <a:effectLst/>
              </a:rPr>
              <a:t> = -4ay</a:t>
            </a:r>
          </a:p>
          <a:p>
            <a:pPr algn="l" fontAlgn="base"/>
            <a:r>
              <a:rPr lang="en-GB" sz="1400" b="0" i="0" dirty="0">
                <a:solidFill>
                  <a:srgbClr val="333333"/>
                </a:solidFill>
                <a:effectLst/>
              </a:rPr>
              <a:t>The below image presents the four standard equations and forms of the parabola.</a:t>
            </a:r>
          </a:p>
          <a:p>
            <a:br>
              <a:rPr lang="en-GB" sz="1100" dirty="0"/>
            </a:br>
            <a:endParaRPr lang="en-GB" sz="1600" dirty="0"/>
          </a:p>
        </p:txBody>
      </p:sp>
      <p:pic>
        <p:nvPicPr>
          <p:cNvPr id="2052" name="Picture 4" descr="standard equations of a parabola are y squared equals 4 a x and x squared equals 4 a y.">
            <a:extLst>
              <a:ext uri="{FF2B5EF4-FFF2-40B4-BE49-F238E27FC236}">
                <a16:creationId xmlns:a16="http://schemas.microsoft.com/office/drawing/2014/main" id="{4AC920DB-B79E-EE13-D5D7-ABC360759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952" y="224756"/>
            <a:ext cx="9816029" cy="6556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386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3F4-DD43-04F6-6E7B-660DEE6076C8}"/>
              </a:ext>
            </a:extLst>
          </p:cNvPr>
          <p:cNvSpPr>
            <a:spLocks noGrp="1"/>
          </p:cNvSpPr>
          <p:nvPr>
            <p:ph type="title"/>
          </p:nvPr>
        </p:nvSpPr>
        <p:spPr>
          <a:xfrm>
            <a:off x="110169" y="365126"/>
            <a:ext cx="11243631" cy="315912"/>
          </a:xfrm>
        </p:spPr>
        <p:txBody>
          <a:bodyPr>
            <a:normAutofit fontScale="90000"/>
          </a:bodyPr>
          <a:lstStyle/>
          <a:p>
            <a:r>
              <a:rPr lang="en-GB" sz="1600" b="1" i="0" dirty="0">
                <a:effectLst/>
                <a:latin typeface="Untitled Sans"/>
              </a:rPr>
              <a:t>Derivation of Parabola Equation</a:t>
            </a:r>
            <a:br>
              <a:rPr lang="en-GB" sz="1600" b="1" i="0" dirty="0">
                <a:effectLst/>
                <a:latin typeface="Untitled Sans"/>
              </a:rPr>
            </a:br>
            <a:endParaRPr lang="en-GB" sz="1600" dirty="0">
              <a:latin typeface="+mn-lt"/>
            </a:endParaRPr>
          </a:p>
        </p:txBody>
      </p:sp>
      <p:sp>
        <p:nvSpPr>
          <p:cNvPr id="3" name="Content Placeholder 2">
            <a:extLst>
              <a:ext uri="{FF2B5EF4-FFF2-40B4-BE49-F238E27FC236}">
                <a16:creationId xmlns:a16="http://schemas.microsoft.com/office/drawing/2014/main" id="{7DD8ED3F-7705-E197-5416-383A17AD9CB3}"/>
              </a:ext>
            </a:extLst>
          </p:cNvPr>
          <p:cNvSpPr>
            <a:spLocks noGrp="1"/>
          </p:cNvSpPr>
          <p:nvPr>
            <p:ph idx="1"/>
          </p:nvPr>
        </p:nvSpPr>
        <p:spPr>
          <a:xfrm>
            <a:off x="110169" y="577516"/>
            <a:ext cx="8677696" cy="6280484"/>
          </a:xfrm>
        </p:spPr>
        <p:txBody>
          <a:bodyPr>
            <a:normAutofit fontScale="55000" lnSpcReduction="20000"/>
          </a:bodyPr>
          <a:lstStyle/>
          <a:p>
            <a:r>
              <a:rPr lang="en-GB" sz="2500" b="0" i="0" dirty="0">
                <a:solidFill>
                  <a:srgbClr val="333333"/>
                </a:solidFill>
                <a:effectLst/>
                <a:latin typeface="Untitled Sans"/>
              </a:rPr>
              <a:t>Let us consider a point P with coordinates (x, y) on the parabola. As per the definition of a parabola, the distance of this point from the focus F is equal to the distance of this point P from the Directrix. Here we consider a point B on the directrix, and the perpendicular distance PB is taken for calculations.</a:t>
            </a:r>
          </a:p>
          <a:p>
            <a:pPr marL="0" indent="0" algn="l">
              <a:buNone/>
            </a:pPr>
            <a:r>
              <a:rPr lang="en-GB" sz="2500" b="0" i="0" dirty="0">
                <a:solidFill>
                  <a:srgbClr val="0D0D0D"/>
                </a:solidFill>
                <a:effectLst/>
                <a:latin typeface="Söhne"/>
              </a:rPr>
              <a:t>As per this definition of the eccentricity of the parabola, we have PF = PB (Since e = PF/PB =1)</a:t>
            </a:r>
          </a:p>
          <a:p>
            <a:pPr algn="l"/>
            <a:r>
              <a:rPr lang="en-GB" sz="2500" b="0" i="0" dirty="0">
                <a:solidFill>
                  <a:srgbClr val="0D0D0D"/>
                </a:solidFill>
                <a:effectLst/>
                <a:latin typeface="Söhne"/>
              </a:rPr>
              <a:t>The coordinates of the focus are F(a,0), and we can use the coordinate distance formula to find its distance from P(x, y):</a:t>
            </a:r>
          </a:p>
          <a:p>
            <a:pPr algn="l"/>
            <a:r>
              <a:rPr lang="en-GB" sz="2500" b="0" i="0" dirty="0">
                <a:solidFill>
                  <a:srgbClr val="0D0D0D"/>
                </a:solidFill>
                <a:effectLst/>
                <a:latin typeface="Söhne"/>
              </a:rPr>
              <a:t>PF = sqrt((x - a)^2 + (y - 0)^2) = sqrt((x - a)^2 + y^2)</a:t>
            </a:r>
          </a:p>
          <a:p>
            <a:pPr algn="l"/>
            <a:r>
              <a:rPr lang="en-GB" sz="2500" b="0" i="0" dirty="0">
                <a:solidFill>
                  <a:srgbClr val="0D0D0D"/>
                </a:solidFill>
                <a:effectLst/>
                <a:latin typeface="Söhne"/>
              </a:rPr>
              <a:t>The equation of the directrix is x + a = 0, and we use the perpendicular distance formula to find PB:</a:t>
            </a:r>
          </a:p>
          <a:p>
            <a:pPr algn="l"/>
            <a:r>
              <a:rPr lang="en-GB" sz="2500" b="0" i="0" dirty="0">
                <a:solidFill>
                  <a:srgbClr val="0D0D0D"/>
                </a:solidFill>
                <a:effectLst/>
                <a:latin typeface="Söhne"/>
              </a:rPr>
              <a:t>PB = (x + a) / sqrt(1^2 + 0^2) = sqrt((x + a)^2)</a:t>
            </a:r>
          </a:p>
          <a:p>
            <a:pPr algn="l"/>
            <a:r>
              <a:rPr lang="en-GB" sz="2500" b="0" i="0" dirty="0">
                <a:solidFill>
                  <a:srgbClr val="0D0D0D"/>
                </a:solidFill>
                <a:effectLst/>
                <a:latin typeface="Söhne"/>
              </a:rPr>
              <a:t>We need to derive the equation of the parabola using PF = PB:</a:t>
            </a:r>
          </a:p>
          <a:p>
            <a:pPr algn="l"/>
            <a:r>
              <a:rPr lang="en-GB" sz="2500" b="0" i="0" dirty="0">
                <a:solidFill>
                  <a:srgbClr val="0D0D0D"/>
                </a:solidFill>
                <a:effectLst/>
                <a:latin typeface="Söhne"/>
              </a:rPr>
              <a:t>sqrt((x - a)^2 + y^2) = sqrt((x + a)^2)</a:t>
            </a:r>
          </a:p>
          <a:p>
            <a:pPr algn="l"/>
            <a:r>
              <a:rPr lang="en-GB" sz="2500" b="0" i="0" dirty="0">
                <a:solidFill>
                  <a:srgbClr val="0D0D0D"/>
                </a:solidFill>
                <a:effectLst/>
                <a:latin typeface="Söhne"/>
              </a:rPr>
              <a:t>Squaring the equation on both sides:</a:t>
            </a:r>
          </a:p>
          <a:p>
            <a:pPr algn="l"/>
            <a:r>
              <a:rPr lang="en-GB" sz="2500" b="0" i="0" dirty="0">
                <a:solidFill>
                  <a:srgbClr val="0D0D0D"/>
                </a:solidFill>
                <a:effectLst/>
                <a:latin typeface="Söhne"/>
              </a:rPr>
              <a:t>(x - a)^2 + y^2 = (x + a)^2</a:t>
            </a:r>
          </a:p>
          <a:p>
            <a:pPr algn="l"/>
            <a:r>
              <a:rPr lang="en-GB" sz="2500" b="0" i="0" dirty="0">
                <a:solidFill>
                  <a:srgbClr val="0D0D0D"/>
                </a:solidFill>
                <a:effectLst/>
                <a:latin typeface="Söhne"/>
              </a:rPr>
              <a:t>x^2 + a^2 - 2ax + y^2 = x^2 + a^2 + 2ax</a:t>
            </a:r>
          </a:p>
          <a:p>
            <a:pPr algn="l"/>
            <a:r>
              <a:rPr lang="en-GB" sz="2500" b="0" i="0" dirty="0">
                <a:solidFill>
                  <a:srgbClr val="0D0D0D"/>
                </a:solidFill>
                <a:effectLst/>
                <a:latin typeface="Söhne"/>
              </a:rPr>
              <a:t>y^2 - 2ax = 2ax</a:t>
            </a:r>
          </a:p>
          <a:p>
            <a:pPr algn="l"/>
            <a:r>
              <a:rPr lang="en-GB" sz="2500" b="0" i="0" dirty="0">
                <a:solidFill>
                  <a:srgbClr val="0D0D0D"/>
                </a:solidFill>
                <a:effectLst/>
                <a:latin typeface="Söhne"/>
              </a:rPr>
              <a:t>y^2 = 4ax</a:t>
            </a:r>
          </a:p>
          <a:p>
            <a:pPr algn="l"/>
            <a:r>
              <a:rPr lang="en-GB" sz="2500" b="0" i="0" dirty="0">
                <a:solidFill>
                  <a:srgbClr val="0D0D0D"/>
                </a:solidFill>
                <a:effectLst/>
                <a:latin typeface="Söhne"/>
              </a:rPr>
              <a:t>Now we have successfully derived the standard equation of a parabola.</a:t>
            </a:r>
          </a:p>
          <a:p>
            <a:pPr algn="l"/>
            <a:r>
              <a:rPr lang="en-GB" sz="2500" b="0" i="0" dirty="0">
                <a:solidFill>
                  <a:srgbClr val="0D0D0D"/>
                </a:solidFill>
                <a:effectLst/>
                <a:latin typeface="Söhne"/>
              </a:rPr>
              <a:t>Similarly, we can derive the equations of the other types of parabolas as:</a:t>
            </a:r>
          </a:p>
          <a:p>
            <a:pPr algn="l"/>
            <a:r>
              <a:rPr lang="en-GB" sz="2500" b="0" i="0" dirty="0">
                <a:solidFill>
                  <a:srgbClr val="0D0D0D"/>
                </a:solidFill>
                <a:effectLst/>
                <a:latin typeface="Söhne"/>
              </a:rPr>
              <a:t>(a): y^2 = 4ax,</a:t>
            </a:r>
          </a:p>
          <a:p>
            <a:pPr algn="l"/>
            <a:r>
              <a:rPr lang="en-GB" sz="2500" b="0" i="0" dirty="0">
                <a:solidFill>
                  <a:srgbClr val="0D0D0D"/>
                </a:solidFill>
                <a:effectLst/>
                <a:latin typeface="Söhne"/>
              </a:rPr>
              <a:t>(b): y^2 = -4ax,</a:t>
            </a:r>
          </a:p>
          <a:p>
            <a:pPr algn="l"/>
            <a:r>
              <a:rPr lang="en-GB" sz="2500" b="0" i="0" dirty="0">
                <a:solidFill>
                  <a:srgbClr val="0D0D0D"/>
                </a:solidFill>
                <a:effectLst/>
                <a:latin typeface="Söhne"/>
              </a:rPr>
              <a:t>(c): x^2 = 4ay,</a:t>
            </a:r>
          </a:p>
          <a:p>
            <a:pPr algn="l"/>
            <a:r>
              <a:rPr lang="en-GB" sz="2500" b="0" i="0" dirty="0">
                <a:solidFill>
                  <a:srgbClr val="0D0D0D"/>
                </a:solidFill>
                <a:effectLst/>
                <a:latin typeface="Söhne"/>
              </a:rPr>
              <a:t>(d): x^2 = -4ay.</a:t>
            </a:r>
          </a:p>
          <a:p>
            <a:pPr algn="l"/>
            <a:r>
              <a:rPr lang="en-GB" sz="2500" b="0" i="0" dirty="0">
                <a:solidFill>
                  <a:srgbClr val="0D0D0D"/>
                </a:solidFill>
                <a:effectLst/>
                <a:latin typeface="Söhne"/>
              </a:rPr>
              <a:t>The above four equations are the Standard Equations of Parabolas.</a:t>
            </a:r>
          </a:p>
          <a:p>
            <a:pPr algn="l"/>
            <a:endParaRPr lang="en-GB" sz="1400" b="0" i="0" dirty="0">
              <a:solidFill>
                <a:srgbClr val="0D0D0D"/>
              </a:solidFill>
              <a:effectLst/>
              <a:latin typeface="Söhne"/>
            </a:endParaRPr>
          </a:p>
          <a:p>
            <a:pPr algn="l"/>
            <a:endParaRPr lang="en-GB" sz="1400" b="0" i="0" dirty="0">
              <a:solidFill>
                <a:srgbClr val="0D0D0D"/>
              </a:solidFill>
              <a:effectLst/>
              <a:latin typeface="Söhne"/>
            </a:endParaRPr>
          </a:p>
          <a:p>
            <a:pPr algn="l"/>
            <a:endParaRPr lang="en-GB" sz="1400" b="0" i="0" dirty="0">
              <a:solidFill>
                <a:srgbClr val="0D0D0D"/>
              </a:solidFill>
              <a:effectLst/>
              <a:latin typeface="Söhne"/>
            </a:endParaRPr>
          </a:p>
          <a:p>
            <a:pPr algn="l"/>
            <a:endParaRPr lang="en-GB" sz="1400" b="0" i="0" dirty="0">
              <a:solidFill>
                <a:srgbClr val="0D0D0D"/>
              </a:solidFill>
              <a:effectLst/>
              <a:latin typeface="Söhne"/>
            </a:endParaRPr>
          </a:p>
          <a:p>
            <a:pPr algn="l"/>
            <a:endParaRPr lang="en-GB" sz="1400" b="0" i="0" dirty="0">
              <a:solidFill>
                <a:srgbClr val="0D0D0D"/>
              </a:solidFill>
              <a:effectLst/>
              <a:latin typeface="Söhne"/>
            </a:endParaRPr>
          </a:p>
          <a:p>
            <a:pPr algn="l"/>
            <a:endParaRPr lang="en-GB" sz="1400" b="0" i="0" dirty="0">
              <a:solidFill>
                <a:srgbClr val="0D0D0D"/>
              </a:solidFill>
              <a:effectLst/>
              <a:latin typeface="Söhne"/>
            </a:endParaRPr>
          </a:p>
          <a:p>
            <a:pPr marL="0" indent="0">
              <a:buNone/>
            </a:pPr>
            <a:endParaRPr lang="en-GB" sz="1400" b="0" i="0" dirty="0">
              <a:solidFill>
                <a:srgbClr val="333333"/>
              </a:solidFill>
              <a:effectLst/>
            </a:endParaRPr>
          </a:p>
          <a:p>
            <a:endParaRPr lang="en-GB" b="0" i="0" dirty="0">
              <a:solidFill>
                <a:srgbClr val="333333"/>
              </a:solidFill>
              <a:effectLst/>
              <a:latin typeface="Untitled Sans"/>
            </a:endParaRPr>
          </a:p>
        </p:txBody>
      </p:sp>
      <p:pic>
        <p:nvPicPr>
          <p:cNvPr id="4098" name="Picture 2" descr="derivation of parabola equation to derive the parabola formula y squared equals 4 a x">
            <a:extLst>
              <a:ext uri="{FF2B5EF4-FFF2-40B4-BE49-F238E27FC236}">
                <a16:creationId xmlns:a16="http://schemas.microsoft.com/office/drawing/2014/main" id="{2854AA1E-19DD-0E48-FA28-E898E626F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836" y="1780674"/>
            <a:ext cx="4294876" cy="46205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8378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9280-27A6-EB76-6527-510C7ABE8804}"/>
              </a:ext>
            </a:extLst>
          </p:cNvPr>
          <p:cNvSpPr>
            <a:spLocks noGrp="1"/>
          </p:cNvSpPr>
          <p:nvPr>
            <p:ph type="title"/>
          </p:nvPr>
        </p:nvSpPr>
        <p:spPr>
          <a:xfrm>
            <a:off x="288758" y="-269507"/>
            <a:ext cx="11065042" cy="866273"/>
          </a:xfrm>
        </p:spPr>
        <p:txBody>
          <a:bodyPr>
            <a:normAutofit/>
          </a:bodyPr>
          <a:lstStyle/>
          <a:p>
            <a:r>
              <a:rPr lang="en-GB" sz="1800" b="1" dirty="0">
                <a:latin typeface="Arial Black" panose="020B0A04020102020204" pitchFamily="34" charset="0"/>
              </a:rPr>
              <a:t>Tangent to a Parabola</a:t>
            </a:r>
          </a:p>
        </p:txBody>
      </p:sp>
      <p:sp>
        <p:nvSpPr>
          <p:cNvPr id="3" name="Content Placeholder 2">
            <a:extLst>
              <a:ext uri="{FF2B5EF4-FFF2-40B4-BE49-F238E27FC236}">
                <a16:creationId xmlns:a16="http://schemas.microsoft.com/office/drawing/2014/main" id="{716F7F1F-CBC6-B6D7-06DB-7E759108104F}"/>
              </a:ext>
            </a:extLst>
          </p:cNvPr>
          <p:cNvSpPr>
            <a:spLocks noGrp="1"/>
          </p:cNvSpPr>
          <p:nvPr>
            <p:ph idx="1"/>
          </p:nvPr>
        </p:nvSpPr>
        <p:spPr>
          <a:xfrm>
            <a:off x="154003" y="317634"/>
            <a:ext cx="11829449" cy="6391174"/>
          </a:xfrm>
        </p:spPr>
        <p:txBody>
          <a:bodyPr>
            <a:normAutofit fontScale="40000" lnSpcReduction="20000"/>
          </a:bodyPr>
          <a:lstStyle/>
          <a:p>
            <a:r>
              <a:rPr lang="en-GB" sz="3500" b="0" i="0" dirty="0">
                <a:solidFill>
                  <a:srgbClr val="444444"/>
                </a:solidFill>
                <a:effectLst/>
                <a:latin typeface="Poppins" panose="00000500000000000000" pitchFamily="2" charset="0"/>
              </a:rPr>
              <a:t>A line that touches the parabola exactly at one point is called the </a:t>
            </a:r>
            <a:r>
              <a:rPr lang="en-GB" sz="3500" b="1" i="0" dirty="0">
                <a:solidFill>
                  <a:srgbClr val="444444"/>
                </a:solidFill>
                <a:effectLst/>
                <a:latin typeface="Poppins" panose="00000500000000000000" pitchFamily="2" charset="0"/>
              </a:rPr>
              <a:t>tangent to a parabola</a:t>
            </a:r>
            <a:r>
              <a:rPr lang="en-GB" sz="3500" b="0" i="0" dirty="0">
                <a:solidFill>
                  <a:srgbClr val="444444"/>
                </a:solidFill>
                <a:effectLst/>
                <a:latin typeface="Poppins" panose="00000500000000000000" pitchFamily="2" charset="0"/>
              </a:rPr>
              <a:t>..</a:t>
            </a:r>
          </a:p>
          <a:p>
            <a:r>
              <a:rPr lang="en-GB" sz="3500" b="1" i="0" dirty="0">
                <a:solidFill>
                  <a:srgbClr val="444444"/>
                </a:solidFill>
                <a:effectLst/>
                <a:latin typeface="Poppins" panose="00000500000000000000" pitchFamily="2" charset="0"/>
              </a:rPr>
              <a:t>Equation of Tangent to a Parabola</a:t>
            </a:r>
          </a:p>
          <a:p>
            <a:pPr algn="l"/>
            <a:r>
              <a:rPr lang="en-GB" sz="3500" b="1" i="0" dirty="0">
                <a:solidFill>
                  <a:srgbClr val="444444"/>
                </a:solidFill>
                <a:effectLst/>
                <a:latin typeface="Poppins" panose="00000500000000000000" pitchFamily="2" charset="0"/>
              </a:rPr>
              <a:t>1. Point Form</a:t>
            </a:r>
            <a:endParaRPr lang="en-GB" sz="3500" b="0" i="0" dirty="0">
              <a:solidFill>
                <a:srgbClr val="444444"/>
              </a:solidFill>
              <a:effectLst/>
              <a:latin typeface="Poppins" panose="00000500000000000000" pitchFamily="2" charset="0"/>
            </a:endParaRPr>
          </a:p>
          <a:p>
            <a:pPr algn="l"/>
            <a:r>
              <a:rPr lang="en-GB" sz="3500" b="0" i="0" dirty="0">
                <a:solidFill>
                  <a:srgbClr val="444444"/>
                </a:solidFill>
                <a:effectLst/>
                <a:latin typeface="Poppins" panose="00000500000000000000" pitchFamily="2" charset="0"/>
              </a:rPr>
              <a:t>The equation of tangent to the </a:t>
            </a:r>
            <a:r>
              <a:rPr lang="en-GB" sz="3500" b="0" i="0" u="none" strike="noStrike" dirty="0">
                <a:solidFill>
                  <a:srgbClr val="8C69FF"/>
                </a:solidFill>
                <a:effectLst/>
                <a:latin typeface="Poppins" panose="00000500000000000000" pitchFamily="2" charset="0"/>
                <a:hlinkClick r:id="rId2"/>
              </a:rPr>
              <a:t>parabola</a:t>
            </a:r>
            <a:r>
              <a:rPr lang="en-GB" sz="3500" b="0" i="0" dirty="0">
                <a:solidFill>
                  <a:srgbClr val="444444"/>
                </a:solidFill>
                <a:effectLst/>
                <a:latin typeface="Poppins" panose="00000500000000000000" pitchFamily="2" charset="0"/>
              </a:rPr>
              <a:t> y</a:t>
            </a:r>
            <a:r>
              <a:rPr lang="en-GB" sz="3500" b="0" i="0" baseline="30000" dirty="0">
                <a:solidFill>
                  <a:srgbClr val="444444"/>
                </a:solidFill>
                <a:effectLst/>
                <a:latin typeface="Poppins" panose="00000500000000000000" pitchFamily="2" charset="0"/>
              </a:rPr>
              <a:t>2</a:t>
            </a:r>
            <a:r>
              <a:rPr lang="en-GB" sz="3500" b="0" i="0" dirty="0">
                <a:solidFill>
                  <a:srgbClr val="444444"/>
                </a:solidFill>
                <a:effectLst/>
                <a:latin typeface="Poppins" panose="00000500000000000000" pitchFamily="2" charset="0"/>
              </a:rPr>
              <a:t> = 4ax at point P(x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is yy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2a(x +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a:t>
            </a:r>
          </a:p>
          <a:p>
            <a:pPr algn="l"/>
            <a:r>
              <a:rPr lang="en-GB" sz="3500" b="1" i="0" dirty="0">
                <a:solidFill>
                  <a:srgbClr val="444444"/>
                </a:solidFill>
                <a:effectLst/>
                <a:latin typeface="Poppins" panose="00000500000000000000" pitchFamily="2" charset="0"/>
              </a:rPr>
              <a:t>Proof:</a:t>
            </a:r>
            <a:r>
              <a:rPr lang="en-GB" sz="3500" dirty="0">
                <a:solidFill>
                  <a:srgbClr val="444444"/>
                </a:solidFill>
                <a:latin typeface="Poppins" panose="00000500000000000000" pitchFamily="2" charset="0"/>
              </a:rPr>
              <a:t>  </a:t>
            </a:r>
            <a:r>
              <a:rPr lang="en-GB" sz="3500" b="0" i="0" dirty="0">
                <a:solidFill>
                  <a:srgbClr val="444444"/>
                </a:solidFill>
                <a:effectLst/>
                <a:latin typeface="Poppins" panose="00000500000000000000" pitchFamily="2" charset="0"/>
              </a:rPr>
              <a:t>Consider the parabola y</a:t>
            </a:r>
            <a:r>
              <a:rPr lang="en-GB" sz="3500" b="0" i="0" baseline="30000" dirty="0">
                <a:solidFill>
                  <a:srgbClr val="444444"/>
                </a:solidFill>
                <a:effectLst/>
                <a:latin typeface="Poppins" panose="00000500000000000000" pitchFamily="2" charset="0"/>
              </a:rPr>
              <a:t>2</a:t>
            </a:r>
            <a:r>
              <a:rPr lang="en-GB" sz="3500" b="0" i="0" dirty="0">
                <a:solidFill>
                  <a:srgbClr val="444444"/>
                </a:solidFill>
                <a:effectLst/>
                <a:latin typeface="Poppins" panose="00000500000000000000" pitchFamily="2" charset="0"/>
              </a:rPr>
              <a:t> = 4ax….(</a:t>
            </a:r>
            <a:r>
              <a:rPr lang="en-GB" sz="3500" b="0" i="0" dirty="0" err="1">
                <a:solidFill>
                  <a:srgbClr val="444444"/>
                </a:solidFill>
                <a:effectLst/>
                <a:latin typeface="Poppins" panose="00000500000000000000" pitchFamily="2" charset="0"/>
              </a:rPr>
              <a:t>i</a:t>
            </a:r>
            <a:r>
              <a:rPr lang="en-GB" sz="3500" b="0" i="0" dirty="0">
                <a:solidFill>
                  <a:srgbClr val="444444"/>
                </a:solidFill>
                <a:effectLst/>
                <a:latin typeface="Poppins" panose="00000500000000000000" pitchFamily="2" charset="0"/>
              </a:rPr>
              <a:t>)</a:t>
            </a:r>
          </a:p>
          <a:p>
            <a:pPr algn="l"/>
            <a:r>
              <a:rPr lang="en-GB" sz="3500" b="0" i="0" dirty="0">
                <a:solidFill>
                  <a:srgbClr val="444444"/>
                </a:solidFill>
                <a:effectLst/>
                <a:latin typeface="Poppins" panose="00000500000000000000" pitchFamily="2" charset="0"/>
              </a:rPr>
              <a:t>Let the point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lie on it.</a:t>
            </a:r>
          </a:p>
          <a:p>
            <a:pPr algn="l"/>
            <a:r>
              <a:rPr lang="en-GB" sz="3500" b="0" i="0" dirty="0">
                <a:solidFill>
                  <a:srgbClr val="444444"/>
                </a:solidFill>
                <a:effectLst/>
                <a:latin typeface="Poppins" panose="00000500000000000000" pitchFamily="2" charset="0"/>
              </a:rPr>
              <a:t>So, we can write y</a:t>
            </a:r>
            <a:r>
              <a:rPr lang="en-GB" sz="3500" b="0" i="0" baseline="-25000" dirty="0">
                <a:solidFill>
                  <a:srgbClr val="444444"/>
                </a:solidFill>
                <a:effectLst/>
                <a:latin typeface="Poppins" panose="00000500000000000000" pitchFamily="2" charset="0"/>
              </a:rPr>
              <a:t>1</a:t>
            </a:r>
            <a:r>
              <a:rPr lang="en-GB" sz="3500" b="0" i="0" baseline="30000" dirty="0">
                <a:solidFill>
                  <a:srgbClr val="444444"/>
                </a:solidFill>
                <a:effectLst/>
                <a:latin typeface="Poppins" panose="00000500000000000000" pitchFamily="2" charset="0"/>
              </a:rPr>
              <a:t>2</a:t>
            </a:r>
            <a:r>
              <a:rPr lang="en-GB" sz="3500" b="0" i="0" dirty="0">
                <a:solidFill>
                  <a:srgbClr val="444444"/>
                </a:solidFill>
                <a:effectLst/>
                <a:latin typeface="Poppins" panose="00000500000000000000" pitchFamily="2" charset="0"/>
              </a:rPr>
              <a:t> = 4ax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…(ii)</a:t>
            </a:r>
          </a:p>
          <a:p>
            <a:pPr algn="l"/>
            <a:r>
              <a:rPr lang="en-GB" sz="3500" b="0" i="0" dirty="0">
                <a:solidFill>
                  <a:srgbClr val="444444"/>
                </a:solidFill>
                <a:effectLst/>
                <a:latin typeface="Poppins" panose="00000500000000000000" pitchFamily="2" charset="0"/>
              </a:rPr>
              <a:t>Differentiate equation (</a:t>
            </a:r>
            <a:r>
              <a:rPr lang="en-GB" sz="3500" b="0" i="0" dirty="0" err="1">
                <a:solidFill>
                  <a:srgbClr val="444444"/>
                </a:solidFill>
                <a:effectLst/>
                <a:latin typeface="Poppins" panose="00000500000000000000" pitchFamily="2" charset="0"/>
              </a:rPr>
              <a:t>i</a:t>
            </a:r>
            <a:r>
              <a:rPr lang="en-GB" sz="3500" b="0" i="0" dirty="0">
                <a:solidFill>
                  <a:srgbClr val="444444"/>
                </a:solidFill>
                <a:effectLst/>
                <a:latin typeface="Poppins" panose="00000500000000000000" pitchFamily="2" charset="0"/>
              </a:rPr>
              <a:t>) with respect to x.</a:t>
            </a:r>
          </a:p>
          <a:p>
            <a:pPr algn="l"/>
            <a:r>
              <a:rPr lang="en-GB" sz="3500" b="0" i="0" dirty="0">
                <a:solidFill>
                  <a:srgbClr val="444444"/>
                </a:solidFill>
                <a:effectLst/>
                <a:latin typeface="Poppins" panose="00000500000000000000" pitchFamily="2" charset="0"/>
              </a:rPr>
              <a:t>2y (</a:t>
            </a:r>
            <a:r>
              <a:rPr lang="en-GB" sz="3500" b="0" i="0" dirty="0" err="1">
                <a:solidFill>
                  <a:srgbClr val="444444"/>
                </a:solidFill>
                <a:effectLst/>
                <a:latin typeface="Poppins" panose="00000500000000000000" pitchFamily="2" charset="0"/>
              </a:rPr>
              <a:t>dy</a:t>
            </a:r>
            <a:r>
              <a:rPr lang="en-GB" sz="3500" b="0" i="0" dirty="0">
                <a:solidFill>
                  <a:srgbClr val="444444"/>
                </a:solidFill>
                <a:effectLst/>
                <a:latin typeface="Poppins" panose="00000500000000000000" pitchFamily="2" charset="0"/>
              </a:rPr>
              <a:t>/dx) = 4a</a:t>
            </a:r>
          </a:p>
          <a:p>
            <a:pPr algn="l"/>
            <a:r>
              <a:rPr lang="en-GB" sz="3500" b="0" i="0" dirty="0">
                <a:solidFill>
                  <a:srgbClr val="444444"/>
                </a:solidFill>
                <a:effectLst/>
                <a:latin typeface="Poppins" panose="00000500000000000000" pitchFamily="2" charset="0"/>
              </a:rPr>
              <a:t>=&gt; </a:t>
            </a:r>
            <a:r>
              <a:rPr lang="en-GB" sz="3500" b="0" i="0" dirty="0" err="1">
                <a:solidFill>
                  <a:srgbClr val="444444"/>
                </a:solidFill>
                <a:effectLst/>
                <a:latin typeface="Poppins" panose="00000500000000000000" pitchFamily="2" charset="0"/>
              </a:rPr>
              <a:t>dy</a:t>
            </a:r>
            <a:r>
              <a:rPr lang="en-GB" sz="3500" b="0" i="0" dirty="0">
                <a:solidFill>
                  <a:srgbClr val="444444"/>
                </a:solidFill>
                <a:effectLst/>
                <a:latin typeface="Poppins" panose="00000500000000000000" pitchFamily="2" charset="0"/>
              </a:rPr>
              <a:t>/dx = 4a/2y</a:t>
            </a:r>
          </a:p>
          <a:p>
            <a:pPr algn="l"/>
            <a:r>
              <a:rPr lang="en-GB" sz="3500" b="0" i="0" dirty="0">
                <a:solidFill>
                  <a:srgbClr val="444444"/>
                </a:solidFill>
                <a:effectLst/>
                <a:latin typeface="Poppins" panose="00000500000000000000" pitchFamily="2" charset="0"/>
              </a:rPr>
              <a:t>= 2a/y (slope)</a:t>
            </a:r>
          </a:p>
          <a:p>
            <a:pPr algn="l"/>
            <a:r>
              <a:rPr lang="en-GB" sz="3500" b="0" i="0" dirty="0">
                <a:solidFill>
                  <a:srgbClr val="444444"/>
                </a:solidFill>
                <a:effectLst/>
                <a:latin typeface="Poppins" panose="00000500000000000000" pitchFamily="2" charset="0"/>
              </a:rPr>
              <a:t>Let m be the slope of the tangent at point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then</a:t>
            </a:r>
          </a:p>
          <a:p>
            <a:pPr algn="l"/>
            <a:r>
              <a:rPr lang="en-GB" sz="3500" b="0" i="0" dirty="0">
                <a:solidFill>
                  <a:srgbClr val="444444"/>
                </a:solidFill>
                <a:effectLst/>
                <a:latin typeface="Poppins" panose="00000500000000000000" pitchFamily="2" charset="0"/>
              </a:rPr>
              <a:t>(</a:t>
            </a:r>
            <a:r>
              <a:rPr lang="en-GB" sz="3500" b="0" i="0" dirty="0" err="1">
                <a:solidFill>
                  <a:srgbClr val="444444"/>
                </a:solidFill>
                <a:effectLst/>
                <a:latin typeface="Poppins" panose="00000500000000000000" pitchFamily="2" charset="0"/>
              </a:rPr>
              <a:t>dy</a:t>
            </a:r>
            <a:r>
              <a:rPr lang="en-GB" sz="3500" b="0" i="0" dirty="0">
                <a:solidFill>
                  <a:srgbClr val="444444"/>
                </a:solidFill>
                <a:effectLst/>
                <a:latin typeface="Poppins" panose="00000500000000000000" pitchFamily="2" charset="0"/>
              </a:rPr>
              <a:t>/dx) at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m = 2a/y</a:t>
            </a:r>
            <a:r>
              <a:rPr lang="en-GB" sz="3500" b="0" i="0" baseline="-25000" dirty="0">
                <a:solidFill>
                  <a:srgbClr val="444444"/>
                </a:solidFill>
                <a:effectLst/>
                <a:latin typeface="Poppins" panose="00000500000000000000" pitchFamily="2" charset="0"/>
              </a:rPr>
              <a:t>1</a:t>
            </a:r>
            <a:endParaRPr lang="en-GB" sz="3500" b="0" i="0" dirty="0">
              <a:solidFill>
                <a:srgbClr val="444444"/>
              </a:solidFill>
              <a:effectLst/>
              <a:latin typeface="Poppins" panose="00000500000000000000" pitchFamily="2" charset="0"/>
            </a:endParaRPr>
          </a:p>
          <a:p>
            <a:pPr algn="l"/>
            <a:r>
              <a:rPr lang="en-GB" sz="3500" b="0" i="0" dirty="0">
                <a:solidFill>
                  <a:srgbClr val="444444"/>
                </a:solidFill>
                <a:effectLst/>
                <a:latin typeface="Poppins" panose="00000500000000000000" pitchFamily="2" charset="0"/>
              </a:rPr>
              <a:t>The equation of tangent at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is given by</a:t>
            </a:r>
          </a:p>
          <a:p>
            <a:pPr algn="l"/>
            <a:r>
              <a:rPr lang="en-GB" sz="3500" b="0" i="0" dirty="0">
                <a:solidFill>
                  <a:srgbClr val="444444"/>
                </a:solidFill>
                <a:effectLst/>
                <a:latin typeface="Poppins" panose="00000500000000000000" pitchFamily="2" charset="0"/>
              </a:rPr>
              <a:t>(y – 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m(x –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a:t>
            </a:r>
          </a:p>
          <a:p>
            <a:pPr algn="l"/>
            <a:r>
              <a:rPr lang="en-GB" sz="3500" b="0" i="0" dirty="0">
                <a:solidFill>
                  <a:srgbClr val="444444"/>
                </a:solidFill>
                <a:effectLst/>
                <a:latin typeface="Poppins" panose="00000500000000000000" pitchFamily="2" charset="0"/>
              </a:rPr>
              <a:t>=&gt; (y – 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(2a/y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)(x –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a:t>
            </a:r>
          </a:p>
          <a:p>
            <a:pPr algn="l"/>
            <a:r>
              <a:rPr lang="en-GB" sz="3500" b="0" i="0" dirty="0">
                <a:solidFill>
                  <a:srgbClr val="444444"/>
                </a:solidFill>
                <a:effectLst/>
                <a:latin typeface="Poppins" panose="00000500000000000000" pitchFamily="2" charset="0"/>
              </a:rPr>
              <a:t>=&gt; yy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y</a:t>
            </a:r>
            <a:r>
              <a:rPr lang="en-GB" sz="3500" b="0" i="0" baseline="-25000" dirty="0">
                <a:solidFill>
                  <a:srgbClr val="444444"/>
                </a:solidFill>
                <a:effectLst/>
                <a:latin typeface="Poppins" panose="00000500000000000000" pitchFamily="2" charset="0"/>
              </a:rPr>
              <a:t>1</a:t>
            </a:r>
            <a:r>
              <a:rPr lang="en-GB" sz="3500" b="0" i="0" baseline="30000" dirty="0">
                <a:solidFill>
                  <a:srgbClr val="444444"/>
                </a:solidFill>
                <a:effectLst/>
                <a:latin typeface="Poppins" panose="00000500000000000000" pitchFamily="2" charset="0"/>
              </a:rPr>
              <a:t>2</a:t>
            </a:r>
            <a:r>
              <a:rPr lang="en-GB" sz="3500" b="0" i="0" dirty="0">
                <a:solidFill>
                  <a:srgbClr val="444444"/>
                </a:solidFill>
                <a:effectLst/>
                <a:latin typeface="Poppins" panose="00000500000000000000" pitchFamily="2" charset="0"/>
              </a:rPr>
              <a:t> = 2a(x –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a:t>
            </a:r>
          </a:p>
          <a:p>
            <a:pPr algn="l"/>
            <a:r>
              <a:rPr lang="en-GB" sz="3500" b="0" i="0" dirty="0">
                <a:solidFill>
                  <a:srgbClr val="444444"/>
                </a:solidFill>
                <a:effectLst/>
                <a:latin typeface="Poppins" panose="00000500000000000000" pitchFamily="2" charset="0"/>
              </a:rPr>
              <a:t>Substitute (ii) in the above equation</a:t>
            </a:r>
          </a:p>
          <a:p>
            <a:pPr algn="l"/>
            <a:r>
              <a:rPr lang="en-GB" sz="3500" b="0" i="0" dirty="0">
                <a:solidFill>
                  <a:srgbClr val="444444"/>
                </a:solidFill>
                <a:effectLst/>
                <a:latin typeface="Poppins" panose="00000500000000000000" pitchFamily="2" charset="0"/>
              </a:rPr>
              <a:t>yy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4ax</a:t>
            </a:r>
            <a:r>
              <a:rPr lang="en-GB" sz="3500" b="0" i="0" baseline="-25000" dirty="0">
                <a:solidFill>
                  <a:srgbClr val="444444"/>
                </a:solidFill>
                <a:effectLst/>
                <a:latin typeface="Poppins" panose="00000500000000000000" pitchFamily="2" charset="0"/>
              </a:rPr>
              <a:t>1 </a:t>
            </a:r>
            <a:r>
              <a:rPr lang="en-GB" sz="3500" b="0" i="0" dirty="0">
                <a:solidFill>
                  <a:srgbClr val="444444"/>
                </a:solidFill>
                <a:effectLst/>
                <a:latin typeface="Poppins" panose="00000500000000000000" pitchFamily="2" charset="0"/>
              </a:rPr>
              <a:t>= 2a(x –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a:t>
            </a:r>
          </a:p>
          <a:p>
            <a:pPr algn="l"/>
            <a:r>
              <a:rPr lang="en-GB" sz="3500" b="0" i="0" dirty="0">
                <a:solidFill>
                  <a:srgbClr val="444444"/>
                </a:solidFill>
                <a:effectLst/>
                <a:latin typeface="Poppins" panose="00000500000000000000" pitchFamily="2" charset="0"/>
              </a:rPr>
              <a:t>=&gt; yy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2ax – 2ax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+ 4ax</a:t>
            </a:r>
            <a:r>
              <a:rPr lang="en-GB" sz="3500" b="0" i="0" baseline="-25000" dirty="0">
                <a:solidFill>
                  <a:srgbClr val="444444"/>
                </a:solidFill>
                <a:effectLst/>
                <a:latin typeface="Poppins" panose="00000500000000000000" pitchFamily="2" charset="0"/>
              </a:rPr>
              <a:t>1</a:t>
            </a:r>
            <a:endParaRPr lang="en-GB" sz="3500" b="0" i="0" dirty="0">
              <a:solidFill>
                <a:srgbClr val="444444"/>
              </a:solidFill>
              <a:effectLst/>
              <a:latin typeface="Poppins" panose="00000500000000000000" pitchFamily="2" charset="0"/>
            </a:endParaRPr>
          </a:p>
          <a:p>
            <a:pPr algn="l"/>
            <a:r>
              <a:rPr lang="en-GB" sz="3500" b="0" i="0" dirty="0">
                <a:solidFill>
                  <a:srgbClr val="444444"/>
                </a:solidFill>
                <a:effectLst/>
                <a:latin typeface="Poppins" panose="00000500000000000000" pitchFamily="2" charset="0"/>
              </a:rPr>
              <a:t>=&gt; yy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2ax + 2ax</a:t>
            </a:r>
            <a:r>
              <a:rPr lang="en-GB" sz="3500" b="0" i="0" baseline="-25000" dirty="0">
                <a:solidFill>
                  <a:srgbClr val="444444"/>
                </a:solidFill>
                <a:effectLst/>
                <a:latin typeface="Poppins" panose="00000500000000000000" pitchFamily="2" charset="0"/>
              </a:rPr>
              <a:t>1</a:t>
            </a:r>
            <a:endParaRPr lang="en-GB" sz="3500" b="0" i="0" dirty="0">
              <a:solidFill>
                <a:srgbClr val="444444"/>
              </a:solidFill>
              <a:effectLst/>
              <a:latin typeface="Poppins" panose="00000500000000000000" pitchFamily="2" charset="0"/>
            </a:endParaRPr>
          </a:p>
          <a:p>
            <a:pPr algn="l"/>
            <a:r>
              <a:rPr lang="en-GB" sz="3500" b="0" i="0" dirty="0">
                <a:solidFill>
                  <a:srgbClr val="444444"/>
                </a:solidFill>
                <a:effectLst/>
                <a:latin typeface="Poppins" panose="00000500000000000000" pitchFamily="2" charset="0"/>
              </a:rPr>
              <a:t>=&gt; yy</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 2a(x + x</a:t>
            </a:r>
            <a:r>
              <a:rPr lang="en-GB" sz="3500" b="0" i="0" baseline="-25000" dirty="0">
                <a:solidFill>
                  <a:srgbClr val="444444"/>
                </a:solidFill>
                <a:effectLst/>
                <a:latin typeface="Poppins" panose="00000500000000000000" pitchFamily="2" charset="0"/>
              </a:rPr>
              <a:t>1</a:t>
            </a:r>
            <a:r>
              <a:rPr lang="en-GB" sz="3500" b="0" i="0" dirty="0">
                <a:solidFill>
                  <a:srgbClr val="444444"/>
                </a:solidFill>
                <a:effectLst/>
                <a:latin typeface="Poppins" panose="00000500000000000000" pitchFamily="2" charset="0"/>
              </a:rPr>
              <a:t>) ….(iii) required equation.</a:t>
            </a:r>
          </a:p>
          <a:p>
            <a:br>
              <a:rPr lang="en-GB" sz="2500" dirty="0"/>
            </a:br>
            <a:endParaRPr lang="en-GB" sz="2500" b="1" i="0" dirty="0">
              <a:solidFill>
                <a:srgbClr val="444444"/>
              </a:solidFill>
              <a:effectLst/>
              <a:latin typeface="Poppins" panose="00000500000000000000" pitchFamily="2" charset="0"/>
            </a:endParaRPr>
          </a:p>
          <a:p>
            <a:endParaRPr lang="en-GB" sz="1400" b="0" i="0" dirty="0">
              <a:solidFill>
                <a:srgbClr val="444444"/>
              </a:solidFill>
              <a:effectLst/>
              <a:latin typeface="Poppins" panose="00000500000000000000" pitchFamily="2" charset="0"/>
            </a:endParaRPr>
          </a:p>
          <a:p>
            <a:endParaRPr lang="en-GB" sz="1400" dirty="0"/>
          </a:p>
          <a:p>
            <a:endParaRPr lang="en-GB" sz="1400" dirty="0"/>
          </a:p>
        </p:txBody>
      </p:sp>
      <p:pic>
        <p:nvPicPr>
          <p:cNvPr id="1028" name="Picture 4" descr="Tangent To A Parabola">
            <a:extLst>
              <a:ext uri="{FF2B5EF4-FFF2-40B4-BE49-F238E27FC236}">
                <a16:creationId xmlns:a16="http://schemas.microsoft.com/office/drawing/2014/main" id="{24E7E939-0060-0EEB-D934-286E476F4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1272" y="1386037"/>
            <a:ext cx="6323797" cy="48415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82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E087-7C76-8781-D456-0351127FD978}"/>
              </a:ext>
            </a:extLst>
          </p:cNvPr>
          <p:cNvSpPr>
            <a:spLocks noGrp="1"/>
          </p:cNvSpPr>
          <p:nvPr>
            <p:ph type="title"/>
          </p:nvPr>
        </p:nvSpPr>
        <p:spPr>
          <a:xfrm>
            <a:off x="144379" y="681037"/>
            <a:ext cx="10988040" cy="231007"/>
          </a:xfrm>
        </p:spPr>
        <p:txBody>
          <a:bodyPr>
            <a:normAutofit fontScale="90000"/>
          </a:bodyPr>
          <a:lstStyle/>
          <a:p>
            <a:r>
              <a:rPr lang="en-GB" sz="2000" b="1" i="0" dirty="0">
                <a:solidFill>
                  <a:srgbClr val="444444"/>
                </a:solidFill>
                <a:effectLst/>
                <a:latin typeface="Poppins" panose="00000500000000000000" pitchFamily="2" charset="0"/>
              </a:rPr>
              <a:t>2. Slope form</a:t>
            </a:r>
            <a:br>
              <a:rPr lang="en-GB" b="0" i="0" dirty="0">
                <a:solidFill>
                  <a:srgbClr val="444444"/>
                </a:solidFill>
                <a:effectLst/>
                <a:latin typeface="Poppins" panose="00000500000000000000" pitchFamily="2" charset="0"/>
              </a:rPr>
            </a:br>
            <a:endParaRPr lang="en-GB" dirty="0"/>
          </a:p>
        </p:txBody>
      </p:sp>
      <p:sp>
        <p:nvSpPr>
          <p:cNvPr id="3" name="Content Placeholder 2">
            <a:extLst>
              <a:ext uri="{FF2B5EF4-FFF2-40B4-BE49-F238E27FC236}">
                <a16:creationId xmlns:a16="http://schemas.microsoft.com/office/drawing/2014/main" id="{34AA17C2-F57C-6A67-D0A5-299ECB5F0101}"/>
              </a:ext>
            </a:extLst>
          </p:cNvPr>
          <p:cNvSpPr>
            <a:spLocks noGrp="1"/>
          </p:cNvSpPr>
          <p:nvPr>
            <p:ph idx="1"/>
          </p:nvPr>
        </p:nvSpPr>
        <p:spPr>
          <a:xfrm>
            <a:off x="144379" y="681037"/>
            <a:ext cx="8816741" cy="5495926"/>
          </a:xfrm>
        </p:spPr>
        <p:txBody>
          <a:bodyPr>
            <a:normAutofit/>
          </a:bodyPr>
          <a:lstStyle/>
          <a:p>
            <a:pPr algn="l"/>
            <a:r>
              <a:rPr lang="en-GB" b="0" i="0" dirty="0">
                <a:solidFill>
                  <a:srgbClr val="444444"/>
                </a:solidFill>
                <a:effectLst/>
                <a:latin typeface="Poppins" panose="00000500000000000000" pitchFamily="2" charset="0"/>
              </a:rPr>
              <a:t> </a:t>
            </a:r>
            <a:r>
              <a:rPr lang="en-GB" sz="1400" b="0" i="0" dirty="0">
                <a:solidFill>
                  <a:srgbClr val="444444"/>
                </a:solidFill>
                <a:effectLst/>
                <a:latin typeface="Poppins" panose="00000500000000000000" pitchFamily="2" charset="0"/>
              </a:rPr>
              <a:t>The equation of the tangent of the parabola y</a:t>
            </a:r>
            <a:r>
              <a:rPr lang="en-GB" sz="1400" b="0" i="0" baseline="30000" dirty="0">
                <a:solidFill>
                  <a:srgbClr val="444444"/>
                </a:solidFill>
                <a:effectLst/>
                <a:latin typeface="Poppins" panose="00000500000000000000" pitchFamily="2" charset="0"/>
              </a:rPr>
              <a:t>2</a:t>
            </a:r>
            <a:r>
              <a:rPr lang="en-GB" sz="1400" b="0" i="0" dirty="0">
                <a:solidFill>
                  <a:srgbClr val="444444"/>
                </a:solidFill>
                <a:effectLst/>
                <a:latin typeface="Poppins" panose="00000500000000000000" pitchFamily="2" charset="0"/>
              </a:rPr>
              <a:t> = 4ax is y = mx + a/m, where c = a/m.</a:t>
            </a:r>
          </a:p>
          <a:p>
            <a:pPr algn="l"/>
            <a:r>
              <a:rPr lang="en-GB" sz="1400" b="0" i="0" dirty="0">
                <a:solidFill>
                  <a:srgbClr val="444444"/>
                </a:solidFill>
                <a:effectLst/>
                <a:latin typeface="Poppins" panose="00000500000000000000" pitchFamily="2" charset="0"/>
              </a:rPr>
              <a:t>The point of contact is (a/m</a:t>
            </a:r>
            <a:r>
              <a:rPr lang="en-GB" sz="1400" b="0" i="0" baseline="30000" dirty="0">
                <a:solidFill>
                  <a:srgbClr val="444444"/>
                </a:solidFill>
                <a:effectLst/>
                <a:latin typeface="Poppins" panose="00000500000000000000" pitchFamily="2" charset="0"/>
              </a:rPr>
              <a:t>2</a:t>
            </a:r>
            <a:r>
              <a:rPr lang="en-GB" sz="1400" b="0" i="0" dirty="0">
                <a:solidFill>
                  <a:srgbClr val="444444"/>
                </a:solidFill>
                <a:effectLst/>
                <a:latin typeface="Poppins" panose="00000500000000000000" pitchFamily="2" charset="0"/>
              </a:rPr>
              <a:t>, 2a/m).</a:t>
            </a:r>
          </a:p>
          <a:p>
            <a:pPr algn="l"/>
            <a:r>
              <a:rPr lang="en-GB" sz="1400" b="1" i="0" dirty="0">
                <a:solidFill>
                  <a:srgbClr val="444444"/>
                </a:solidFill>
                <a:effectLst/>
                <a:latin typeface="Poppins" panose="00000500000000000000" pitchFamily="2" charset="0"/>
              </a:rPr>
              <a:t>Proof:</a:t>
            </a:r>
            <a:endParaRPr lang="en-GB" sz="1400" b="0" i="0" dirty="0">
              <a:solidFill>
                <a:srgbClr val="444444"/>
              </a:solidFill>
              <a:effectLst/>
              <a:latin typeface="Poppins" panose="00000500000000000000" pitchFamily="2" charset="0"/>
            </a:endParaRPr>
          </a:p>
          <a:p>
            <a:pPr algn="l"/>
            <a:r>
              <a:rPr lang="en-GB" sz="1400" b="0" i="0" dirty="0">
                <a:solidFill>
                  <a:srgbClr val="444444"/>
                </a:solidFill>
                <a:effectLst/>
                <a:latin typeface="Poppins" panose="00000500000000000000" pitchFamily="2" charset="0"/>
              </a:rPr>
              <a:t>Let y</a:t>
            </a:r>
            <a:r>
              <a:rPr lang="en-GB" sz="1400" b="0" i="0" baseline="30000" dirty="0">
                <a:solidFill>
                  <a:srgbClr val="444444"/>
                </a:solidFill>
                <a:effectLst/>
                <a:latin typeface="Poppins" panose="00000500000000000000" pitchFamily="2" charset="0"/>
              </a:rPr>
              <a:t>2</a:t>
            </a:r>
            <a:r>
              <a:rPr lang="en-GB" sz="1400" b="0" i="0" dirty="0">
                <a:solidFill>
                  <a:srgbClr val="444444"/>
                </a:solidFill>
                <a:effectLst/>
                <a:latin typeface="Poppins" panose="00000500000000000000" pitchFamily="2" charset="0"/>
              </a:rPr>
              <a:t> = 4ax be the parabola. Suppose the line y = mx + c is the tangent to the parabola.</a:t>
            </a:r>
          </a:p>
          <a:p>
            <a:pPr algn="l"/>
            <a:r>
              <a:rPr lang="en-GB" sz="1400" b="0" i="0" dirty="0">
                <a:solidFill>
                  <a:srgbClr val="444444"/>
                </a:solidFill>
                <a:effectLst/>
                <a:latin typeface="Poppins" panose="00000500000000000000" pitchFamily="2" charset="0"/>
              </a:rPr>
              <a:t>The condition that the line y = mx + c is the tangent to the parabola y</a:t>
            </a:r>
            <a:r>
              <a:rPr lang="en-GB" sz="1400" b="0" i="0" baseline="30000" dirty="0">
                <a:solidFill>
                  <a:srgbClr val="444444"/>
                </a:solidFill>
                <a:effectLst/>
                <a:latin typeface="Poppins" panose="00000500000000000000" pitchFamily="2" charset="0"/>
              </a:rPr>
              <a:t>2</a:t>
            </a:r>
            <a:r>
              <a:rPr lang="en-GB" sz="1400" b="0" i="0" dirty="0">
                <a:solidFill>
                  <a:srgbClr val="444444"/>
                </a:solidFill>
                <a:effectLst/>
                <a:latin typeface="Poppins" panose="00000500000000000000" pitchFamily="2" charset="0"/>
              </a:rPr>
              <a:t> = 4ax is c = a/m.</a:t>
            </a:r>
          </a:p>
          <a:p>
            <a:pPr algn="l"/>
            <a:r>
              <a:rPr lang="en-GB" sz="1400" b="0" i="0" dirty="0">
                <a:solidFill>
                  <a:srgbClr val="444444"/>
                </a:solidFill>
                <a:effectLst/>
                <a:latin typeface="Poppins" panose="00000500000000000000" pitchFamily="2" charset="0"/>
              </a:rPr>
              <a:t>Put c = a/m in y = mx + c.</a:t>
            </a:r>
          </a:p>
          <a:p>
            <a:pPr algn="l"/>
            <a:r>
              <a:rPr lang="en-GB" sz="1400" b="0" i="0" dirty="0">
                <a:solidFill>
                  <a:srgbClr val="444444"/>
                </a:solidFill>
                <a:effectLst/>
                <a:latin typeface="Poppins" panose="00000500000000000000" pitchFamily="2" charset="0"/>
              </a:rPr>
              <a:t>Here, m is the slope of the tangent.</a:t>
            </a:r>
          </a:p>
          <a:p>
            <a:pPr algn="l"/>
            <a:r>
              <a:rPr lang="en-GB" sz="1400" b="0" i="0" dirty="0">
                <a:solidFill>
                  <a:srgbClr val="444444"/>
                </a:solidFill>
                <a:effectLst/>
                <a:latin typeface="Poppins" panose="00000500000000000000" pitchFamily="2" charset="0"/>
              </a:rPr>
              <a:t>=&gt; y = mx + a/m, which is the required equation.</a:t>
            </a:r>
          </a:p>
          <a:p>
            <a:pPr algn="l"/>
            <a:r>
              <a:rPr lang="en-GB" sz="1400" b="0" i="0" dirty="0">
                <a:solidFill>
                  <a:srgbClr val="444444"/>
                </a:solidFill>
                <a:effectLst/>
                <a:latin typeface="Poppins" panose="00000500000000000000" pitchFamily="2" charset="0"/>
              </a:rPr>
              <a:t>b. If the parabola is given by x</a:t>
            </a:r>
            <a:r>
              <a:rPr lang="en-GB" sz="1400" b="0" i="0" baseline="30000" dirty="0">
                <a:solidFill>
                  <a:srgbClr val="444444"/>
                </a:solidFill>
                <a:effectLst/>
                <a:latin typeface="Poppins" panose="00000500000000000000" pitchFamily="2" charset="0"/>
              </a:rPr>
              <a:t>2</a:t>
            </a:r>
            <a:r>
              <a:rPr lang="en-GB" sz="1400" b="0" i="0" dirty="0">
                <a:solidFill>
                  <a:srgbClr val="444444"/>
                </a:solidFill>
                <a:effectLst/>
                <a:latin typeface="Poppins" panose="00000500000000000000" pitchFamily="2" charset="0"/>
              </a:rPr>
              <a:t> = 4ay, then the tangent is given by y = mx – am</a:t>
            </a:r>
            <a:r>
              <a:rPr lang="en-GB" sz="1400" b="0" i="0" baseline="30000" dirty="0">
                <a:solidFill>
                  <a:srgbClr val="444444"/>
                </a:solidFill>
                <a:effectLst/>
                <a:latin typeface="Poppins" panose="00000500000000000000" pitchFamily="2" charset="0"/>
              </a:rPr>
              <a:t>2</a:t>
            </a:r>
            <a:r>
              <a:rPr lang="en-GB" sz="1400" b="0" i="0" dirty="0">
                <a:solidFill>
                  <a:srgbClr val="444444"/>
                </a:solidFill>
                <a:effectLst/>
                <a:latin typeface="Poppins" panose="00000500000000000000" pitchFamily="2" charset="0"/>
              </a:rPr>
              <a:t>. The point of contact is (2am, am</a:t>
            </a:r>
            <a:r>
              <a:rPr lang="en-GB" sz="1400" b="0" i="0" baseline="30000" dirty="0">
                <a:solidFill>
                  <a:srgbClr val="444444"/>
                </a:solidFill>
                <a:effectLst/>
                <a:latin typeface="Poppins" panose="00000500000000000000" pitchFamily="2" charset="0"/>
              </a:rPr>
              <a:t>2</a:t>
            </a:r>
            <a:r>
              <a:rPr lang="en-GB" sz="1400" b="0" i="0" dirty="0">
                <a:solidFill>
                  <a:srgbClr val="444444"/>
                </a:solidFill>
                <a:effectLst/>
                <a:latin typeface="Poppins" panose="00000500000000000000" pitchFamily="2" charset="0"/>
              </a:rPr>
              <a:t>)</a:t>
            </a:r>
          </a:p>
          <a:p>
            <a:endParaRPr lang="en-GB" dirty="0"/>
          </a:p>
        </p:txBody>
      </p:sp>
    </p:spTree>
    <p:extLst>
      <p:ext uri="{BB962C8B-B14F-4D97-AF65-F5344CB8AC3E}">
        <p14:creationId xmlns:p14="http://schemas.microsoft.com/office/powerpoint/2010/main" val="200213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5019-BC6C-C610-72CF-BF64F5BB94EF}"/>
              </a:ext>
            </a:extLst>
          </p:cNvPr>
          <p:cNvSpPr>
            <a:spLocks noGrp="1"/>
          </p:cNvSpPr>
          <p:nvPr>
            <p:ph type="title"/>
          </p:nvPr>
        </p:nvSpPr>
        <p:spPr>
          <a:xfrm>
            <a:off x="77804" y="112511"/>
            <a:ext cx="10515600" cy="568526"/>
          </a:xfrm>
        </p:spPr>
        <p:txBody>
          <a:bodyPr>
            <a:normAutofit/>
          </a:bodyPr>
          <a:lstStyle/>
          <a:p>
            <a:r>
              <a:rPr lang="en-GB" sz="1800" dirty="0">
                <a:latin typeface="Arial Black" panose="020B0A04020102020204" pitchFamily="34" charset="0"/>
              </a:rPr>
              <a:t>Normal form of parabola</a:t>
            </a:r>
          </a:p>
        </p:txBody>
      </p:sp>
      <p:sp>
        <p:nvSpPr>
          <p:cNvPr id="3" name="Content Placeholder 2">
            <a:extLst>
              <a:ext uri="{FF2B5EF4-FFF2-40B4-BE49-F238E27FC236}">
                <a16:creationId xmlns:a16="http://schemas.microsoft.com/office/drawing/2014/main" id="{2E2F2ACC-3F88-E44D-A992-F839EB2EB71A}"/>
              </a:ext>
            </a:extLst>
          </p:cNvPr>
          <p:cNvSpPr>
            <a:spLocks noGrp="1"/>
          </p:cNvSpPr>
          <p:nvPr>
            <p:ph idx="1"/>
          </p:nvPr>
        </p:nvSpPr>
        <p:spPr>
          <a:xfrm>
            <a:off x="173255" y="587141"/>
            <a:ext cx="6776185" cy="5589822"/>
          </a:xfrm>
        </p:spPr>
        <p:txBody>
          <a:bodyPr>
            <a:normAutofit/>
          </a:bodyPr>
          <a:lstStyle/>
          <a:p>
            <a:r>
              <a:rPr lang="en-GB" sz="1600" b="1" dirty="0">
                <a:solidFill>
                  <a:srgbClr val="050E17"/>
                </a:solidFill>
                <a:effectLst/>
              </a:rPr>
              <a:t>Equation of normal of parabola</a:t>
            </a:r>
          </a:p>
          <a:p>
            <a:pPr marL="0" indent="0">
              <a:buNone/>
            </a:pPr>
            <a:r>
              <a:rPr lang="en-GB" sz="1500" dirty="0">
                <a:solidFill>
                  <a:srgbClr val="050E17"/>
                </a:solidFill>
                <a:effectLst/>
              </a:rPr>
              <a:t>To find the equation of the normal to the parabola y^2 = 4ax.</a:t>
            </a:r>
          </a:p>
          <a:p>
            <a:r>
              <a:rPr lang="en-GB" sz="1500" dirty="0">
                <a:solidFill>
                  <a:srgbClr val="050E17"/>
                </a:solidFill>
                <a:effectLst/>
              </a:rPr>
              <a:t> We can use the fact that the normal at any point (x1, y1) on the parabola is given by the equation: y - y1 = -1/m(x - x1)</a:t>
            </a:r>
          </a:p>
          <a:p>
            <a:r>
              <a:rPr lang="en-GB" sz="1500" dirty="0">
                <a:solidFill>
                  <a:srgbClr val="050E17"/>
                </a:solidFill>
                <a:effectLst/>
              </a:rPr>
              <a:t> Where m is the slope of the tangent at the point (x1, y1).</a:t>
            </a:r>
          </a:p>
          <a:p>
            <a:r>
              <a:rPr lang="en-GB" sz="1500" dirty="0">
                <a:solidFill>
                  <a:srgbClr val="050E17"/>
                </a:solidFill>
                <a:effectLst/>
              </a:rPr>
              <a:t> The slope of the tangent at any point (x1, y1) on the parabola y^2 = 4ax is given by (-2a/y1)</a:t>
            </a:r>
          </a:p>
          <a:p>
            <a:r>
              <a:rPr lang="en-GB" sz="1500" dirty="0">
                <a:solidFill>
                  <a:srgbClr val="050E17"/>
                </a:solidFill>
                <a:effectLst/>
              </a:rPr>
              <a:t>. So, the equation of the normal to the parabola y^2 = 4ax at the point (x1, y1) is: </a:t>
            </a:r>
          </a:p>
          <a:p>
            <a:r>
              <a:rPr lang="en-GB" sz="1500" dirty="0">
                <a:solidFill>
                  <a:srgbClr val="050E17"/>
                </a:solidFill>
                <a:effectLst/>
              </a:rPr>
              <a:t>(y - y1) = -(y1/2a)(x - x1)</a:t>
            </a:r>
          </a:p>
          <a:p>
            <a:r>
              <a:rPr lang="en-GB" sz="1500" dirty="0">
                <a:solidFill>
                  <a:srgbClr val="050E17"/>
                </a:solidFill>
                <a:effectLst/>
              </a:rPr>
              <a:t> This is the equation of the normal to the parabola y^2 = 4ax at the point (x1, y1).</a:t>
            </a:r>
          </a:p>
          <a:p>
            <a:br>
              <a:rPr lang="en-GB" sz="1500" dirty="0">
                <a:solidFill>
                  <a:srgbClr val="050E17"/>
                </a:solidFill>
                <a:effectLst/>
              </a:rPr>
            </a:br>
            <a:endParaRPr lang="en-GB" sz="1500" dirty="0"/>
          </a:p>
        </p:txBody>
      </p:sp>
      <p:pic>
        <p:nvPicPr>
          <p:cNvPr id="3074" name="Picture 2" descr="Parabola - Equation, Tangent and Normal Equation, Examples &amp; FAQs">
            <a:extLst>
              <a:ext uri="{FF2B5EF4-FFF2-40B4-BE49-F238E27FC236}">
                <a16:creationId xmlns:a16="http://schemas.microsoft.com/office/drawing/2014/main" id="{134963FC-A409-85B0-7DB1-C5EA489D8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735" y="587141"/>
            <a:ext cx="4662339" cy="54093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24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96BF-B324-317E-CF59-10496AF8903D}"/>
              </a:ext>
            </a:extLst>
          </p:cNvPr>
          <p:cNvSpPr>
            <a:spLocks noGrp="1"/>
          </p:cNvSpPr>
          <p:nvPr>
            <p:ph type="title"/>
          </p:nvPr>
        </p:nvSpPr>
        <p:spPr>
          <a:xfrm>
            <a:off x="220337" y="365126"/>
            <a:ext cx="11133463" cy="315912"/>
          </a:xfrm>
        </p:spPr>
        <p:txBody>
          <a:bodyPr>
            <a:normAutofit fontScale="90000"/>
          </a:bodyPr>
          <a:lstStyle/>
          <a:p>
            <a:r>
              <a:rPr lang="en-GB" sz="1800" dirty="0">
                <a:latin typeface="Arial Black" panose="020B0A04020102020204" pitchFamily="34" charset="0"/>
              </a:rPr>
              <a:t>Important Results of Parabola</a:t>
            </a:r>
          </a:p>
        </p:txBody>
      </p:sp>
      <p:pic>
        <p:nvPicPr>
          <p:cNvPr id="11" name="Content Placeholder 10">
            <a:extLst>
              <a:ext uri="{FF2B5EF4-FFF2-40B4-BE49-F238E27FC236}">
                <a16:creationId xmlns:a16="http://schemas.microsoft.com/office/drawing/2014/main" id="{BD5D0CF0-B70B-AF26-398A-805EF21BD69F}"/>
              </a:ext>
            </a:extLst>
          </p:cNvPr>
          <p:cNvPicPr>
            <a:picLocks noGrp="1" noChangeAspect="1"/>
          </p:cNvPicPr>
          <p:nvPr>
            <p:ph idx="1"/>
          </p:nvPr>
        </p:nvPicPr>
        <p:blipFill>
          <a:blip r:embed="rId2"/>
          <a:stretch>
            <a:fillRect/>
          </a:stretch>
        </p:blipFill>
        <p:spPr>
          <a:xfrm rot="-5400000">
            <a:off x="3310570" y="-2210123"/>
            <a:ext cx="5383530" cy="115639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3254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250F-350C-298F-023F-EEC1FE67623D}"/>
              </a:ext>
            </a:extLst>
          </p:cNvPr>
          <p:cNvSpPr>
            <a:spLocks noGrp="1"/>
          </p:cNvSpPr>
          <p:nvPr>
            <p:ph type="title"/>
          </p:nvPr>
        </p:nvSpPr>
        <p:spPr>
          <a:xfrm>
            <a:off x="221254" y="43627"/>
            <a:ext cx="11970745" cy="474166"/>
          </a:xfrm>
        </p:spPr>
        <p:txBody>
          <a:bodyPr>
            <a:normAutofit/>
          </a:bodyPr>
          <a:lstStyle/>
          <a:p>
            <a:r>
              <a:rPr lang="en-GB" sz="1800" dirty="0">
                <a:latin typeface="Arial Black" panose="020B0A04020102020204" pitchFamily="34" charset="0"/>
              </a:rPr>
              <a:t>Application of parabola in real life</a:t>
            </a:r>
          </a:p>
        </p:txBody>
      </p:sp>
      <p:sp>
        <p:nvSpPr>
          <p:cNvPr id="3" name="Content Placeholder 2">
            <a:extLst>
              <a:ext uri="{FF2B5EF4-FFF2-40B4-BE49-F238E27FC236}">
                <a16:creationId xmlns:a16="http://schemas.microsoft.com/office/drawing/2014/main" id="{5099E715-8DDC-6436-9E90-376E60B1749B}"/>
              </a:ext>
            </a:extLst>
          </p:cNvPr>
          <p:cNvSpPr>
            <a:spLocks noGrp="1"/>
          </p:cNvSpPr>
          <p:nvPr>
            <p:ph idx="1"/>
          </p:nvPr>
        </p:nvSpPr>
        <p:spPr>
          <a:xfrm>
            <a:off x="143219" y="517793"/>
            <a:ext cx="11827527" cy="6191478"/>
          </a:xfrm>
        </p:spPr>
        <p:txBody>
          <a:bodyPr>
            <a:normAutofit lnSpcReduction="10000"/>
          </a:bodyPr>
          <a:lstStyle/>
          <a:p>
            <a:pPr algn="l">
              <a:buFont typeface="+mj-lt"/>
              <a:buAutoNum type="arabicPeriod"/>
            </a:pPr>
            <a:r>
              <a:rPr lang="en-GB" sz="1600" b="1" i="0" dirty="0">
                <a:solidFill>
                  <a:srgbClr val="0D0D0D"/>
                </a:solidFill>
                <a:effectLst/>
                <a:latin typeface="Söhne"/>
              </a:rPr>
              <a:t>Satellite Dish Design</a:t>
            </a:r>
            <a:r>
              <a:rPr lang="en-GB" sz="1600" b="0" i="0" dirty="0">
                <a:solidFill>
                  <a:srgbClr val="0D0D0D"/>
                </a:solidFill>
                <a:effectLst/>
                <a:latin typeface="Söhne"/>
              </a:rPr>
              <a:t>:</a:t>
            </a:r>
          </a:p>
          <a:p>
            <a:pPr marL="742950" lvl="1" indent="-285750" algn="l">
              <a:buFont typeface="+mj-lt"/>
              <a:buAutoNum type="arabicPeriod"/>
            </a:pPr>
            <a:r>
              <a:rPr lang="en-GB" sz="1600" b="0" i="0" dirty="0">
                <a:solidFill>
                  <a:srgbClr val="0D0D0D"/>
                </a:solidFill>
                <a:effectLst/>
                <a:latin typeface="Söhne"/>
              </a:rPr>
              <a:t>Explanation: Satellite dishes are often designed using parabolic shapes. The parabolic shape allows the dish to focus incoming signals to a single point, where the receiver is located, maximizing the efficiency of signal capture.</a:t>
            </a:r>
          </a:p>
          <a:p>
            <a:pPr marL="742950" lvl="1" indent="-285750" algn="l">
              <a:buFont typeface="+mj-lt"/>
              <a:buAutoNum type="arabicPeriod"/>
            </a:pPr>
            <a:r>
              <a:rPr lang="en-GB" sz="1600" b="0" i="0" dirty="0">
                <a:solidFill>
                  <a:srgbClr val="0D0D0D"/>
                </a:solidFill>
                <a:effectLst/>
                <a:latin typeface="Söhne"/>
              </a:rPr>
              <a:t>Advantage: The parabolic shape ensures that signals from different directions are reflected towards the receiver, enhancing the quality and strength of the received signals.</a:t>
            </a:r>
          </a:p>
          <a:p>
            <a:pPr algn="l">
              <a:buFont typeface="+mj-lt"/>
              <a:buAutoNum type="arabicPeriod"/>
            </a:pPr>
            <a:r>
              <a:rPr lang="en-GB" sz="1600" b="1" i="0" dirty="0">
                <a:solidFill>
                  <a:srgbClr val="0D0D0D"/>
                </a:solidFill>
                <a:effectLst/>
                <a:latin typeface="Söhne"/>
              </a:rPr>
              <a:t>Headlight Design in Automobiles</a:t>
            </a:r>
            <a:r>
              <a:rPr lang="en-GB" sz="1600" b="0" i="0" dirty="0">
                <a:solidFill>
                  <a:srgbClr val="0D0D0D"/>
                </a:solidFill>
                <a:effectLst/>
                <a:latin typeface="Söhne"/>
              </a:rPr>
              <a:t>:</a:t>
            </a:r>
          </a:p>
          <a:p>
            <a:pPr marL="742950" lvl="1" indent="-285750" algn="l">
              <a:buFont typeface="+mj-lt"/>
              <a:buAutoNum type="arabicPeriod"/>
            </a:pPr>
            <a:r>
              <a:rPr lang="en-GB" sz="1600" b="0" i="0" dirty="0">
                <a:solidFill>
                  <a:srgbClr val="0D0D0D"/>
                </a:solidFill>
                <a:effectLst/>
                <a:latin typeface="Söhne"/>
              </a:rPr>
              <a:t>Explanation: The reflectors in headlights of automobiles are often designed using parabolic shapes. The parabolic reflector focuses light from the bulb into a beam that travels forward, improving visibility for the driver.</a:t>
            </a:r>
          </a:p>
          <a:p>
            <a:pPr marL="742950" lvl="1" indent="-285750" algn="l">
              <a:buFont typeface="+mj-lt"/>
              <a:buAutoNum type="arabicPeriod"/>
            </a:pPr>
            <a:r>
              <a:rPr lang="en-GB" sz="1600" b="0" i="0" dirty="0">
                <a:solidFill>
                  <a:srgbClr val="0D0D0D"/>
                </a:solidFill>
                <a:effectLst/>
                <a:latin typeface="Söhne"/>
              </a:rPr>
              <a:t>Advantage: By utilizing parabolic reflectors, headlights can efficiently distribute light in a controlled manner, enhancing safety and visibility for drivers at night or in low-light </a:t>
            </a:r>
          </a:p>
          <a:p>
            <a:pPr algn="l">
              <a:buFont typeface="+mj-lt"/>
              <a:buAutoNum type="arabicPeriod"/>
            </a:pPr>
            <a:r>
              <a:rPr lang="en-GB" sz="1600" b="1" i="0" dirty="0">
                <a:solidFill>
                  <a:srgbClr val="0D0D0D"/>
                </a:solidFill>
                <a:effectLst/>
                <a:latin typeface="Söhne"/>
              </a:rPr>
              <a:t>Radio Telescopes</a:t>
            </a:r>
            <a:r>
              <a:rPr lang="en-GB" sz="1600" b="0" i="0" dirty="0">
                <a:solidFill>
                  <a:srgbClr val="0D0D0D"/>
                </a:solidFill>
                <a:effectLst/>
                <a:latin typeface="Söhne"/>
              </a:rPr>
              <a:t>:</a:t>
            </a:r>
          </a:p>
          <a:p>
            <a:pPr marL="742950" lvl="1" indent="-285750" algn="l">
              <a:buFont typeface="+mj-lt"/>
              <a:buAutoNum type="arabicPeriod"/>
            </a:pPr>
            <a:r>
              <a:rPr lang="en-GB" sz="1600" b="0" i="0" dirty="0">
                <a:solidFill>
                  <a:srgbClr val="0D0D0D"/>
                </a:solidFill>
                <a:effectLst/>
                <a:latin typeface="Söhne"/>
              </a:rPr>
              <a:t>Explanation: Radio telescopes often have parabolic reflectors to collect and focus radio waves from celestial objects. The shape of the parabola helps in accurately reflecting the incoming waves to the receiver, enabling astronomers to study distant objects in space.</a:t>
            </a:r>
          </a:p>
          <a:p>
            <a:pPr marL="742950" lvl="1" indent="-285750" algn="l">
              <a:buFont typeface="+mj-lt"/>
              <a:buAutoNum type="arabicPeriod"/>
            </a:pPr>
            <a:r>
              <a:rPr lang="en-GB" sz="1600" b="0" i="0" dirty="0">
                <a:solidFill>
                  <a:srgbClr val="0D0D0D"/>
                </a:solidFill>
                <a:effectLst/>
                <a:latin typeface="Söhne"/>
              </a:rPr>
              <a:t>Advantage: The precise focusing capability of parabolic reflectors allows radio telescopes to capture weak signals from space, aiding in the exploration and understanding of the universe.</a:t>
            </a:r>
          </a:p>
          <a:p>
            <a:pPr algn="l">
              <a:buFont typeface="+mj-lt"/>
              <a:buAutoNum type="arabicPeriod"/>
            </a:pPr>
            <a:r>
              <a:rPr lang="en-GB" sz="1600" b="1" i="0" dirty="0">
                <a:solidFill>
                  <a:srgbClr val="0D0D0D"/>
                </a:solidFill>
                <a:effectLst/>
                <a:latin typeface="Söhne"/>
              </a:rPr>
              <a:t>Bridge Design</a:t>
            </a:r>
            <a:r>
              <a:rPr lang="en-GB" sz="1600" b="0" i="0" dirty="0">
                <a:solidFill>
                  <a:srgbClr val="0D0D0D"/>
                </a:solidFill>
                <a:effectLst/>
                <a:latin typeface="Söhne"/>
              </a:rPr>
              <a:t>:</a:t>
            </a:r>
          </a:p>
          <a:p>
            <a:pPr marL="742950" lvl="1" indent="-285750" algn="l">
              <a:buFont typeface="+mj-lt"/>
              <a:buAutoNum type="arabicPeriod"/>
            </a:pPr>
            <a:r>
              <a:rPr lang="en-GB" sz="1600" b="0" i="0" dirty="0">
                <a:solidFill>
                  <a:srgbClr val="0D0D0D"/>
                </a:solidFill>
                <a:effectLst/>
                <a:latin typeface="Söhne"/>
              </a:rPr>
              <a:t>Explanation: The design of suspension bridges often incorporates parabolic shapes in the cables and support structures. The parabolic shape helps distribute the load evenly, ensuring structural stability and minimizing stress concentrations.</a:t>
            </a:r>
          </a:p>
          <a:p>
            <a:pPr marL="742950" lvl="1" indent="-285750" algn="l">
              <a:buFont typeface="+mj-lt"/>
              <a:buAutoNum type="arabicPeriod"/>
            </a:pPr>
            <a:r>
              <a:rPr lang="en-GB" sz="1600" b="0" i="0" dirty="0">
                <a:solidFill>
                  <a:srgbClr val="0D0D0D"/>
                </a:solidFill>
                <a:effectLst/>
                <a:latin typeface="Söhne"/>
              </a:rPr>
              <a:t>Advantage: By utilizing parabolic shapes, suspension bridges can withstand heavy loads and resist deformation caused by forces such as wind and traffic, providing safe passage for vehicles and pedestrians over long spans.</a:t>
            </a:r>
          </a:p>
          <a:p>
            <a:r>
              <a:rPr lang="en-GB" sz="1600" dirty="0">
                <a:latin typeface="Arial Black" panose="020B0A04020102020204" pitchFamily="34" charset="0"/>
              </a:rPr>
              <a:t>References</a:t>
            </a:r>
            <a:r>
              <a:rPr lang="en-GB" sz="1800" dirty="0">
                <a:hlinkClick r:id="rId2"/>
              </a:rPr>
              <a:t>https://byjus.com/jee/parabola/</a:t>
            </a:r>
            <a:endParaRPr lang="en-GB" sz="1800" dirty="0"/>
          </a:p>
          <a:p>
            <a:r>
              <a:rPr lang="en-GB" sz="1800" dirty="0">
                <a:hlinkClick r:id="rId3"/>
              </a:rPr>
              <a:t>https://www.cuemath.com/geometry/parabola/</a:t>
            </a:r>
            <a:endParaRPr lang="en-GB" sz="1800" dirty="0"/>
          </a:p>
          <a:p>
            <a:r>
              <a:rPr lang="en-GB" sz="1800" dirty="0">
                <a:hlinkClick r:id="rId4"/>
              </a:rPr>
              <a:t>https://www.geeksforgeeks.org/what-is-parabola/</a:t>
            </a:r>
            <a:endParaRPr lang="en-GB" sz="1800" dirty="0"/>
          </a:p>
          <a:p>
            <a:pPr marL="742950" lvl="1" indent="-285750" algn="l">
              <a:buFont typeface="+mj-lt"/>
              <a:buAutoNum type="arabicPeriod"/>
            </a:pPr>
            <a:endParaRPr lang="en-GB" sz="1600" dirty="0">
              <a:latin typeface="Arial Black" panose="020B0A04020102020204" pitchFamily="34" charset="0"/>
            </a:endParaRPr>
          </a:p>
          <a:p>
            <a:pPr marL="742950" lvl="1" indent="-285750" algn="l">
              <a:buFont typeface="+mj-lt"/>
              <a:buAutoNum type="arabicPeriod"/>
            </a:pPr>
            <a:endParaRPr lang="en-GB" sz="1600" b="0" i="0" dirty="0">
              <a:solidFill>
                <a:srgbClr val="0D0D0D"/>
              </a:solidFill>
              <a:effectLst/>
              <a:latin typeface="Söhne"/>
            </a:endParaRPr>
          </a:p>
          <a:p>
            <a:pPr marL="742950" lvl="1" indent="-285750" algn="l">
              <a:buFont typeface="+mj-lt"/>
              <a:buAutoNum type="arabicPeriod"/>
            </a:pPr>
            <a:endParaRPr lang="en-GB" sz="1600" b="0" i="0" dirty="0">
              <a:solidFill>
                <a:srgbClr val="0D0D0D"/>
              </a:solidFill>
              <a:effectLst/>
              <a:latin typeface="Söhne"/>
            </a:endParaRPr>
          </a:p>
          <a:p>
            <a:endParaRPr lang="en-GB" dirty="0"/>
          </a:p>
        </p:txBody>
      </p:sp>
    </p:spTree>
    <p:extLst>
      <p:ext uri="{BB962C8B-B14F-4D97-AF65-F5344CB8AC3E}">
        <p14:creationId xmlns:p14="http://schemas.microsoft.com/office/powerpoint/2010/main" val="2173545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1623</Words>
  <Application>Microsoft Office PowerPoint</Application>
  <PresentationFormat>Widescreen</PresentationFormat>
  <Paragraphs>110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Calibri</vt:lpstr>
      <vt:lpstr>Calibri Light</vt:lpstr>
      <vt:lpstr>inherit</vt:lpstr>
      <vt:lpstr>Poppins</vt:lpstr>
      <vt:lpstr>Söhne</vt:lpstr>
      <vt:lpstr>Untitled Sans</vt:lpstr>
      <vt:lpstr>Office Theme</vt:lpstr>
      <vt:lpstr>PARABOLA</vt:lpstr>
      <vt:lpstr>PowerPoint Presentation</vt:lpstr>
      <vt:lpstr>PowerPoint Presentation</vt:lpstr>
      <vt:lpstr>Derivation of Parabola Equation </vt:lpstr>
      <vt:lpstr>Tangent to a Parabola</vt:lpstr>
      <vt:lpstr>2. Slope form </vt:lpstr>
      <vt:lpstr>Normal form of parabola</vt:lpstr>
      <vt:lpstr>Important Results of Parabola</vt:lpstr>
      <vt:lpstr>Application of parabola in real life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 Bhattarai</dc:creator>
  <cp:lastModifiedBy>Sushant Bhattarai</cp:lastModifiedBy>
  <cp:revision>4</cp:revision>
  <dcterms:created xsi:type="dcterms:W3CDTF">2024-03-06T15:55:55Z</dcterms:created>
  <dcterms:modified xsi:type="dcterms:W3CDTF">2024-03-11T05:59:30Z</dcterms:modified>
</cp:coreProperties>
</file>