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82" r:id="rId7"/>
    <p:sldId id="283" r:id="rId8"/>
    <p:sldId id="262" r:id="rId9"/>
    <p:sldId id="261" r:id="rId10"/>
    <p:sldId id="263" r:id="rId11"/>
    <p:sldId id="265" r:id="rId12"/>
    <p:sldId id="264" r:id="rId13"/>
    <p:sldId id="266" r:id="rId14"/>
    <p:sldId id="267" r:id="rId15"/>
    <p:sldId id="268" r:id="rId16"/>
    <p:sldId id="274" r:id="rId17"/>
    <p:sldId id="269" r:id="rId18"/>
    <p:sldId id="271" r:id="rId19"/>
    <p:sldId id="270" r:id="rId20"/>
    <p:sldId id="272" r:id="rId21"/>
    <p:sldId id="273" r:id="rId22"/>
    <p:sldId id="275" r:id="rId23"/>
    <p:sldId id="276" r:id="rId24"/>
    <p:sldId id="277" r:id="rId25"/>
    <p:sldId id="281" r:id="rId26"/>
    <p:sldId id="278" r:id="rId27"/>
    <p:sldId id="280" r:id="rId28"/>
    <p:sldId id="279"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5/3/2019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5/3/2019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5/3/2019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s://beginnersbook.com/2013/05/java-interfac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beginnersbook.com/2013/05/java-abstract-class-metho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EFCAA2-B333-460B-8475-A6E919260F8C}"/>
              </a:ext>
            </a:extLst>
          </p:cNvPr>
          <p:cNvPicPr>
            <a:picLocks noChangeAspect="1"/>
          </p:cNvPicPr>
          <p:nvPr/>
        </p:nvPicPr>
        <p:blipFill>
          <a:blip r:embed="rId2"/>
          <a:stretch>
            <a:fillRect/>
          </a:stretch>
        </p:blipFill>
        <p:spPr>
          <a:xfrm>
            <a:off x="-1" y="0"/>
            <a:ext cx="12264705" cy="6858000"/>
          </a:xfrm>
          <a:prstGeom prst="rect">
            <a:avLst/>
          </a:prstGeom>
        </p:spPr>
      </p:pic>
    </p:spTree>
    <p:extLst>
      <p:ext uri="{BB962C8B-B14F-4D97-AF65-F5344CB8AC3E}">
        <p14:creationId xmlns:p14="http://schemas.microsoft.com/office/powerpoint/2010/main" val="2970398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D4475-48C5-41AD-B6C7-BE734CC97ABB}"/>
              </a:ext>
            </a:extLst>
          </p:cNvPr>
          <p:cNvSpPr>
            <a:spLocks noGrp="1"/>
          </p:cNvSpPr>
          <p:nvPr>
            <p:ph type="title"/>
          </p:nvPr>
        </p:nvSpPr>
        <p:spPr/>
        <p:txBody>
          <a:bodyPr/>
          <a:lstStyle/>
          <a:p>
            <a:r>
              <a:rPr lang="en-US" b="1" dirty="0"/>
              <a:t>Comparison-1</a:t>
            </a:r>
          </a:p>
        </p:txBody>
      </p:sp>
      <p:pic>
        <p:nvPicPr>
          <p:cNvPr id="8" name="Picture 7">
            <a:extLst>
              <a:ext uri="{FF2B5EF4-FFF2-40B4-BE49-F238E27FC236}">
                <a16:creationId xmlns:a16="http://schemas.microsoft.com/office/drawing/2014/main" id="{7F747D88-5900-45F3-B194-09591F576BAF}"/>
              </a:ext>
            </a:extLst>
          </p:cNvPr>
          <p:cNvPicPr>
            <a:picLocks noChangeAspect="1"/>
          </p:cNvPicPr>
          <p:nvPr/>
        </p:nvPicPr>
        <p:blipFill>
          <a:blip r:embed="rId2"/>
          <a:stretch>
            <a:fillRect/>
          </a:stretch>
        </p:blipFill>
        <p:spPr>
          <a:xfrm>
            <a:off x="6238773" y="2664974"/>
            <a:ext cx="4733925" cy="3162300"/>
          </a:xfrm>
          <a:prstGeom prst="rect">
            <a:avLst/>
          </a:prstGeom>
        </p:spPr>
      </p:pic>
      <p:pic>
        <p:nvPicPr>
          <p:cNvPr id="9" name="Picture 8">
            <a:extLst>
              <a:ext uri="{FF2B5EF4-FFF2-40B4-BE49-F238E27FC236}">
                <a16:creationId xmlns:a16="http://schemas.microsoft.com/office/drawing/2014/main" id="{FA3E47E0-5E53-4703-A1D2-05764719B5B9}"/>
              </a:ext>
            </a:extLst>
          </p:cNvPr>
          <p:cNvPicPr>
            <a:picLocks noChangeAspect="1"/>
          </p:cNvPicPr>
          <p:nvPr/>
        </p:nvPicPr>
        <p:blipFill>
          <a:blip r:embed="rId3"/>
          <a:stretch>
            <a:fillRect/>
          </a:stretch>
        </p:blipFill>
        <p:spPr>
          <a:xfrm>
            <a:off x="1444152" y="2479236"/>
            <a:ext cx="4381500" cy="3533775"/>
          </a:xfrm>
          <a:prstGeom prst="rect">
            <a:avLst/>
          </a:prstGeom>
        </p:spPr>
      </p:pic>
    </p:spTree>
    <p:extLst>
      <p:ext uri="{BB962C8B-B14F-4D97-AF65-F5344CB8AC3E}">
        <p14:creationId xmlns:p14="http://schemas.microsoft.com/office/powerpoint/2010/main" val="2149935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017699-6336-4CA1-816F-9CCB4E7E7557}"/>
              </a:ext>
            </a:extLst>
          </p:cNvPr>
          <p:cNvPicPr>
            <a:picLocks noChangeAspect="1"/>
          </p:cNvPicPr>
          <p:nvPr/>
        </p:nvPicPr>
        <p:blipFill>
          <a:blip r:embed="rId2"/>
          <a:stretch>
            <a:fillRect/>
          </a:stretch>
        </p:blipFill>
        <p:spPr>
          <a:xfrm>
            <a:off x="1314450" y="909637"/>
            <a:ext cx="9563100" cy="5038725"/>
          </a:xfrm>
          <a:prstGeom prst="rect">
            <a:avLst/>
          </a:prstGeom>
        </p:spPr>
      </p:pic>
    </p:spTree>
    <p:extLst>
      <p:ext uri="{BB962C8B-B14F-4D97-AF65-F5344CB8AC3E}">
        <p14:creationId xmlns:p14="http://schemas.microsoft.com/office/powerpoint/2010/main" val="53970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D4475-48C5-41AD-B6C7-BE734CC97ABB}"/>
              </a:ext>
            </a:extLst>
          </p:cNvPr>
          <p:cNvSpPr>
            <a:spLocks noGrp="1"/>
          </p:cNvSpPr>
          <p:nvPr>
            <p:ph type="title"/>
          </p:nvPr>
        </p:nvSpPr>
        <p:spPr/>
        <p:txBody>
          <a:bodyPr/>
          <a:lstStyle/>
          <a:p>
            <a:r>
              <a:rPr lang="en-US" b="1" dirty="0"/>
              <a:t>Comparator Example using Lambda</a:t>
            </a:r>
          </a:p>
        </p:txBody>
      </p:sp>
      <p:pic>
        <p:nvPicPr>
          <p:cNvPr id="3" name="Picture 2">
            <a:extLst>
              <a:ext uri="{FF2B5EF4-FFF2-40B4-BE49-F238E27FC236}">
                <a16:creationId xmlns:a16="http://schemas.microsoft.com/office/drawing/2014/main" id="{4B4AAC1E-AD04-4BF9-901E-D700A5732667}"/>
              </a:ext>
            </a:extLst>
          </p:cNvPr>
          <p:cNvPicPr>
            <a:picLocks noChangeAspect="1"/>
          </p:cNvPicPr>
          <p:nvPr/>
        </p:nvPicPr>
        <p:blipFill>
          <a:blip r:embed="rId2"/>
          <a:stretch>
            <a:fillRect/>
          </a:stretch>
        </p:blipFill>
        <p:spPr>
          <a:xfrm>
            <a:off x="896566" y="2850205"/>
            <a:ext cx="5475051" cy="2733472"/>
          </a:xfrm>
          <a:prstGeom prst="rect">
            <a:avLst/>
          </a:prstGeom>
        </p:spPr>
      </p:pic>
      <p:pic>
        <p:nvPicPr>
          <p:cNvPr id="4" name="Picture 3">
            <a:extLst>
              <a:ext uri="{FF2B5EF4-FFF2-40B4-BE49-F238E27FC236}">
                <a16:creationId xmlns:a16="http://schemas.microsoft.com/office/drawing/2014/main" id="{18035045-BA34-4E31-A4BB-18D18ACD3C91}"/>
              </a:ext>
            </a:extLst>
          </p:cNvPr>
          <p:cNvPicPr>
            <a:picLocks noChangeAspect="1"/>
          </p:cNvPicPr>
          <p:nvPr/>
        </p:nvPicPr>
        <p:blipFill>
          <a:blip r:embed="rId3"/>
          <a:stretch>
            <a:fillRect/>
          </a:stretch>
        </p:blipFill>
        <p:spPr>
          <a:xfrm>
            <a:off x="6488349" y="2959691"/>
            <a:ext cx="4923817" cy="2514499"/>
          </a:xfrm>
          <a:prstGeom prst="rect">
            <a:avLst/>
          </a:prstGeom>
        </p:spPr>
      </p:pic>
    </p:spTree>
    <p:extLst>
      <p:ext uri="{BB962C8B-B14F-4D97-AF65-F5344CB8AC3E}">
        <p14:creationId xmlns:p14="http://schemas.microsoft.com/office/powerpoint/2010/main" val="2882228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5D932C-6050-406F-93E2-D6AB0FECB59C}"/>
              </a:ext>
            </a:extLst>
          </p:cNvPr>
          <p:cNvPicPr>
            <a:picLocks noChangeAspect="1"/>
          </p:cNvPicPr>
          <p:nvPr/>
        </p:nvPicPr>
        <p:blipFill>
          <a:blip r:embed="rId2"/>
          <a:stretch>
            <a:fillRect/>
          </a:stretch>
        </p:blipFill>
        <p:spPr>
          <a:xfrm>
            <a:off x="865762" y="781468"/>
            <a:ext cx="10291864" cy="5295064"/>
          </a:xfrm>
          <a:prstGeom prst="rect">
            <a:avLst/>
          </a:prstGeom>
        </p:spPr>
      </p:pic>
    </p:spTree>
    <p:extLst>
      <p:ext uri="{BB962C8B-B14F-4D97-AF65-F5344CB8AC3E}">
        <p14:creationId xmlns:p14="http://schemas.microsoft.com/office/powerpoint/2010/main" val="1558392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8C2C-990A-4AED-9FA7-95A4700297C5}"/>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5B2932B5-D7EA-4CC5-B1DE-BC7D9D22FBF6}"/>
              </a:ext>
            </a:extLst>
          </p:cNvPr>
          <p:cNvSpPr>
            <a:spLocks noGrp="1"/>
          </p:cNvSpPr>
          <p:nvPr>
            <p:ph idx="1"/>
          </p:nvPr>
        </p:nvSpPr>
        <p:spPr/>
        <p:txBody>
          <a:bodyPr/>
          <a:lstStyle/>
          <a:p>
            <a:r>
              <a:rPr lang="en-US" b="1" dirty="0"/>
              <a:t>Java provides a new feature called method reference in Java 8. </a:t>
            </a:r>
          </a:p>
          <a:p>
            <a:r>
              <a:rPr lang="en-US" b="1" dirty="0"/>
              <a:t>Method reference is used to refer method of functional interface. </a:t>
            </a:r>
          </a:p>
          <a:p>
            <a:r>
              <a:rPr lang="en-US" b="1" dirty="0"/>
              <a:t>It is compact and easy form of lambda expression. </a:t>
            </a:r>
          </a:p>
          <a:p>
            <a:r>
              <a:rPr lang="en-US" b="1" dirty="0"/>
              <a:t>Each time when you are using lambda expression to just referring a method, you can replace your lambda expression with method reference.</a:t>
            </a:r>
          </a:p>
        </p:txBody>
      </p:sp>
    </p:spTree>
    <p:extLst>
      <p:ext uri="{BB962C8B-B14F-4D97-AF65-F5344CB8AC3E}">
        <p14:creationId xmlns:p14="http://schemas.microsoft.com/office/powerpoint/2010/main" val="614871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3E9EB-A2B6-433D-BDB3-06FFF67D54C6}"/>
              </a:ext>
            </a:extLst>
          </p:cNvPr>
          <p:cNvSpPr>
            <a:spLocks noGrp="1"/>
          </p:cNvSpPr>
          <p:nvPr>
            <p:ph type="title"/>
          </p:nvPr>
        </p:nvSpPr>
        <p:spPr/>
        <p:txBody>
          <a:bodyPr>
            <a:normAutofit/>
          </a:bodyPr>
          <a:lstStyle/>
          <a:p>
            <a:r>
              <a:rPr lang="en-US" b="1" dirty="0"/>
              <a:t>Types of Method References</a:t>
            </a:r>
          </a:p>
        </p:txBody>
      </p:sp>
      <p:pic>
        <p:nvPicPr>
          <p:cNvPr id="4" name="Picture 3">
            <a:extLst>
              <a:ext uri="{FF2B5EF4-FFF2-40B4-BE49-F238E27FC236}">
                <a16:creationId xmlns:a16="http://schemas.microsoft.com/office/drawing/2014/main" id="{FA83B647-8844-4986-AA38-31DED114A38E}"/>
              </a:ext>
            </a:extLst>
          </p:cNvPr>
          <p:cNvPicPr>
            <a:picLocks noChangeAspect="1"/>
          </p:cNvPicPr>
          <p:nvPr/>
        </p:nvPicPr>
        <p:blipFill>
          <a:blip r:embed="rId2"/>
          <a:stretch>
            <a:fillRect/>
          </a:stretch>
        </p:blipFill>
        <p:spPr>
          <a:xfrm>
            <a:off x="3647871" y="2661950"/>
            <a:ext cx="4289898" cy="3379254"/>
          </a:xfrm>
          <a:prstGeom prst="rect">
            <a:avLst/>
          </a:prstGeom>
        </p:spPr>
      </p:pic>
    </p:spTree>
    <p:extLst>
      <p:ext uri="{BB962C8B-B14F-4D97-AF65-F5344CB8AC3E}">
        <p14:creationId xmlns:p14="http://schemas.microsoft.com/office/powerpoint/2010/main" val="764212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189AB0-D2D7-4E16-892F-19A9E7090E46}"/>
              </a:ext>
            </a:extLst>
          </p:cNvPr>
          <p:cNvPicPr>
            <a:picLocks noChangeAspect="1"/>
          </p:cNvPicPr>
          <p:nvPr/>
        </p:nvPicPr>
        <p:blipFill>
          <a:blip r:embed="rId2"/>
          <a:stretch>
            <a:fillRect/>
          </a:stretch>
        </p:blipFill>
        <p:spPr>
          <a:xfrm>
            <a:off x="1114425" y="1790700"/>
            <a:ext cx="9963150" cy="3276600"/>
          </a:xfrm>
          <a:prstGeom prst="rect">
            <a:avLst/>
          </a:prstGeom>
        </p:spPr>
      </p:pic>
    </p:spTree>
    <p:extLst>
      <p:ext uri="{BB962C8B-B14F-4D97-AF65-F5344CB8AC3E}">
        <p14:creationId xmlns:p14="http://schemas.microsoft.com/office/powerpoint/2010/main" val="3786982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E79B-71F4-4EC6-B337-1DCE112F245E}"/>
              </a:ext>
            </a:extLst>
          </p:cNvPr>
          <p:cNvSpPr>
            <a:spLocks noGrp="1"/>
          </p:cNvSpPr>
          <p:nvPr>
            <p:ph type="title"/>
          </p:nvPr>
        </p:nvSpPr>
        <p:spPr/>
        <p:txBody>
          <a:bodyPr>
            <a:normAutofit fontScale="90000"/>
          </a:bodyPr>
          <a:lstStyle/>
          <a:p>
            <a:r>
              <a:rPr lang="en-US" b="1" dirty="0"/>
              <a:t>Method reference to static method</a:t>
            </a:r>
            <a:br>
              <a:rPr lang="en-US" b="1" dirty="0"/>
            </a:br>
            <a:endParaRPr lang="en-US" dirty="0"/>
          </a:p>
        </p:txBody>
      </p:sp>
      <p:sp>
        <p:nvSpPr>
          <p:cNvPr id="3" name="Content Placeholder 2">
            <a:extLst>
              <a:ext uri="{FF2B5EF4-FFF2-40B4-BE49-F238E27FC236}">
                <a16:creationId xmlns:a16="http://schemas.microsoft.com/office/drawing/2014/main" id="{29F6887D-9492-4349-9C3A-41120ABF407E}"/>
              </a:ext>
            </a:extLst>
          </p:cNvPr>
          <p:cNvSpPr>
            <a:spLocks noGrp="1"/>
          </p:cNvSpPr>
          <p:nvPr>
            <p:ph idx="1"/>
          </p:nvPr>
        </p:nvSpPr>
        <p:spPr/>
        <p:txBody>
          <a:bodyPr>
            <a:normAutofit/>
          </a:bodyPr>
          <a:lstStyle/>
          <a:p>
            <a:r>
              <a:rPr lang="en-US" sz="1800" b="1" dirty="0"/>
              <a:t>We can refer static method using class name</a:t>
            </a:r>
          </a:p>
          <a:p>
            <a:r>
              <a:rPr lang="en-US" sz="1800" b="1" dirty="0"/>
              <a:t>Syntax : </a:t>
            </a:r>
            <a:r>
              <a:rPr lang="en-US" sz="1800" b="1" dirty="0" err="1"/>
              <a:t>ClassName</a:t>
            </a:r>
            <a:r>
              <a:rPr lang="en-US" sz="1800" b="1" dirty="0"/>
              <a:t>::</a:t>
            </a:r>
            <a:r>
              <a:rPr lang="en-US" sz="1800" b="1" dirty="0" err="1"/>
              <a:t>staticMethodName</a:t>
            </a:r>
            <a:endParaRPr lang="en-US" sz="1800" b="1" dirty="0"/>
          </a:p>
        </p:txBody>
      </p:sp>
      <p:pic>
        <p:nvPicPr>
          <p:cNvPr id="5" name="Picture 4">
            <a:extLst>
              <a:ext uri="{FF2B5EF4-FFF2-40B4-BE49-F238E27FC236}">
                <a16:creationId xmlns:a16="http://schemas.microsoft.com/office/drawing/2014/main" id="{39A9E03C-C856-4FE5-AF63-7B9A2D70230E}"/>
              </a:ext>
            </a:extLst>
          </p:cNvPr>
          <p:cNvPicPr>
            <a:picLocks noChangeAspect="1"/>
          </p:cNvPicPr>
          <p:nvPr/>
        </p:nvPicPr>
        <p:blipFill>
          <a:blip r:embed="rId2"/>
          <a:stretch>
            <a:fillRect/>
          </a:stretch>
        </p:blipFill>
        <p:spPr>
          <a:xfrm>
            <a:off x="2591513" y="3429000"/>
            <a:ext cx="5822913" cy="2376234"/>
          </a:xfrm>
          <a:prstGeom prst="rect">
            <a:avLst/>
          </a:prstGeom>
        </p:spPr>
      </p:pic>
    </p:spTree>
    <p:extLst>
      <p:ext uri="{BB962C8B-B14F-4D97-AF65-F5344CB8AC3E}">
        <p14:creationId xmlns:p14="http://schemas.microsoft.com/office/powerpoint/2010/main" val="2692722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AF3EF7-AEF0-4B11-AB37-BC405EAF9B8A}"/>
              </a:ext>
            </a:extLst>
          </p:cNvPr>
          <p:cNvPicPr>
            <a:picLocks noChangeAspect="1"/>
          </p:cNvPicPr>
          <p:nvPr/>
        </p:nvPicPr>
        <p:blipFill>
          <a:blip r:embed="rId2"/>
          <a:stretch>
            <a:fillRect/>
          </a:stretch>
        </p:blipFill>
        <p:spPr>
          <a:xfrm>
            <a:off x="2285999" y="828574"/>
            <a:ext cx="7461115" cy="5189282"/>
          </a:xfrm>
          <a:prstGeom prst="rect">
            <a:avLst/>
          </a:prstGeom>
        </p:spPr>
      </p:pic>
    </p:spTree>
    <p:extLst>
      <p:ext uri="{BB962C8B-B14F-4D97-AF65-F5344CB8AC3E}">
        <p14:creationId xmlns:p14="http://schemas.microsoft.com/office/powerpoint/2010/main" val="1148438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2D57B-12A5-43C7-B788-793BD1B79428}"/>
              </a:ext>
            </a:extLst>
          </p:cNvPr>
          <p:cNvSpPr>
            <a:spLocks noGrp="1"/>
          </p:cNvSpPr>
          <p:nvPr>
            <p:ph type="title"/>
          </p:nvPr>
        </p:nvSpPr>
        <p:spPr/>
        <p:txBody>
          <a:bodyPr>
            <a:normAutofit fontScale="90000"/>
          </a:bodyPr>
          <a:lstStyle/>
          <a:p>
            <a:r>
              <a:rPr lang="en-US" b="1" dirty="0"/>
              <a:t>Method Reference to a instance method</a:t>
            </a:r>
          </a:p>
        </p:txBody>
      </p:sp>
      <p:sp>
        <p:nvSpPr>
          <p:cNvPr id="3" name="Content Placeholder 2">
            <a:extLst>
              <a:ext uri="{FF2B5EF4-FFF2-40B4-BE49-F238E27FC236}">
                <a16:creationId xmlns:a16="http://schemas.microsoft.com/office/drawing/2014/main" id="{542D291C-EF9E-411F-9A31-63037CC18B42}"/>
              </a:ext>
            </a:extLst>
          </p:cNvPr>
          <p:cNvSpPr>
            <a:spLocks noGrp="1"/>
          </p:cNvSpPr>
          <p:nvPr>
            <p:ph idx="1"/>
          </p:nvPr>
        </p:nvSpPr>
        <p:spPr/>
        <p:txBody>
          <a:bodyPr>
            <a:normAutofit/>
          </a:bodyPr>
          <a:lstStyle/>
          <a:p>
            <a:r>
              <a:rPr lang="en-US" sz="1800" b="1" dirty="0"/>
              <a:t>We can reference instance methods using instance</a:t>
            </a:r>
          </a:p>
          <a:p>
            <a:r>
              <a:rPr lang="en-US" sz="1800" b="1" dirty="0"/>
              <a:t>Syntax : </a:t>
            </a:r>
            <a:r>
              <a:rPr lang="en-US" sz="1800" b="1" dirty="0" err="1"/>
              <a:t>ClassInstance</a:t>
            </a:r>
            <a:r>
              <a:rPr lang="en-US" sz="1800" b="1" dirty="0"/>
              <a:t>::</a:t>
            </a:r>
            <a:r>
              <a:rPr lang="en-US" sz="1800" b="1" dirty="0" err="1"/>
              <a:t>instanceMethodName</a:t>
            </a:r>
            <a:endParaRPr lang="en-US" sz="1800" b="1" dirty="0"/>
          </a:p>
        </p:txBody>
      </p:sp>
    </p:spTree>
    <p:extLst>
      <p:ext uri="{BB962C8B-B14F-4D97-AF65-F5344CB8AC3E}">
        <p14:creationId xmlns:p14="http://schemas.microsoft.com/office/powerpoint/2010/main" val="2101206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249D-EEEB-4818-A5D4-A6305854E4DB}"/>
              </a:ext>
            </a:extLst>
          </p:cNvPr>
          <p:cNvSpPr>
            <a:spLocks noGrp="1"/>
          </p:cNvSpPr>
          <p:nvPr>
            <p:ph type="title"/>
          </p:nvPr>
        </p:nvSpPr>
        <p:spPr/>
        <p:txBody>
          <a:bodyPr/>
          <a:lstStyle/>
          <a:p>
            <a:r>
              <a:rPr lang="en-US" b="1" dirty="0"/>
              <a:t>Agenda</a:t>
            </a:r>
          </a:p>
        </p:txBody>
      </p:sp>
      <p:sp>
        <p:nvSpPr>
          <p:cNvPr id="3" name="Content Placeholder 2">
            <a:extLst>
              <a:ext uri="{FF2B5EF4-FFF2-40B4-BE49-F238E27FC236}">
                <a16:creationId xmlns:a16="http://schemas.microsoft.com/office/drawing/2014/main" id="{2CE92CF0-E15E-4660-B560-946BC2B4DC0E}"/>
              </a:ext>
            </a:extLst>
          </p:cNvPr>
          <p:cNvSpPr>
            <a:spLocks noGrp="1"/>
          </p:cNvSpPr>
          <p:nvPr>
            <p:ph idx="1"/>
          </p:nvPr>
        </p:nvSpPr>
        <p:spPr/>
        <p:txBody>
          <a:bodyPr/>
          <a:lstStyle/>
          <a:p>
            <a:r>
              <a:rPr lang="en-US" b="1" dirty="0"/>
              <a:t>Introduction</a:t>
            </a:r>
          </a:p>
          <a:p>
            <a:r>
              <a:rPr lang="en-US" b="1" dirty="0"/>
              <a:t>Lambda Expressions &amp; Functional Interfaces</a:t>
            </a:r>
          </a:p>
          <a:p>
            <a:r>
              <a:rPr lang="en-US" b="1" dirty="0"/>
              <a:t>Stream API</a:t>
            </a:r>
          </a:p>
          <a:p>
            <a:r>
              <a:rPr lang="en-US" b="1" dirty="0"/>
              <a:t>Collections API Improvements</a:t>
            </a:r>
          </a:p>
          <a:p>
            <a:r>
              <a:rPr lang="en-US" b="1" dirty="0"/>
              <a:t>Concurrency API Improvements</a:t>
            </a:r>
          </a:p>
          <a:p>
            <a:r>
              <a:rPr lang="en-US" b="1" dirty="0"/>
              <a:t>Java IO Improvements </a:t>
            </a:r>
          </a:p>
        </p:txBody>
      </p:sp>
    </p:spTree>
    <p:extLst>
      <p:ext uri="{BB962C8B-B14F-4D97-AF65-F5344CB8AC3E}">
        <p14:creationId xmlns:p14="http://schemas.microsoft.com/office/powerpoint/2010/main" val="240718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16" fill="hold" nodeType="clickEffect">
                                  <p:stCondLst>
                                    <p:cond delay="0"/>
                                  </p:stCondLst>
                                  <p:childTnLst>
                                    <p:animEffect transition="out" filter="circle(in)">
                                      <p:cBhvr>
                                        <p:cTn id="6" dur="2000"/>
                                        <p:tgtEl>
                                          <p:spTgt spid="3">
                                            <p:txEl>
                                              <p:pRg st="0" end="0"/>
                                            </p:txEl>
                                          </p:spTgt>
                                        </p:tgtEl>
                                      </p:cBhvr>
                                    </p:animEffect>
                                    <p:set>
                                      <p:cBhvr>
                                        <p:cTn id="7" dur="1" fill="hold">
                                          <p:stCondLst>
                                            <p:cond delay="1999"/>
                                          </p:stCondLst>
                                        </p:cTn>
                                        <p:tgtEl>
                                          <p:spTgt spid="3">
                                            <p:txEl>
                                              <p:pRg st="0" end="0"/>
                                            </p:txEl>
                                          </p:spTgt>
                                        </p:tgtEl>
                                        <p:attrNameLst>
                                          <p:attrName>style.visibility</p:attrName>
                                        </p:attrNameLst>
                                      </p:cBhvr>
                                      <p:to>
                                        <p:strVal val="hidden"/>
                                      </p:to>
                                    </p:set>
                                  </p:childTnLst>
                                </p:cTn>
                              </p:par>
                              <p:par>
                                <p:cTn id="8" presetID="6" presetClass="exit" presetSubtype="16" fill="hold" nodeType="withEffect">
                                  <p:stCondLst>
                                    <p:cond delay="0"/>
                                  </p:stCondLst>
                                  <p:childTnLst>
                                    <p:animEffect transition="out" filter="circle(in)">
                                      <p:cBhvr>
                                        <p:cTn id="9" dur="2000"/>
                                        <p:tgtEl>
                                          <p:spTgt spid="3">
                                            <p:txEl>
                                              <p:pRg st="1" end="1"/>
                                            </p:txEl>
                                          </p:spTgt>
                                        </p:tgtEl>
                                      </p:cBhvr>
                                    </p:animEffect>
                                    <p:set>
                                      <p:cBhvr>
                                        <p:cTn id="10" dur="1" fill="hold">
                                          <p:stCondLst>
                                            <p:cond delay="1999"/>
                                          </p:stCondLst>
                                        </p:cTn>
                                        <p:tgtEl>
                                          <p:spTgt spid="3">
                                            <p:txEl>
                                              <p:pRg st="1" end="1"/>
                                            </p:txEl>
                                          </p:spTgt>
                                        </p:tgtEl>
                                        <p:attrNameLst>
                                          <p:attrName>style.visibility</p:attrName>
                                        </p:attrNameLst>
                                      </p:cBhvr>
                                      <p:to>
                                        <p:strVal val="hidden"/>
                                      </p:to>
                                    </p:set>
                                  </p:childTnLst>
                                </p:cTn>
                              </p:par>
                              <p:par>
                                <p:cTn id="11" presetID="6" presetClass="exit" presetSubtype="16" fill="hold" nodeType="withEffect">
                                  <p:stCondLst>
                                    <p:cond delay="0"/>
                                  </p:stCondLst>
                                  <p:childTnLst>
                                    <p:animEffect transition="out" filter="circle(in)">
                                      <p:cBhvr>
                                        <p:cTn id="12" dur="2000"/>
                                        <p:tgtEl>
                                          <p:spTgt spid="3">
                                            <p:txEl>
                                              <p:pRg st="2" end="2"/>
                                            </p:txEl>
                                          </p:spTgt>
                                        </p:tgtEl>
                                      </p:cBhvr>
                                    </p:animEffect>
                                    <p:set>
                                      <p:cBhvr>
                                        <p:cTn id="13" dur="1" fill="hold">
                                          <p:stCondLst>
                                            <p:cond delay="1999"/>
                                          </p:stCondLst>
                                        </p:cTn>
                                        <p:tgtEl>
                                          <p:spTgt spid="3">
                                            <p:txEl>
                                              <p:pRg st="2" end="2"/>
                                            </p:txEl>
                                          </p:spTgt>
                                        </p:tgtEl>
                                        <p:attrNameLst>
                                          <p:attrName>style.visibility</p:attrName>
                                        </p:attrNameLst>
                                      </p:cBhvr>
                                      <p:to>
                                        <p:strVal val="hidden"/>
                                      </p:to>
                                    </p:set>
                                  </p:childTnLst>
                                </p:cTn>
                              </p:par>
                              <p:par>
                                <p:cTn id="14" presetID="6" presetClass="exit" presetSubtype="16" fill="hold" nodeType="withEffect">
                                  <p:stCondLst>
                                    <p:cond delay="0"/>
                                  </p:stCondLst>
                                  <p:childTnLst>
                                    <p:animEffect transition="out" filter="circle(in)">
                                      <p:cBhvr>
                                        <p:cTn id="15" dur="2000"/>
                                        <p:tgtEl>
                                          <p:spTgt spid="3">
                                            <p:txEl>
                                              <p:pRg st="3" end="3"/>
                                            </p:txEl>
                                          </p:spTgt>
                                        </p:tgtEl>
                                      </p:cBhvr>
                                    </p:animEffect>
                                    <p:set>
                                      <p:cBhvr>
                                        <p:cTn id="16" dur="1" fill="hold">
                                          <p:stCondLst>
                                            <p:cond delay="1999"/>
                                          </p:stCondLst>
                                        </p:cTn>
                                        <p:tgtEl>
                                          <p:spTgt spid="3">
                                            <p:txEl>
                                              <p:pRg st="3" end="3"/>
                                            </p:txEl>
                                          </p:spTgt>
                                        </p:tgtEl>
                                        <p:attrNameLst>
                                          <p:attrName>style.visibility</p:attrName>
                                        </p:attrNameLst>
                                      </p:cBhvr>
                                      <p:to>
                                        <p:strVal val="hidden"/>
                                      </p:to>
                                    </p:set>
                                  </p:childTnLst>
                                </p:cTn>
                              </p:par>
                              <p:par>
                                <p:cTn id="17" presetID="6" presetClass="exit" presetSubtype="16" fill="hold" nodeType="withEffect">
                                  <p:stCondLst>
                                    <p:cond delay="0"/>
                                  </p:stCondLst>
                                  <p:childTnLst>
                                    <p:animEffect transition="out" filter="circle(in)">
                                      <p:cBhvr>
                                        <p:cTn id="18" dur="2000"/>
                                        <p:tgtEl>
                                          <p:spTgt spid="3">
                                            <p:txEl>
                                              <p:pRg st="4" end="4"/>
                                            </p:txEl>
                                          </p:spTgt>
                                        </p:tgtEl>
                                      </p:cBhvr>
                                    </p:animEffect>
                                    <p:set>
                                      <p:cBhvr>
                                        <p:cTn id="19" dur="1" fill="hold">
                                          <p:stCondLst>
                                            <p:cond delay="1999"/>
                                          </p:stCondLst>
                                        </p:cTn>
                                        <p:tgtEl>
                                          <p:spTgt spid="3">
                                            <p:txEl>
                                              <p:pRg st="4" end="4"/>
                                            </p:txEl>
                                          </p:spTgt>
                                        </p:tgtEl>
                                        <p:attrNameLst>
                                          <p:attrName>style.visibility</p:attrName>
                                        </p:attrNameLst>
                                      </p:cBhvr>
                                      <p:to>
                                        <p:strVal val="hidden"/>
                                      </p:to>
                                    </p:set>
                                  </p:childTnLst>
                                </p:cTn>
                              </p:par>
                              <p:par>
                                <p:cTn id="20" presetID="6" presetClass="exit" presetSubtype="16" fill="hold" nodeType="withEffect">
                                  <p:stCondLst>
                                    <p:cond delay="0"/>
                                  </p:stCondLst>
                                  <p:childTnLst>
                                    <p:animEffect transition="out" filter="circle(in)">
                                      <p:cBhvr>
                                        <p:cTn id="21" dur="2000"/>
                                        <p:tgtEl>
                                          <p:spTgt spid="3">
                                            <p:txEl>
                                              <p:pRg st="5" end="5"/>
                                            </p:txEl>
                                          </p:spTgt>
                                        </p:tgtEl>
                                      </p:cBhvr>
                                    </p:animEffect>
                                    <p:set>
                                      <p:cBhvr>
                                        <p:cTn id="22" dur="1" fill="hold">
                                          <p:stCondLst>
                                            <p:cond delay="1999"/>
                                          </p:stCondLst>
                                        </p:cTn>
                                        <p:tgtEl>
                                          <p:spTgt spid="3">
                                            <p:txEl>
                                              <p:pRg st="5" end="5"/>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mph" presetSubtype="0" fill="hold" nodeType="clickEffect">
                                  <p:stCondLst>
                                    <p:cond delay="0"/>
                                  </p:stCondLst>
                                  <p:childTnLst>
                                    <p:anim calcmode="discrete" valueType="str">
                                      <p:cBhvr override="childStyle">
                                        <p:cTn id="26" dur="2000" fill="hold"/>
                                        <p:tgtEl>
                                          <p:spTgt spid="3">
                                            <p:txEl>
                                              <p:pRg st="0" end="0"/>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27" presetID="10" presetClass="emph" presetSubtype="0" fill="hold" nodeType="withEffect">
                                  <p:stCondLst>
                                    <p:cond delay="0"/>
                                  </p:stCondLst>
                                  <p:childTnLst>
                                    <p:anim calcmode="discrete" valueType="str">
                                      <p:cBhvr override="childStyle">
                                        <p:cTn id="28" dur="2000" fill="hold"/>
                                        <p:tgtEl>
                                          <p:spTgt spid="3">
                                            <p:txEl>
                                              <p:pRg st="1" end="1"/>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29" presetID="10" presetClass="emph" presetSubtype="0" fill="hold" nodeType="withEffect">
                                  <p:stCondLst>
                                    <p:cond delay="0"/>
                                  </p:stCondLst>
                                  <p:childTnLst>
                                    <p:anim calcmode="discrete" valueType="str">
                                      <p:cBhvr override="childStyle">
                                        <p:cTn id="30" dur="2000" fill="hold"/>
                                        <p:tgtEl>
                                          <p:spTgt spid="3">
                                            <p:txEl>
                                              <p:pRg st="2" end="2"/>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31" presetID="10" presetClass="emph" presetSubtype="0" fill="hold" nodeType="withEffect">
                                  <p:stCondLst>
                                    <p:cond delay="0"/>
                                  </p:stCondLst>
                                  <p:childTnLst>
                                    <p:anim calcmode="discrete" valueType="str">
                                      <p:cBhvr override="childStyle">
                                        <p:cTn id="32" dur="2000" fill="hold"/>
                                        <p:tgtEl>
                                          <p:spTgt spid="3">
                                            <p:txEl>
                                              <p:pRg st="3" end="3"/>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33" presetID="10" presetClass="emph" presetSubtype="0" fill="hold" nodeType="withEffect">
                                  <p:stCondLst>
                                    <p:cond delay="0"/>
                                  </p:stCondLst>
                                  <p:childTnLst>
                                    <p:anim calcmode="discrete" valueType="str">
                                      <p:cBhvr override="childStyle">
                                        <p:cTn id="34" dur="2000" fill="hold"/>
                                        <p:tgtEl>
                                          <p:spTgt spid="3">
                                            <p:txEl>
                                              <p:pRg st="4" end="4"/>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35" presetID="10" presetClass="emph" presetSubtype="0" fill="hold" nodeType="withEffect">
                                  <p:stCondLst>
                                    <p:cond delay="0"/>
                                  </p:stCondLst>
                                  <p:childTnLst>
                                    <p:anim calcmode="discrete" valueType="str">
                                      <p:cBhvr override="childStyle">
                                        <p:cTn id="36" dur="2000" fill="hold"/>
                                        <p:tgtEl>
                                          <p:spTgt spid="3">
                                            <p:txEl>
                                              <p:pRg st="5" end="5"/>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grpId="0" nodeType="clickEffect">
                                  <p:stCondLst>
                                    <p:cond delay="0"/>
                                  </p:stCondLst>
                                  <p:childTnLst>
                                    <p:set>
                                      <p:cBhvr>
                                        <p:cTn id="40" dur="1" fill="hold">
                                          <p:stCondLst>
                                            <p:cond delay="0"/>
                                          </p:stCondLst>
                                        </p:cTn>
                                        <p:tgtEl>
                                          <p:spTgt spid="3">
                                            <p:txEl>
                                              <p:pRg st="0" end="0"/>
                                            </p:txEl>
                                          </p:spTgt>
                                        </p:tgtEl>
                                        <p:attrNameLst>
                                          <p:attrName>style.visibility</p:attrName>
                                        </p:attrNameLst>
                                      </p:cBhvr>
                                      <p:to>
                                        <p:strVal val="visible"/>
                                      </p:to>
                                    </p:set>
                                    <p:anim calcmode="lin" valueType="num">
                                      <p:cBhvr>
                                        <p:cTn id="41"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42"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43"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44" dur="1000"/>
                                        <p:tgtEl>
                                          <p:spTgt spid="3">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3">
                                            <p:txEl>
                                              <p:pRg st="1" end="1"/>
                                            </p:txEl>
                                          </p:spTgt>
                                        </p:tgtEl>
                                        <p:attrNameLst>
                                          <p:attrName>style.visibility</p:attrName>
                                        </p:attrNameLst>
                                      </p:cBhvr>
                                      <p:to>
                                        <p:strVal val="visible"/>
                                      </p:to>
                                    </p:set>
                                    <p:anim calcmode="lin" valueType="num">
                                      <p:cBhvr>
                                        <p:cTn id="49"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50"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51"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52" dur="1000"/>
                                        <p:tgtEl>
                                          <p:spTgt spid="3">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1" presetClass="entr" presetSubtype="0" fill="hold" grpId="0" nodeType="clickEffect">
                                  <p:stCondLst>
                                    <p:cond delay="0"/>
                                  </p:stCondLst>
                                  <p:childTnLst>
                                    <p:set>
                                      <p:cBhvr>
                                        <p:cTn id="56" dur="1" fill="hold">
                                          <p:stCondLst>
                                            <p:cond delay="0"/>
                                          </p:stCondLst>
                                        </p:cTn>
                                        <p:tgtEl>
                                          <p:spTgt spid="3">
                                            <p:txEl>
                                              <p:pRg st="2" end="2"/>
                                            </p:txEl>
                                          </p:spTgt>
                                        </p:tgtEl>
                                        <p:attrNameLst>
                                          <p:attrName>style.visibility</p:attrName>
                                        </p:attrNameLst>
                                      </p:cBhvr>
                                      <p:to>
                                        <p:strVal val="visible"/>
                                      </p:to>
                                    </p:set>
                                    <p:anim calcmode="lin" valueType="num">
                                      <p:cBhvr>
                                        <p:cTn id="57"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58"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59"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60" dur="1000"/>
                                        <p:tgtEl>
                                          <p:spTgt spid="3">
                                            <p:txEl>
                                              <p:pRg st="2" end="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1" presetClass="entr" presetSubtype="0" fill="hold" grpId="0" nodeType="clickEffect">
                                  <p:stCondLst>
                                    <p:cond delay="0"/>
                                  </p:stCondLst>
                                  <p:childTnLst>
                                    <p:set>
                                      <p:cBhvr>
                                        <p:cTn id="64" dur="1" fill="hold">
                                          <p:stCondLst>
                                            <p:cond delay="0"/>
                                          </p:stCondLst>
                                        </p:cTn>
                                        <p:tgtEl>
                                          <p:spTgt spid="3">
                                            <p:txEl>
                                              <p:pRg st="3" end="3"/>
                                            </p:txEl>
                                          </p:spTgt>
                                        </p:tgtEl>
                                        <p:attrNameLst>
                                          <p:attrName>style.visibility</p:attrName>
                                        </p:attrNameLst>
                                      </p:cBhvr>
                                      <p:to>
                                        <p:strVal val="visible"/>
                                      </p:to>
                                    </p:set>
                                    <p:anim calcmode="lin" valueType="num">
                                      <p:cBhvr>
                                        <p:cTn id="6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6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6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68" dur="1000"/>
                                        <p:tgtEl>
                                          <p:spTgt spid="3">
                                            <p:txEl>
                                              <p:pRg st="3" end="3"/>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1" presetClass="entr" presetSubtype="0" fill="hold" grpId="0" nodeType="clickEffect">
                                  <p:stCondLst>
                                    <p:cond delay="0"/>
                                  </p:stCondLst>
                                  <p:childTnLst>
                                    <p:set>
                                      <p:cBhvr>
                                        <p:cTn id="72" dur="1" fill="hold">
                                          <p:stCondLst>
                                            <p:cond delay="0"/>
                                          </p:stCondLst>
                                        </p:cTn>
                                        <p:tgtEl>
                                          <p:spTgt spid="3">
                                            <p:txEl>
                                              <p:pRg st="4" end="4"/>
                                            </p:txEl>
                                          </p:spTgt>
                                        </p:tgtEl>
                                        <p:attrNameLst>
                                          <p:attrName>style.visibility</p:attrName>
                                        </p:attrNameLst>
                                      </p:cBhvr>
                                      <p:to>
                                        <p:strVal val="visible"/>
                                      </p:to>
                                    </p:set>
                                    <p:anim calcmode="lin" valueType="num">
                                      <p:cBhvr>
                                        <p:cTn id="73"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74"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75"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76" dur="1000"/>
                                        <p:tgtEl>
                                          <p:spTgt spid="3">
                                            <p:txEl>
                                              <p:pRg st="4" end="4"/>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31" presetClass="entr" presetSubtype="0" fill="hold" grpId="0" nodeType="clickEffect">
                                  <p:stCondLst>
                                    <p:cond delay="0"/>
                                  </p:stCondLst>
                                  <p:childTnLst>
                                    <p:set>
                                      <p:cBhvr>
                                        <p:cTn id="80" dur="1" fill="hold">
                                          <p:stCondLst>
                                            <p:cond delay="0"/>
                                          </p:stCondLst>
                                        </p:cTn>
                                        <p:tgtEl>
                                          <p:spTgt spid="3">
                                            <p:txEl>
                                              <p:pRg st="5" end="5"/>
                                            </p:txEl>
                                          </p:spTgt>
                                        </p:tgtEl>
                                        <p:attrNameLst>
                                          <p:attrName>style.visibility</p:attrName>
                                        </p:attrNameLst>
                                      </p:cBhvr>
                                      <p:to>
                                        <p:strVal val="visible"/>
                                      </p:to>
                                    </p:set>
                                    <p:anim calcmode="lin" valueType="num">
                                      <p:cBhvr>
                                        <p:cTn id="81"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82"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83"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84"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69A0B1-1D78-4577-8800-A8D1B9E7729F}"/>
              </a:ext>
            </a:extLst>
          </p:cNvPr>
          <p:cNvPicPr>
            <a:picLocks noChangeAspect="1"/>
          </p:cNvPicPr>
          <p:nvPr/>
        </p:nvPicPr>
        <p:blipFill>
          <a:blip r:embed="rId2"/>
          <a:stretch>
            <a:fillRect/>
          </a:stretch>
        </p:blipFill>
        <p:spPr>
          <a:xfrm>
            <a:off x="1595437" y="1266825"/>
            <a:ext cx="9001125" cy="4324350"/>
          </a:xfrm>
          <a:prstGeom prst="rect">
            <a:avLst/>
          </a:prstGeom>
        </p:spPr>
      </p:pic>
    </p:spTree>
    <p:extLst>
      <p:ext uri="{BB962C8B-B14F-4D97-AF65-F5344CB8AC3E}">
        <p14:creationId xmlns:p14="http://schemas.microsoft.com/office/powerpoint/2010/main" val="4068595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B80395-E961-4282-90C8-A72B449B8D18}"/>
              </a:ext>
            </a:extLst>
          </p:cNvPr>
          <p:cNvPicPr>
            <a:picLocks noChangeAspect="1"/>
          </p:cNvPicPr>
          <p:nvPr/>
        </p:nvPicPr>
        <p:blipFill>
          <a:blip r:embed="rId2"/>
          <a:stretch>
            <a:fillRect/>
          </a:stretch>
        </p:blipFill>
        <p:spPr>
          <a:xfrm>
            <a:off x="2665380" y="1366837"/>
            <a:ext cx="6420254" cy="4124325"/>
          </a:xfrm>
          <a:prstGeom prst="rect">
            <a:avLst/>
          </a:prstGeom>
        </p:spPr>
      </p:pic>
    </p:spTree>
    <p:extLst>
      <p:ext uri="{BB962C8B-B14F-4D97-AF65-F5344CB8AC3E}">
        <p14:creationId xmlns:p14="http://schemas.microsoft.com/office/powerpoint/2010/main" val="1548562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40534B6-2240-499F-89AA-AC1909954E01}"/>
              </a:ext>
            </a:extLst>
          </p:cNvPr>
          <p:cNvPicPr>
            <a:picLocks noChangeAspect="1"/>
          </p:cNvPicPr>
          <p:nvPr/>
        </p:nvPicPr>
        <p:blipFill>
          <a:blip r:embed="rId2"/>
          <a:stretch>
            <a:fillRect/>
          </a:stretch>
        </p:blipFill>
        <p:spPr>
          <a:xfrm>
            <a:off x="1236089" y="1712068"/>
            <a:ext cx="10050240" cy="3550596"/>
          </a:xfrm>
          <a:prstGeom prst="rect">
            <a:avLst/>
          </a:prstGeom>
        </p:spPr>
      </p:pic>
    </p:spTree>
    <p:extLst>
      <p:ext uri="{BB962C8B-B14F-4D97-AF65-F5344CB8AC3E}">
        <p14:creationId xmlns:p14="http://schemas.microsoft.com/office/powerpoint/2010/main" val="4112186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69CCDC-1FB6-48A7-B713-94908B21FD08}"/>
              </a:ext>
            </a:extLst>
          </p:cNvPr>
          <p:cNvPicPr>
            <a:picLocks noChangeAspect="1"/>
          </p:cNvPicPr>
          <p:nvPr/>
        </p:nvPicPr>
        <p:blipFill>
          <a:blip r:embed="rId2"/>
          <a:stretch>
            <a:fillRect/>
          </a:stretch>
        </p:blipFill>
        <p:spPr>
          <a:xfrm>
            <a:off x="2402732" y="1647782"/>
            <a:ext cx="6974732" cy="3562436"/>
          </a:xfrm>
          <a:prstGeom prst="rect">
            <a:avLst/>
          </a:prstGeom>
        </p:spPr>
      </p:pic>
    </p:spTree>
    <p:extLst>
      <p:ext uri="{BB962C8B-B14F-4D97-AF65-F5344CB8AC3E}">
        <p14:creationId xmlns:p14="http://schemas.microsoft.com/office/powerpoint/2010/main" val="3340628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525AF-E3C7-4D08-9AB4-0200B8BFF3D0}"/>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54A2B3B2-41A8-4FF8-A79E-7E17C80054DE}"/>
              </a:ext>
            </a:extLst>
          </p:cNvPr>
          <p:cNvSpPr>
            <a:spLocks noGrp="1"/>
          </p:cNvSpPr>
          <p:nvPr>
            <p:ph idx="1"/>
          </p:nvPr>
        </p:nvSpPr>
        <p:spPr/>
        <p:txBody>
          <a:bodyPr>
            <a:normAutofit/>
          </a:bodyPr>
          <a:lstStyle/>
          <a:p>
            <a:r>
              <a:rPr lang="en-US" b="1" dirty="0"/>
              <a:t>Prior to java 8, </a:t>
            </a:r>
            <a:r>
              <a:rPr lang="en-US" b="1" dirty="0">
                <a:hlinkClick r:id="rId2"/>
              </a:rPr>
              <a:t>interface in java</a:t>
            </a:r>
            <a:r>
              <a:rPr lang="en-US" b="1" dirty="0"/>
              <a:t> can only have abstract methods. All the methods of interfaces are public &amp; abstract by default.</a:t>
            </a:r>
          </a:p>
          <a:p>
            <a:r>
              <a:rPr lang="en-US" b="1" dirty="0"/>
              <a:t> Java 8 allows the interfaces to have default and static methods. </a:t>
            </a:r>
          </a:p>
          <a:p>
            <a:r>
              <a:rPr lang="en-US" b="1" dirty="0"/>
              <a:t>The reason we have default methods in interfaces is to allow the developers to add new methods to the interfaces without affecting the classes that implements these interfaces.</a:t>
            </a:r>
          </a:p>
        </p:txBody>
      </p:sp>
    </p:spTree>
    <p:extLst>
      <p:ext uri="{BB962C8B-B14F-4D97-AF65-F5344CB8AC3E}">
        <p14:creationId xmlns:p14="http://schemas.microsoft.com/office/powerpoint/2010/main" val="3453681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30547-D3DD-4351-9DDF-158620E38334}"/>
              </a:ext>
            </a:extLst>
          </p:cNvPr>
          <p:cNvSpPr>
            <a:spLocks noGrp="1"/>
          </p:cNvSpPr>
          <p:nvPr>
            <p:ph type="title"/>
          </p:nvPr>
        </p:nvSpPr>
        <p:spPr/>
        <p:txBody>
          <a:bodyPr>
            <a:normAutofit/>
          </a:bodyPr>
          <a:lstStyle/>
          <a:p>
            <a:r>
              <a:rPr lang="en-US" b="1" dirty="0"/>
              <a:t>Why default method?</a:t>
            </a:r>
            <a:endParaRPr lang="en-US" dirty="0"/>
          </a:p>
        </p:txBody>
      </p:sp>
      <p:sp>
        <p:nvSpPr>
          <p:cNvPr id="3" name="Content Placeholder 2">
            <a:extLst>
              <a:ext uri="{FF2B5EF4-FFF2-40B4-BE49-F238E27FC236}">
                <a16:creationId xmlns:a16="http://schemas.microsoft.com/office/drawing/2014/main" id="{87009961-182B-47BC-B2B2-D29455C0F3B5}"/>
              </a:ext>
            </a:extLst>
          </p:cNvPr>
          <p:cNvSpPr>
            <a:spLocks noGrp="1"/>
          </p:cNvSpPr>
          <p:nvPr>
            <p:ph idx="1"/>
          </p:nvPr>
        </p:nvSpPr>
        <p:spPr/>
        <p:txBody>
          <a:bodyPr>
            <a:normAutofit fontScale="85000" lnSpcReduction="10000"/>
          </a:bodyPr>
          <a:lstStyle/>
          <a:p>
            <a:r>
              <a:rPr lang="en-US" b="1" dirty="0"/>
              <a:t>For example, if several classes such as A, B, C and D implements an interface </a:t>
            </a:r>
            <a:r>
              <a:rPr lang="en-US" b="1" dirty="0" err="1"/>
              <a:t>XYZInterface</a:t>
            </a:r>
            <a:r>
              <a:rPr lang="en-US" b="1" dirty="0"/>
              <a:t> then if we add a new method to the </a:t>
            </a:r>
            <a:r>
              <a:rPr lang="en-US" b="1" dirty="0" err="1"/>
              <a:t>XYZInterface</a:t>
            </a:r>
            <a:r>
              <a:rPr lang="en-US" b="1" dirty="0"/>
              <a:t>, we have to change the code in all the classes(A, B, C and D) that implements this interface.</a:t>
            </a:r>
          </a:p>
          <a:p>
            <a:r>
              <a:rPr lang="en-US" b="1" dirty="0"/>
              <a:t> In this example we have only four classes that implements the interface which we want to change but imagine if there are hundreds of classes implementing an interface then it would be almost impossible to change the code in all those classes. </a:t>
            </a:r>
          </a:p>
          <a:p>
            <a:r>
              <a:rPr lang="en-US" b="1" dirty="0"/>
              <a:t>This is why in java 8, we have a new concept “default methods”. These methods can be added to any existing interface and we do not need to implement these methods in the implementation classes mandatorily, thus we can add these default methods to existing interfaces without breaking the code.</a:t>
            </a:r>
          </a:p>
        </p:txBody>
      </p:sp>
    </p:spTree>
    <p:extLst>
      <p:ext uri="{BB962C8B-B14F-4D97-AF65-F5344CB8AC3E}">
        <p14:creationId xmlns:p14="http://schemas.microsoft.com/office/powerpoint/2010/main" val="3247537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9D4760-75EA-499F-857C-17F4F744985E}"/>
              </a:ext>
            </a:extLst>
          </p:cNvPr>
          <p:cNvPicPr>
            <a:picLocks noChangeAspect="1"/>
          </p:cNvPicPr>
          <p:nvPr/>
        </p:nvPicPr>
        <p:blipFill>
          <a:blip r:embed="rId2"/>
          <a:stretch>
            <a:fillRect/>
          </a:stretch>
        </p:blipFill>
        <p:spPr>
          <a:xfrm>
            <a:off x="3045061" y="774312"/>
            <a:ext cx="6276975" cy="5309376"/>
          </a:xfrm>
          <a:prstGeom prst="rect">
            <a:avLst/>
          </a:prstGeom>
        </p:spPr>
      </p:pic>
    </p:spTree>
    <p:extLst>
      <p:ext uri="{BB962C8B-B14F-4D97-AF65-F5344CB8AC3E}">
        <p14:creationId xmlns:p14="http://schemas.microsoft.com/office/powerpoint/2010/main" val="11114659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64D1930-1479-4DDB-BB1A-A5D18D25D20E}"/>
              </a:ext>
            </a:extLst>
          </p:cNvPr>
          <p:cNvPicPr>
            <a:picLocks noChangeAspect="1"/>
          </p:cNvPicPr>
          <p:nvPr/>
        </p:nvPicPr>
        <p:blipFill>
          <a:blip r:embed="rId2"/>
          <a:stretch>
            <a:fillRect/>
          </a:stretch>
        </p:blipFill>
        <p:spPr>
          <a:xfrm>
            <a:off x="4036979" y="836302"/>
            <a:ext cx="4862512" cy="5336707"/>
          </a:xfrm>
          <a:prstGeom prst="rect">
            <a:avLst/>
          </a:prstGeom>
        </p:spPr>
      </p:pic>
    </p:spTree>
    <p:extLst>
      <p:ext uri="{BB962C8B-B14F-4D97-AF65-F5344CB8AC3E}">
        <p14:creationId xmlns:p14="http://schemas.microsoft.com/office/powerpoint/2010/main" val="12710588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158E2-11BA-4AE4-BFBF-65ABE6F21523}"/>
              </a:ext>
            </a:extLst>
          </p:cNvPr>
          <p:cNvSpPr>
            <a:spLocks noGrp="1"/>
          </p:cNvSpPr>
          <p:nvPr>
            <p:ph type="title"/>
          </p:nvPr>
        </p:nvSpPr>
        <p:spPr/>
        <p:txBody>
          <a:bodyPr/>
          <a:lstStyle/>
          <a:p>
            <a:r>
              <a:rPr lang="en-US" b="1" dirty="0"/>
              <a:t>Why Default Methods are Needed ?</a:t>
            </a:r>
          </a:p>
        </p:txBody>
      </p:sp>
      <p:sp>
        <p:nvSpPr>
          <p:cNvPr id="3" name="Content Placeholder 2">
            <a:extLst>
              <a:ext uri="{FF2B5EF4-FFF2-40B4-BE49-F238E27FC236}">
                <a16:creationId xmlns:a16="http://schemas.microsoft.com/office/drawing/2014/main" id="{C3FB2806-1702-4F27-A426-14B0979313D4}"/>
              </a:ext>
            </a:extLst>
          </p:cNvPr>
          <p:cNvSpPr>
            <a:spLocks noGrp="1"/>
          </p:cNvSpPr>
          <p:nvPr>
            <p:ph idx="1"/>
          </p:nvPr>
        </p:nvSpPr>
        <p:spPr/>
        <p:txBody>
          <a:bodyPr/>
          <a:lstStyle/>
          <a:p>
            <a:r>
              <a:rPr lang="en-US" dirty="0"/>
              <a:t>The default methods were introduced to provide backward compatibility so that existing </a:t>
            </a:r>
            <a:r>
              <a:rPr lang="en-US" dirty="0" err="1"/>
              <a:t>intefaces</a:t>
            </a:r>
            <a:r>
              <a:rPr lang="en-US" dirty="0"/>
              <a:t> can use the lambda expressions without implementing the methods in the implementation class. Default methods are also known as </a:t>
            </a:r>
            <a:r>
              <a:rPr lang="en-US" b="1" dirty="0"/>
              <a:t>defender methods </a:t>
            </a:r>
            <a:r>
              <a:rPr lang="en-US" dirty="0"/>
              <a:t>or </a:t>
            </a:r>
            <a:r>
              <a:rPr lang="en-US" b="1" dirty="0"/>
              <a:t>virtual extension methods</a:t>
            </a:r>
            <a:r>
              <a:rPr lang="en-US" dirty="0"/>
              <a:t>.</a:t>
            </a:r>
          </a:p>
        </p:txBody>
      </p:sp>
    </p:spTree>
    <p:extLst>
      <p:ext uri="{BB962C8B-B14F-4D97-AF65-F5344CB8AC3E}">
        <p14:creationId xmlns:p14="http://schemas.microsoft.com/office/powerpoint/2010/main" val="27469751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DAB2E-E581-4A3D-983F-0383265CEED8}"/>
              </a:ext>
            </a:extLst>
          </p:cNvPr>
          <p:cNvSpPr>
            <a:spLocks noGrp="1"/>
          </p:cNvSpPr>
          <p:nvPr>
            <p:ph type="title"/>
          </p:nvPr>
        </p:nvSpPr>
        <p:spPr/>
        <p:txBody>
          <a:bodyPr>
            <a:normAutofit/>
          </a:bodyPr>
          <a:lstStyle/>
          <a:p>
            <a:r>
              <a:rPr lang="en-US" b="1" dirty="0"/>
              <a:t>Java 8 – Abstract classes vs interfaces</a:t>
            </a:r>
            <a:endParaRPr lang="en-US" dirty="0"/>
          </a:p>
        </p:txBody>
      </p:sp>
      <p:sp>
        <p:nvSpPr>
          <p:cNvPr id="3" name="Content Placeholder 2">
            <a:extLst>
              <a:ext uri="{FF2B5EF4-FFF2-40B4-BE49-F238E27FC236}">
                <a16:creationId xmlns:a16="http://schemas.microsoft.com/office/drawing/2014/main" id="{A16B11B7-C746-4C8E-823D-4C39A037F7F4}"/>
              </a:ext>
            </a:extLst>
          </p:cNvPr>
          <p:cNvSpPr>
            <a:spLocks noGrp="1"/>
          </p:cNvSpPr>
          <p:nvPr>
            <p:ph idx="1"/>
          </p:nvPr>
        </p:nvSpPr>
        <p:spPr/>
        <p:txBody>
          <a:bodyPr>
            <a:normAutofit fontScale="85000" lnSpcReduction="20000"/>
          </a:bodyPr>
          <a:lstStyle/>
          <a:p>
            <a:r>
              <a:rPr lang="en-US" b="1" dirty="0"/>
              <a:t>With the introduction of default methods in interfaces, it seems that the </a:t>
            </a:r>
            <a:r>
              <a:rPr lang="en-US" b="1" dirty="0">
                <a:hlinkClick r:id="rId2"/>
              </a:rPr>
              <a:t>abstract classes</a:t>
            </a:r>
            <a:r>
              <a:rPr lang="en-US" b="1" dirty="0"/>
              <a:t> are same as interface in java 8. However this is not entirely true, even though we can now have concrete methods(methods with body) in interfaces just like abstract class, this doesn’t mean that they are same. There are still few differences between them, one of them is that abstract class can have constructor while in interfaces we can’t have constructors.</a:t>
            </a:r>
          </a:p>
          <a:p>
            <a:r>
              <a:rPr lang="en-US" b="1" dirty="0"/>
              <a:t>The purpose of interface is to provide full abstraction, while the purpose of abstract class is to provide partial abstraction. This still holds true. The interface is like a blueprint for your class, with the introduction of default methods you can simply say that we can add additional features in the interfaces without affecting the end user classes.</a:t>
            </a:r>
          </a:p>
          <a:p>
            <a:endParaRPr lang="en-US" b="1" dirty="0"/>
          </a:p>
        </p:txBody>
      </p:sp>
    </p:spTree>
    <p:extLst>
      <p:ext uri="{BB962C8B-B14F-4D97-AF65-F5344CB8AC3E}">
        <p14:creationId xmlns:p14="http://schemas.microsoft.com/office/powerpoint/2010/main" val="2902976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8EE65-6DA0-4C0E-8915-78FEA26450F4}"/>
              </a:ext>
            </a:extLst>
          </p:cNvPr>
          <p:cNvSpPr>
            <a:spLocks noGrp="1"/>
          </p:cNvSpPr>
          <p:nvPr>
            <p:ph type="title"/>
          </p:nvPr>
        </p:nvSpPr>
        <p:spPr>
          <a:xfrm>
            <a:off x="1295402" y="968880"/>
            <a:ext cx="9601196" cy="1303867"/>
          </a:xfrm>
        </p:spPr>
        <p:txBody>
          <a:bodyPr/>
          <a:lstStyle/>
          <a:p>
            <a:r>
              <a:rPr lang="en-US" b="1" dirty="0"/>
              <a:t>Introduction</a:t>
            </a:r>
          </a:p>
        </p:txBody>
      </p:sp>
      <p:sp>
        <p:nvSpPr>
          <p:cNvPr id="3" name="Content Placeholder 2">
            <a:extLst>
              <a:ext uri="{FF2B5EF4-FFF2-40B4-BE49-F238E27FC236}">
                <a16:creationId xmlns:a16="http://schemas.microsoft.com/office/drawing/2014/main" id="{23D0F7ED-7F3F-43EC-95E4-5D7302B9A3B8}"/>
              </a:ext>
            </a:extLst>
          </p:cNvPr>
          <p:cNvSpPr>
            <a:spLocks noGrp="1"/>
          </p:cNvSpPr>
          <p:nvPr>
            <p:ph idx="1"/>
          </p:nvPr>
        </p:nvSpPr>
        <p:spPr/>
        <p:txBody>
          <a:bodyPr>
            <a:normAutofit/>
          </a:bodyPr>
          <a:lstStyle/>
          <a:p>
            <a:r>
              <a:rPr lang="en-US" b="1" dirty="0"/>
              <a:t>“Java Platform, Standard Edition 8 (Java SE 8)” is released on 18th March 2014.</a:t>
            </a:r>
          </a:p>
          <a:p>
            <a:r>
              <a:rPr lang="en-US" b="1" dirty="0"/>
              <a:t>Earlier Java Versions used to have a names like  JDK 1.2 (Playground), JDK 1.3( Kestrel), JDK 1.4 (Kerlin), JDK 5 (Tiger), JDK 6( Mustang), JDK 7 (Dolphin).</a:t>
            </a:r>
          </a:p>
          <a:p>
            <a:r>
              <a:rPr lang="en-US" b="1" dirty="0"/>
              <a:t>But from Java 8 release, the code name is discontinued and so no official code name for Java 8.</a:t>
            </a:r>
          </a:p>
        </p:txBody>
      </p:sp>
    </p:spTree>
    <p:extLst>
      <p:ext uri="{BB962C8B-B14F-4D97-AF65-F5344CB8AC3E}">
        <p14:creationId xmlns:p14="http://schemas.microsoft.com/office/powerpoint/2010/main" val="24603742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nodeType="clickEffect">
                                  <p:stCondLst>
                                    <p:cond delay="0"/>
                                  </p:stCondLst>
                                  <p:childTnLst>
                                    <p:animClr clrSpc="hsl" dir="cw">
                                      <p:cBhvr override="childStyle">
                                        <p:cTn id="6" dur="500" fill="hold"/>
                                        <p:tgtEl>
                                          <p:spTgt spid="3">
                                            <p:txEl>
                                              <p:pRg st="0" end="0"/>
                                            </p:txEl>
                                          </p:spTgt>
                                        </p:tgtEl>
                                        <p:attrNameLst>
                                          <p:attrName>style.color</p:attrName>
                                        </p:attrNameLst>
                                      </p:cBhvr>
                                      <p:by>
                                        <p:hsl h="7200000" s="0" l="0"/>
                                      </p:by>
                                    </p:animClr>
                                    <p:animClr clrSpc="hsl" dir="cw">
                                      <p:cBhvr>
                                        <p:cTn id="7" dur="500" fill="hold"/>
                                        <p:tgtEl>
                                          <p:spTgt spid="3">
                                            <p:txEl>
                                              <p:pRg st="0" end="0"/>
                                            </p:txEl>
                                          </p:spTgt>
                                        </p:tgtEl>
                                        <p:attrNameLst>
                                          <p:attrName>fillcolor</p:attrName>
                                        </p:attrNameLst>
                                      </p:cBhvr>
                                      <p:by>
                                        <p:hsl h="7200000" s="0" l="0"/>
                                      </p:by>
                                    </p:animClr>
                                    <p:animClr clrSpc="hsl" dir="cw">
                                      <p:cBhvr>
                                        <p:cTn id="8" dur="500" fill="hold"/>
                                        <p:tgtEl>
                                          <p:spTgt spid="3">
                                            <p:txEl>
                                              <p:pRg st="0" end="0"/>
                                            </p:txEl>
                                          </p:spTgt>
                                        </p:tgtEl>
                                        <p:attrNameLst>
                                          <p:attrName>stroke.color</p:attrName>
                                        </p:attrNameLst>
                                      </p:cBhvr>
                                      <p:by>
                                        <p:hsl h="7200000" s="0" l="0"/>
                                      </p:by>
                                    </p:animClr>
                                    <p:set>
                                      <p:cBhvr>
                                        <p:cTn id="9" dur="500" fill="hold"/>
                                        <p:tgtEl>
                                          <p:spTgt spid="3">
                                            <p:txEl>
                                              <p:pRg st="0" end="0"/>
                                            </p:txEl>
                                          </p:spTgt>
                                        </p:tgtEl>
                                        <p:attrNameLst>
                                          <p:attrName>fill.type</p:attrName>
                                        </p:attrNameLst>
                                      </p:cBhvr>
                                      <p:to>
                                        <p:strVal val="solid"/>
                                      </p:to>
                                    </p:set>
                                  </p:childTnLst>
                                </p:cTn>
                              </p:par>
                              <p:par>
                                <p:cTn id="10" presetID="21" presetClass="emph" presetSubtype="0" fill="hold" nodeType="withEffect">
                                  <p:stCondLst>
                                    <p:cond delay="0"/>
                                  </p:stCondLst>
                                  <p:childTnLst>
                                    <p:animClr clrSpc="hsl" dir="cw">
                                      <p:cBhvr override="childStyle">
                                        <p:cTn id="11" dur="500" fill="hold"/>
                                        <p:tgtEl>
                                          <p:spTgt spid="3">
                                            <p:txEl>
                                              <p:pRg st="1" end="1"/>
                                            </p:txEl>
                                          </p:spTgt>
                                        </p:tgtEl>
                                        <p:attrNameLst>
                                          <p:attrName>style.color</p:attrName>
                                        </p:attrNameLst>
                                      </p:cBhvr>
                                      <p:by>
                                        <p:hsl h="7200000" s="0" l="0"/>
                                      </p:by>
                                    </p:animClr>
                                    <p:animClr clrSpc="hsl" dir="cw">
                                      <p:cBhvr>
                                        <p:cTn id="12" dur="500" fill="hold"/>
                                        <p:tgtEl>
                                          <p:spTgt spid="3">
                                            <p:txEl>
                                              <p:pRg st="1" end="1"/>
                                            </p:txEl>
                                          </p:spTgt>
                                        </p:tgtEl>
                                        <p:attrNameLst>
                                          <p:attrName>fillcolor</p:attrName>
                                        </p:attrNameLst>
                                      </p:cBhvr>
                                      <p:by>
                                        <p:hsl h="7200000" s="0" l="0"/>
                                      </p:by>
                                    </p:animClr>
                                    <p:animClr clrSpc="hsl" dir="cw">
                                      <p:cBhvr>
                                        <p:cTn id="13" dur="500" fill="hold"/>
                                        <p:tgtEl>
                                          <p:spTgt spid="3">
                                            <p:txEl>
                                              <p:pRg st="1" end="1"/>
                                            </p:txEl>
                                          </p:spTgt>
                                        </p:tgtEl>
                                        <p:attrNameLst>
                                          <p:attrName>stroke.color</p:attrName>
                                        </p:attrNameLst>
                                      </p:cBhvr>
                                      <p:by>
                                        <p:hsl h="7200000" s="0" l="0"/>
                                      </p:by>
                                    </p:animClr>
                                    <p:set>
                                      <p:cBhvr>
                                        <p:cTn id="14" dur="500" fill="hold"/>
                                        <p:tgtEl>
                                          <p:spTgt spid="3">
                                            <p:txEl>
                                              <p:pRg st="1" end="1"/>
                                            </p:txEl>
                                          </p:spTgt>
                                        </p:tgtEl>
                                        <p:attrNameLst>
                                          <p:attrName>fill.type</p:attrName>
                                        </p:attrNameLst>
                                      </p:cBhvr>
                                      <p:to>
                                        <p:strVal val="solid"/>
                                      </p:to>
                                    </p:set>
                                  </p:childTnLst>
                                </p:cTn>
                              </p:par>
                              <p:par>
                                <p:cTn id="15" presetID="21" presetClass="emph" presetSubtype="0" fill="hold" nodeType="withEffect">
                                  <p:stCondLst>
                                    <p:cond delay="0"/>
                                  </p:stCondLst>
                                  <p:childTnLst>
                                    <p:animClr clrSpc="hsl" dir="cw">
                                      <p:cBhvr override="childStyle">
                                        <p:cTn id="16" dur="500" fill="hold"/>
                                        <p:tgtEl>
                                          <p:spTgt spid="3">
                                            <p:txEl>
                                              <p:pRg st="2" end="2"/>
                                            </p:txEl>
                                          </p:spTgt>
                                        </p:tgtEl>
                                        <p:attrNameLst>
                                          <p:attrName>style.color</p:attrName>
                                        </p:attrNameLst>
                                      </p:cBhvr>
                                      <p:by>
                                        <p:hsl h="7200000" s="0" l="0"/>
                                      </p:by>
                                    </p:animClr>
                                    <p:animClr clrSpc="hsl" dir="cw">
                                      <p:cBhvr>
                                        <p:cTn id="17" dur="500" fill="hold"/>
                                        <p:tgtEl>
                                          <p:spTgt spid="3">
                                            <p:txEl>
                                              <p:pRg st="2" end="2"/>
                                            </p:txEl>
                                          </p:spTgt>
                                        </p:tgtEl>
                                        <p:attrNameLst>
                                          <p:attrName>fillcolor</p:attrName>
                                        </p:attrNameLst>
                                      </p:cBhvr>
                                      <p:by>
                                        <p:hsl h="7200000" s="0" l="0"/>
                                      </p:by>
                                    </p:animClr>
                                    <p:animClr clrSpc="hsl" dir="cw">
                                      <p:cBhvr>
                                        <p:cTn id="18" dur="500" fill="hold"/>
                                        <p:tgtEl>
                                          <p:spTgt spid="3">
                                            <p:txEl>
                                              <p:pRg st="2" end="2"/>
                                            </p:txEl>
                                          </p:spTgt>
                                        </p:tgtEl>
                                        <p:attrNameLst>
                                          <p:attrName>stroke.color</p:attrName>
                                        </p:attrNameLst>
                                      </p:cBhvr>
                                      <p:by>
                                        <p:hsl h="7200000" s="0" l="0"/>
                                      </p:by>
                                    </p:animClr>
                                    <p:set>
                                      <p:cBhvr>
                                        <p:cTn id="19" dur="500" fill="hold"/>
                                        <p:tgtEl>
                                          <p:spTgt spid="3">
                                            <p:txEl>
                                              <p:pRg st="2" end="2"/>
                                            </p:txEl>
                                          </p:spTgt>
                                        </p:tgtEl>
                                        <p:attrNameLst>
                                          <p:attrName>fill.type</p:attrName>
                                        </p:attrNameLst>
                                      </p:cBhvr>
                                      <p:to>
                                        <p:strVal val="solid"/>
                                      </p:to>
                                    </p:set>
                                  </p:childTnLst>
                                </p:cTn>
                              </p:par>
                            </p:childTnLst>
                          </p:cTn>
                        </p:par>
                        <p:par>
                          <p:cTn id="20" fill="hold">
                            <p:stCondLst>
                              <p:cond delay="500"/>
                            </p:stCondLst>
                            <p:childTnLst>
                              <p:par>
                                <p:cTn id="21" presetID="16" presetClass="exit" presetSubtype="26" fill="hold" nodeType="afterEffect">
                                  <p:stCondLst>
                                    <p:cond delay="0"/>
                                  </p:stCondLst>
                                  <p:childTnLst>
                                    <p:animEffect transition="out" filter="barn(inHorizontal)">
                                      <p:cBhvr>
                                        <p:cTn id="22" dur="500"/>
                                        <p:tgtEl>
                                          <p:spTgt spid="3">
                                            <p:txEl>
                                              <p:pRg st="0" end="0"/>
                                            </p:txEl>
                                          </p:spTgt>
                                        </p:tgtEl>
                                      </p:cBhvr>
                                    </p:animEffect>
                                    <p:set>
                                      <p:cBhvr>
                                        <p:cTn id="23" dur="1" fill="hold">
                                          <p:stCondLst>
                                            <p:cond delay="499"/>
                                          </p:stCondLst>
                                        </p:cTn>
                                        <p:tgtEl>
                                          <p:spTgt spid="3">
                                            <p:txEl>
                                              <p:pRg st="0" end="0"/>
                                            </p:txEl>
                                          </p:spTgt>
                                        </p:tgtEl>
                                        <p:attrNameLst>
                                          <p:attrName>style.visibility</p:attrName>
                                        </p:attrNameLst>
                                      </p:cBhvr>
                                      <p:to>
                                        <p:strVal val="hidden"/>
                                      </p:to>
                                    </p:set>
                                  </p:childTnLst>
                                </p:cTn>
                              </p:par>
                              <p:par>
                                <p:cTn id="24" presetID="16" presetClass="exit" presetSubtype="26" fill="hold" nodeType="withEffect">
                                  <p:stCondLst>
                                    <p:cond delay="0"/>
                                  </p:stCondLst>
                                  <p:childTnLst>
                                    <p:animEffect transition="out" filter="barn(inHorizontal)">
                                      <p:cBhvr>
                                        <p:cTn id="25" dur="500"/>
                                        <p:tgtEl>
                                          <p:spTgt spid="3">
                                            <p:txEl>
                                              <p:pRg st="1" end="1"/>
                                            </p:txEl>
                                          </p:spTgt>
                                        </p:tgtEl>
                                      </p:cBhvr>
                                    </p:animEffect>
                                    <p:set>
                                      <p:cBhvr>
                                        <p:cTn id="26" dur="1" fill="hold">
                                          <p:stCondLst>
                                            <p:cond delay="499"/>
                                          </p:stCondLst>
                                        </p:cTn>
                                        <p:tgtEl>
                                          <p:spTgt spid="3">
                                            <p:txEl>
                                              <p:pRg st="1" end="1"/>
                                            </p:txEl>
                                          </p:spTgt>
                                        </p:tgtEl>
                                        <p:attrNameLst>
                                          <p:attrName>style.visibility</p:attrName>
                                        </p:attrNameLst>
                                      </p:cBhvr>
                                      <p:to>
                                        <p:strVal val="hidden"/>
                                      </p:to>
                                    </p:set>
                                  </p:childTnLst>
                                </p:cTn>
                              </p:par>
                              <p:par>
                                <p:cTn id="27" presetID="16" presetClass="exit" presetSubtype="26" fill="hold" nodeType="withEffect">
                                  <p:stCondLst>
                                    <p:cond delay="0"/>
                                  </p:stCondLst>
                                  <p:childTnLst>
                                    <p:animEffect transition="out" filter="barn(inHorizontal)">
                                      <p:cBhvr>
                                        <p:cTn id="28" dur="500"/>
                                        <p:tgtEl>
                                          <p:spTgt spid="3">
                                            <p:txEl>
                                              <p:pRg st="2" end="2"/>
                                            </p:txEl>
                                          </p:spTgt>
                                        </p:tgtEl>
                                      </p:cBhvr>
                                    </p:animEffect>
                                    <p:set>
                                      <p:cBhvr>
                                        <p:cTn id="29"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1" presetClass="emph" presetSubtype="0" fill="hold" grpId="0" nodeType="clickEffect">
                                  <p:stCondLst>
                                    <p:cond delay="0"/>
                                  </p:stCondLst>
                                  <p:childTnLst>
                                    <p:animClr clrSpc="hsl" dir="cw">
                                      <p:cBhvr override="childStyle">
                                        <p:cTn id="33" dur="500" fill="hold"/>
                                        <p:tgtEl>
                                          <p:spTgt spid="2"/>
                                        </p:tgtEl>
                                        <p:attrNameLst>
                                          <p:attrName>style.color</p:attrName>
                                        </p:attrNameLst>
                                      </p:cBhvr>
                                      <p:by>
                                        <p:hsl h="7200000" s="0" l="0"/>
                                      </p:by>
                                    </p:animClr>
                                    <p:animClr clrSpc="hsl" dir="cw">
                                      <p:cBhvr>
                                        <p:cTn id="34" dur="500" fill="hold"/>
                                        <p:tgtEl>
                                          <p:spTgt spid="2"/>
                                        </p:tgtEl>
                                        <p:attrNameLst>
                                          <p:attrName>fillcolor</p:attrName>
                                        </p:attrNameLst>
                                      </p:cBhvr>
                                      <p:by>
                                        <p:hsl h="7200000" s="0" l="0"/>
                                      </p:by>
                                    </p:animClr>
                                    <p:animClr clrSpc="hsl" dir="cw">
                                      <p:cBhvr>
                                        <p:cTn id="35" dur="500" fill="hold"/>
                                        <p:tgtEl>
                                          <p:spTgt spid="2"/>
                                        </p:tgtEl>
                                        <p:attrNameLst>
                                          <p:attrName>stroke.color</p:attrName>
                                        </p:attrNameLst>
                                      </p:cBhvr>
                                      <p:by>
                                        <p:hsl h="7200000" s="0" l="0"/>
                                      </p:by>
                                    </p:animClr>
                                    <p:set>
                                      <p:cBhvr>
                                        <p:cTn id="36" dur="500" fill="hold"/>
                                        <p:tgtEl>
                                          <p:spTgt spid="2"/>
                                        </p:tgtEl>
                                        <p:attrNameLst>
                                          <p:attrName>fill.type</p:attrName>
                                        </p:attrNameLst>
                                      </p:cBhvr>
                                      <p:to>
                                        <p:strVal val="solid"/>
                                      </p:to>
                                    </p:set>
                                  </p:childTnLst>
                                </p:cTn>
                              </p:par>
                            </p:childTnLst>
                          </p:cTn>
                        </p:par>
                        <p:par>
                          <p:cTn id="37" fill="hold">
                            <p:stCondLst>
                              <p:cond delay="500"/>
                            </p:stCondLst>
                            <p:childTnLst>
                              <p:par>
                                <p:cTn id="38" presetID="16" presetClass="exit" presetSubtype="26" fill="hold" grpId="1" nodeType="afterEffect">
                                  <p:stCondLst>
                                    <p:cond delay="0"/>
                                  </p:stCondLst>
                                  <p:childTnLst>
                                    <p:animEffect transition="out" filter="barn(inHorizontal)">
                                      <p:cBhvr>
                                        <p:cTn id="39" dur="500"/>
                                        <p:tgtEl>
                                          <p:spTgt spid="2"/>
                                        </p:tgtEl>
                                      </p:cBhvr>
                                    </p:animEffect>
                                    <p:set>
                                      <p:cBhvr>
                                        <p:cTn id="40"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0F71D-AFC6-4E18-A84F-E0105AE52F41}"/>
              </a:ext>
            </a:extLst>
          </p:cNvPr>
          <p:cNvSpPr>
            <a:spLocks noGrp="1"/>
          </p:cNvSpPr>
          <p:nvPr>
            <p:ph type="title"/>
          </p:nvPr>
        </p:nvSpPr>
        <p:spPr/>
        <p:txBody>
          <a:bodyPr/>
          <a:lstStyle/>
          <a:p>
            <a:r>
              <a:rPr lang="en-US" b="1" dirty="0"/>
              <a:t>Lambda Expressions Introduction</a:t>
            </a:r>
          </a:p>
        </p:txBody>
      </p:sp>
      <p:sp>
        <p:nvSpPr>
          <p:cNvPr id="3" name="Content Placeholder 2">
            <a:extLst>
              <a:ext uri="{FF2B5EF4-FFF2-40B4-BE49-F238E27FC236}">
                <a16:creationId xmlns:a16="http://schemas.microsoft.com/office/drawing/2014/main" id="{E640AAED-1B71-4271-BBFD-7333AE4C53A4}"/>
              </a:ext>
            </a:extLst>
          </p:cNvPr>
          <p:cNvSpPr>
            <a:spLocks noGrp="1"/>
          </p:cNvSpPr>
          <p:nvPr>
            <p:ph idx="1"/>
          </p:nvPr>
        </p:nvSpPr>
        <p:spPr/>
        <p:txBody>
          <a:bodyPr>
            <a:normAutofit fontScale="92500" lnSpcReduction="10000"/>
          </a:bodyPr>
          <a:lstStyle/>
          <a:p>
            <a:r>
              <a:rPr lang="en-US" b="1" dirty="0"/>
              <a:t>Lambda Expressions, a new language feature, has been introduced in Java 8.</a:t>
            </a:r>
          </a:p>
          <a:p>
            <a:r>
              <a:rPr lang="en-US" b="1" dirty="0"/>
              <a:t>Java is a strong object oriented language. Apart from primitive types, everything in java are objects. We need object references to invoke method calls.</a:t>
            </a:r>
          </a:p>
          <a:p>
            <a:r>
              <a:rPr lang="en-US" b="1" dirty="0"/>
              <a:t>Now, think about Java script, we can define functions any where you want, you can assign functions to any variables, and you can pass functions as an input parameters to a method. It is called functional programming language.</a:t>
            </a:r>
          </a:p>
          <a:p>
            <a:r>
              <a:rPr lang="en-US" b="1" dirty="0"/>
              <a:t>As of now, Java don’t support functional programming. But Lambda expressions introducing functional programming to Java.</a:t>
            </a:r>
          </a:p>
        </p:txBody>
      </p:sp>
    </p:spTree>
    <p:extLst>
      <p:ext uri="{BB962C8B-B14F-4D97-AF65-F5344CB8AC3E}">
        <p14:creationId xmlns:p14="http://schemas.microsoft.com/office/powerpoint/2010/main" val="660806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DBCD0-9411-44CF-9A5A-A5763054BC10}"/>
              </a:ext>
            </a:extLst>
          </p:cNvPr>
          <p:cNvSpPr>
            <a:spLocks noGrp="1"/>
          </p:cNvSpPr>
          <p:nvPr>
            <p:ph type="title"/>
          </p:nvPr>
        </p:nvSpPr>
        <p:spPr/>
        <p:txBody>
          <a:bodyPr/>
          <a:lstStyle/>
          <a:p>
            <a:r>
              <a:rPr lang="en-US" b="1" dirty="0"/>
              <a:t>Lambda Expressions</a:t>
            </a:r>
          </a:p>
        </p:txBody>
      </p:sp>
      <p:sp>
        <p:nvSpPr>
          <p:cNvPr id="3" name="Content Placeholder 2">
            <a:extLst>
              <a:ext uri="{FF2B5EF4-FFF2-40B4-BE49-F238E27FC236}">
                <a16:creationId xmlns:a16="http://schemas.microsoft.com/office/drawing/2014/main" id="{49604B8E-B37E-4C7B-82F5-26C0B4DCB259}"/>
              </a:ext>
            </a:extLst>
          </p:cNvPr>
          <p:cNvSpPr>
            <a:spLocks noGrp="1"/>
          </p:cNvSpPr>
          <p:nvPr>
            <p:ph idx="1"/>
          </p:nvPr>
        </p:nvSpPr>
        <p:spPr/>
        <p:txBody>
          <a:bodyPr/>
          <a:lstStyle/>
          <a:p>
            <a:r>
              <a:rPr lang="en-US" b="1" dirty="0"/>
              <a:t> A lambda expression is an anonymous function.</a:t>
            </a:r>
          </a:p>
          <a:p>
            <a:r>
              <a:rPr lang="en-US" b="1" dirty="0"/>
              <a:t>A function that doesn’t have a name and doesn’t belong to any class</a:t>
            </a:r>
          </a:p>
          <a:p>
            <a:r>
              <a:rPr lang="en-US" b="1" dirty="0"/>
              <a:t>Lambda Expression was first introduced in LISP programming.</a:t>
            </a:r>
          </a:p>
        </p:txBody>
      </p:sp>
    </p:spTree>
    <p:extLst>
      <p:ext uri="{BB962C8B-B14F-4D97-AF65-F5344CB8AC3E}">
        <p14:creationId xmlns:p14="http://schemas.microsoft.com/office/powerpoint/2010/main" val="1149525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738082-C513-4F03-BA90-CA93A7C33DE7}"/>
              </a:ext>
            </a:extLst>
          </p:cNvPr>
          <p:cNvPicPr>
            <a:picLocks noChangeAspect="1"/>
          </p:cNvPicPr>
          <p:nvPr/>
        </p:nvPicPr>
        <p:blipFill>
          <a:blip r:embed="rId2"/>
          <a:stretch>
            <a:fillRect/>
          </a:stretch>
        </p:blipFill>
        <p:spPr>
          <a:xfrm>
            <a:off x="2402732" y="1249271"/>
            <a:ext cx="7671374" cy="4359457"/>
          </a:xfrm>
          <a:prstGeom prst="rect">
            <a:avLst/>
          </a:prstGeom>
        </p:spPr>
      </p:pic>
    </p:spTree>
    <p:extLst>
      <p:ext uri="{BB962C8B-B14F-4D97-AF65-F5344CB8AC3E}">
        <p14:creationId xmlns:p14="http://schemas.microsoft.com/office/powerpoint/2010/main" val="3160253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5AF17-465F-4771-83DD-A9597EC5B37B}"/>
              </a:ext>
            </a:extLst>
          </p:cNvPr>
          <p:cNvSpPr>
            <a:spLocks noGrp="1"/>
          </p:cNvSpPr>
          <p:nvPr>
            <p:ph type="title"/>
          </p:nvPr>
        </p:nvSpPr>
        <p:spPr/>
        <p:txBody>
          <a:bodyPr>
            <a:normAutofit/>
          </a:bodyPr>
          <a:lstStyle/>
          <a:p>
            <a:r>
              <a:rPr lang="en-US" b="1" dirty="0"/>
              <a:t>Where to use the Lambdas in Java</a:t>
            </a:r>
            <a:endParaRPr lang="en-US" dirty="0"/>
          </a:p>
        </p:txBody>
      </p:sp>
      <p:sp>
        <p:nvSpPr>
          <p:cNvPr id="3" name="Content Placeholder 2">
            <a:extLst>
              <a:ext uri="{FF2B5EF4-FFF2-40B4-BE49-F238E27FC236}">
                <a16:creationId xmlns:a16="http://schemas.microsoft.com/office/drawing/2014/main" id="{B9C4B049-8B89-4436-9BEB-846F9AC99898}"/>
              </a:ext>
            </a:extLst>
          </p:cNvPr>
          <p:cNvSpPr>
            <a:spLocks noGrp="1"/>
          </p:cNvSpPr>
          <p:nvPr>
            <p:ph idx="1"/>
          </p:nvPr>
        </p:nvSpPr>
        <p:spPr/>
        <p:txBody>
          <a:bodyPr>
            <a:normAutofit fontScale="92500"/>
          </a:bodyPr>
          <a:lstStyle/>
          <a:p>
            <a:r>
              <a:rPr lang="en-US" dirty="0"/>
              <a:t>To use lambda expression, you need to either create your own functional interface or use the pre defined functional interface provided by Java. An interface with </a:t>
            </a:r>
            <a:r>
              <a:rPr lang="en-US" b="1" dirty="0"/>
              <a:t>only single abstract method</a:t>
            </a:r>
            <a:r>
              <a:rPr lang="en-US" dirty="0"/>
              <a:t> is called functional interface(or Single Abstract method interface), </a:t>
            </a:r>
          </a:p>
          <a:p>
            <a:pPr marL="0" indent="0">
              <a:buNone/>
            </a:pPr>
            <a:r>
              <a:rPr lang="en-US" dirty="0"/>
              <a:t>	For example: Runnable, callable, ActionListener etc.</a:t>
            </a:r>
          </a:p>
          <a:p>
            <a:r>
              <a:rPr lang="en-US" b="1" dirty="0"/>
              <a:t>To use function interface:</a:t>
            </a:r>
            <a:br>
              <a:rPr lang="en-US" dirty="0"/>
            </a:br>
            <a:r>
              <a:rPr lang="en-US" dirty="0"/>
              <a:t>Pre Java 8: We create anonymous inner classes.</a:t>
            </a:r>
            <a:br>
              <a:rPr lang="en-US" dirty="0"/>
            </a:br>
            <a:r>
              <a:rPr lang="en-US" dirty="0"/>
              <a:t>Post Java 8: You can use lambda expression instead of anonymous inner classes.</a:t>
            </a:r>
          </a:p>
          <a:p>
            <a:endParaRPr lang="en-US" dirty="0"/>
          </a:p>
        </p:txBody>
      </p:sp>
    </p:spTree>
    <p:extLst>
      <p:ext uri="{BB962C8B-B14F-4D97-AF65-F5344CB8AC3E}">
        <p14:creationId xmlns:p14="http://schemas.microsoft.com/office/powerpoint/2010/main" val="3532678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7004A-A73F-486F-8314-DF027FDEC0F7}"/>
              </a:ext>
            </a:extLst>
          </p:cNvPr>
          <p:cNvSpPr>
            <a:spLocks noGrp="1"/>
          </p:cNvSpPr>
          <p:nvPr>
            <p:ph type="title"/>
          </p:nvPr>
        </p:nvSpPr>
        <p:spPr/>
        <p:txBody>
          <a:bodyPr/>
          <a:lstStyle/>
          <a:p>
            <a:r>
              <a:rPr lang="en-US" b="1" dirty="0"/>
              <a:t>What is Functional Interface ?</a:t>
            </a:r>
          </a:p>
        </p:txBody>
      </p:sp>
      <p:sp>
        <p:nvSpPr>
          <p:cNvPr id="3" name="Content Placeholder 2">
            <a:extLst>
              <a:ext uri="{FF2B5EF4-FFF2-40B4-BE49-F238E27FC236}">
                <a16:creationId xmlns:a16="http://schemas.microsoft.com/office/drawing/2014/main" id="{B9899E70-12CF-4FC9-93A0-4D1AC1D4FFC1}"/>
              </a:ext>
            </a:extLst>
          </p:cNvPr>
          <p:cNvSpPr>
            <a:spLocks noGrp="1"/>
          </p:cNvSpPr>
          <p:nvPr>
            <p:ph idx="1"/>
          </p:nvPr>
        </p:nvSpPr>
        <p:spPr/>
        <p:txBody>
          <a:bodyPr/>
          <a:lstStyle/>
          <a:p>
            <a:r>
              <a:rPr lang="en-US" b="1" dirty="0"/>
              <a:t>An interface with exactly one abstract method is called Functional Interface.  @FunctionalInterface annotation is added so that we can mark an interface as functional interface.</a:t>
            </a:r>
          </a:p>
        </p:txBody>
      </p:sp>
      <p:pic>
        <p:nvPicPr>
          <p:cNvPr id="5" name="Picture 4">
            <a:extLst>
              <a:ext uri="{FF2B5EF4-FFF2-40B4-BE49-F238E27FC236}">
                <a16:creationId xmlns:a16="http://schemas.microsoft.com/office/drawing/2014/main" id="{4193AF26-361C-4EFD-AACE-7D524F96A0F7}"/>
              </a:ext>
            </a:extLst>
          </p:cNvPr>
          <p:cNvPicPr>
            <a:picLocks noChangeAspect="1"/>
          </p:cNvPicPr>
          <p:nvPr/>
        </p:nvPicPr>
        <p:blipFill>
          <a:blip r:embed="rId2"/>
          <a:stretch>
            <a:fillRect/>
          </a:stretch>
        </p:blipFill>
        <p:spPr>
          <a:xfrm>
            <a:off x="3155208" y="3817565"/>
            <a:ext cx="4817282" cy="2329235"/>
          </a:xfrm>
          <a:prstGeom prst="rect">
            <a:avLst/>
          </a:prstGeom>
        </p:spPr>
      </p:pic>
    </p:spTree>
    <p:extLst>
      <p:ext uri="{BB962C8B-B14F-4D97-AF65-F5344CB8AC3E}">
        <p14:creationId xmlns:p14="http://schemas.microsoft.com/office/powerpoint/2010/main" val="675188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8F238-74AA-4D09-852F-46E4586C4EEF}"/>
              </a:ext>
            </a:extLst>
          </p:cNvPr>
          <p:cNvSpPr>
            <a:spLocks noGrp="1"/>
          </p:cNvSpPr>
          <p:nvPr>
            <p:ph type="title"/>
          </p:nvPr>
        </p:nvSpPr>
        <p:spPr/>
        <p:txBody>
          <a:bodyPr/>
          <a:lstStyle/>
          <a:p>
            <a:r>
              <a:rPr lang="en-US" b="1" dirty="0"/>
              <a:t>Lambda Expression Syntax</a:t>
            </a:r>
          </a:p>
        </p:txBody>
      </p:sp>
      <p:pic>
        <p:nvPicPr>
          <p:cNvPr id="4" name="Picture 3">
            <a:extLst>
              <a:ext uri="{FF2B5EF4-FFF2-40B4-BE49-F238E27FC236}">
                <a16:creationId xmlns:a16="http://schemas.microsoft.com/office/drawing/2014/main" id="{B4E4813B-3B2A-4D0E-9756-802483CA65E7}"/>
              </a:ext>
            </a:extLst>
          </p:cNvPr>
          <p:cNvPicPr>
            <a:picLocks noChangeAspect="1"/>
          </p:cNvPicPr>
          <p:nvPr/>
        </p:nvPicPr>
        <p:blipFill>
          <a:blip r:embed="rId2"/>
          <a:stretch>
            <a:fillRect/>
          </a:stretch>
        </p:blipFill>
        <p:spPr>
          <a:xfrm>
            <a:off x="2140084" y="2607012"/>
            <a:ext cx="7801584" cy="3498921"/>
          </a:xfrm>
          <a:prstGeom prst="rect">
            <a:avLst/>
          </a:prstGeom>
        </p:spPr>
      </p:pic>
    </p:spTree>
    <p:extLst>
      <p:ext uri="{BB962C8B-B14F-4D97-AF65-F5344CB8AC3E}">
        <p14:creationId xmlns:p14="http://schemas.microsoft.com/office/powerpoint/2010/main" val="247521281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1208</TotalTime>
  <Words>564</Words>
  <Application>Microsoft Office PowerPoint</Application>
  <PresentationFormat>Widescreen</PresentationFormat>
  <Paragraphs>54</Paragraphs>
  <Slides>29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Garamond</vt:lpstr>
      <vt:lpstr>Organic</vt:lpstr>
      <vt:lpstr>PowerPoint Presentation</vt:lpstr>
      <vt:lpstr>Agenda</vt:lpstr>
      <vt:lpstr>Introduction</vt:lpstr>
      <vt:lpstr>Lambda Expressions Introduction</vt:lpstr>
      <vt:lpstr>Lambda Expressions</vt:lpstr>
      <vt:lpstr>PowerPoint Presentation</vt:lpstr>
      <vt:lpstr>Where to use the Lambdas in Java</vt:lpstr>
      <vt:lpstr>What is Functional Interface ?</vt:lpstr>
      <vt:lpstr>Lambda Expression Syntax</vt:lpstr>
      <vt:lpstr>Comparison-1</vt:lpstr>
      <vt:lpstr>PowerPoint Presentation</vt:lpstr>
      <vt:lpstr>Comparator Example using Lambda</vt:lpstr>
      <vt:lpstr>PowerPoint Presentation</vt:lpstr>
      <vt:lpstr>Introduction</vt:lpstr>
      <vt:lpstr>Types of Method References</vt:lpstr>
      <vt:lpstr>PowerPoint Presentation</vt:lpstr>
      <vt:lpstr>Method reference to static method </vt:lpstr>
      <vt:lpstr>PowerPoint Presentation</vt:lpstr>
      <vt:lpstr>Method Reference to a instance method</vt:lpstr>
      <vt:lpstr>PowerPoint Presentation</vt:lpstr>
      <vt:lpstr>PowerPoint Presentation</vt:lpstr>
      <vt:lpstr>PowerPoint Presentation</vt:lpstr>
      <vt:lpstr>PowerPoint Presentation</vt:lpstr>
      <vt:lpstr>Introduction</vt:lpstr>
      <vt:lpstr>Why default method?</vt:lpstr>
      <vt:lpstr>PowerPoint Presentation</vt:lpstr>
      <vt:lpstr>PowerPoint Presentation</vt:lpstr>
      <vt:lpstr>Why Default Methods are Needed ?</vt:lpstr>
      <vt:lpstr>Java 8 – Abstract classes vs interfaces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Bollepalli, Ashok Kumar (Synchrony)</dc:creator>
  <cp:lastModifiedBy>Bollepalli, Ashok Kumar (Synchrony)</cp:lastModifiedBy>
  <cp:revision>44</cp:revision>
  <dcterms:created xsi:type="dcterms:W3CDTF">2019-05-03T10:52:46Z</dcterms:created>
  <dcterms:modified xsi:type="dcterms:W3CDTF">2019-05-04T09:45:22Z</dcterms:modified>
</cp:coreProperties>
</file>