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0"/>
            <a:ext cx="1335531" cy="27081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155" y="4572"/>
            <a:ext cx="237744" cy="10896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9783" y="4867655"/>
            <a:ext cx="978819" cy="199034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444" y="9144"/>
            <a:ext cx="833628" cy="6835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0883" y="929716"/>
            <a:ext cx="619023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67" y="1563488"/>
            <a:ext cx="10103865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1" y="4765370"/>
            <a:ext cx="4648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000" b="1" spc="-370" dirty="0">
                <a:solidFill>
                  <a:srgbClr val="124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PRASHANT  SINGH  CHAIHAN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4375" y="2510027"/>
            <a:ext cx="9943465" cy="2422525"/>
            <a:chOff x="1484375" y="2510027"/>
            <a:chExt cx="9943465" cy="242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375" y="2510027"/>
              <a:ext cx="9943338" cy="7764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03" y="3332988"/>
              <a:ext cx="7971282" cy="7764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9747" y="4155948"/>
              <a:ext cx="4575809" cy="77647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450" dirty="0">
                <a:latin typeface="Arial"/>
                <a:cs typeface="Arial"/>
              </a:rPr>
              <a:t>PHISHING</a:t>
            </a:r>
            <a:r>
              <a:rPr sz="5400" b="1" spc="-80" dirty="0">
                <a:latin typeface="Arial"/>
                <a:cs typeface="Arial"/>
              </a:rPr>
              <a:t> </a:t>
            </a:r>
            <a:r>
              <a:rPr sz="5400" b="1" spc="-819" dirty="0">
                <a:latin typeface="Arial"/>
                <a:cs typeface="Arial"/>
              </a:rPr>
              <a:t>WEBSITE</a:t>
            </a:r>
            <a:r>
              <a:rPr sz="5400" b="1" spc="-65" dirty="0">
                <a:latin typeface="Arial"/>
                <a:cs typeface="Arial"/>
              </a:rPr>
              <a:t> </a:t>
            </a:r>
            <a:r>
              <a:rPr sz="5400" b="1" spc="-765" dirty="0">
                <a:latin typeface="Arial"/>
                <a:cs typeface="Arial"/>
              </a:rPr>
              <a:t>DE</a:t>
            </a:r>
            <a:r>
              <a:rPr sz="5400" b="1" spc="-660" dirty="0">
                <a:latin typeface="Arial"/>
                <a:cs typeface="Arial"/>
              </a:rPr>
              <a:t>T</a:t>
            </a:r>
            <a:r>
              <a:rPr sz="5400" b="1" spc="-425" dirty="0">
                <a:latin typeface="Arial"/>
                <a:cs typeface="Arial"/>
              </a:rPr>
              <a:t>ECTION  </a:t>
            </a:r>
            <a:r>
              <a:rPr sz="5400" b="1" spc="-545" dirty="0">
                <a:latin typeface="Arial"/>
                <a:cs typeface="Arial"/>
              </a:rPr>
              <a:t>b</a:t>
            </a:r>
            <a:r>
              <a:rPr sz="5400" b="1" spc="-140" dirty="0">
                <a:latin typeface="Arial"/>
                <a:cs typeface="Arial"/>
              </a:rPr>
              <a:t>y</a:t>
            </a:r>
            <a:r>
              <a:rPr sz="5400" b="1" spc="-65" dirty="0">
                <a:latin typeface="Arial"/>
                <a:cs typeface="Arial"/>
              </a:rPr>
              <a:t> </a:t>
            </a:r>
            <a:r>
              <a:rPr sz="5400" b="1" spc="-240" dirty="0">
                <a:latin typeface="Arial"/>
                <a:cs typeface="Arial"/>
              </a:rPr>
              <a:t>M</a:t>
            </a:r>
            <a:r>
              <a:rPr sz="5400" b="1" spc="-445" dirty="0">
                <a:latin typeface="Arial"/>
                <a:cs typeface="Arial"/>
              </a:rPr>
              <a:t>A</a:t>
            </a:r>
            <a:r>
              <a:rPr sz="5400" b="1" spc="-500" dirty="0">
                <a:latin typeface="Arial"/>
                <a:cs typeface="Arial"/>
              </a:rPr>
              <a:t>CHIN</a:t>
            </a:r>
            <a:r>
              <a:rPr sz="5400" b="1" spc="-540" dirty="0">
                <a:latin typeface="Arial"/>
                <a:cs typeface="Arial"/>
              </a:rPr>
              <a:t>E</a:t>
            </a:r>
            <a:r>
              <a:rPr sz="5400" b="1" spc="-100" dirty="0">
                <a:latin typeface="Arial"/>
                <a:cs typeface="Arial"/>
              </a:rPr>
              <a:t> </a:t>
            </a:r>
            <a:r>
              <a:rPr sz="5400" b="1" spc="-430" dirty="0">
                <a:latin typeface="Arial"/>
                <a:cs typeface="Arial"/>
              </a:rPr>
              <a:t>LEARNING  </a:t>
            </a:r>
            <a:r>
              <a:rPr sz="5400" b="1" spc="-595" dirty="0">
                <a:latin typeface="Arial"/>
                <a:cs typeface="Arial"/>
              </a:rPr>
              <a:t>TECHNIQUES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78" y="763599"/>
            <a:ext cx="4314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MODEL</a:t>
            </a:r>
            <a:r>
              <a:rPr spc="40" dirty="0"/>
              <a:t> </a:t>
            </a:r>
            <a:r>
              <a:rPr spc="-919" dirty="0"/>
              <a:t>E</a:t>
            </a:r>
            <a:r>
              <a:rPr spc="-535" dirty="0"/>
              <a:t>V</a:t>
            </a:r>
            <a:r>
              <a:rPr spc="-515" dirty="0"/>
              <a:t>A</a:t>
            </a:r>
            <a:r>
              <a:rPr spc="-475" dirty="0"/>
              <a:t>LU</a:t>
            </a:r>
            <a:r>
              <a:rPr spc="-470" dirty="0"/>
              <a:t>A</a:t>
            </a:r>
            <a:r>
              <a:rPr spc="-29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evaluated,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metric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Below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Figure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respective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above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clear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XGBoost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gives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performance.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saved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further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usage.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0376" y="2564892"/>
            <a:ext cx="4305300" cy="213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561" y="763599"/>
            <a:ext cx="243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5" dirty="0"/>
              <a:t>NEXT</a:t>
            </a:r>
            <a:r>
              <a:rPr spc="40" dirty="0"/>
              <a:t> </a:t>
            </a:r>
            <a:r>
              <a:rPr spc="-72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pc="-90" dirty="0"/>
              <a:t>Working</a:t>
            </a:r>
            <a:r>
              <a:rPr spc="5" dirty="0"/>
              <a:t> </a:t>
            </a:r>
            <a:r>
              <a:rPr spc="-210" dirty="0"/>
              <a:t>on</a:t>
            </a:r>
            <a:r>
              <a:rPr spc="25" dirty="0"/>
              <a:t> </a:t>
            </a:r>
            <a:r>
              <a:rPr spc="-185" dirty="0"/>
              <a:t>this</a:t>
            </a:r>
            <a:r>
              <a:rPr spc="25" dirty="0"/>
              <a:t> </a:t>
            </a:r>
            <a:r>
              <a:rPr spc="-95" dirty="0"/>
              <a:t>project</a:t>
            </a:r>
            <a:r>
              <a:rPr spc="25" dirty="0"/>
              <a:t> </a:t>
            </a:r>
            <a:r>
              <a:rPr spc="-215" dirty="0"/>
              <a:t>is</a:t>
            </a:r>
            <a:r>
              <a:rPr spc="25" dirty="0"/>
              <a:t> </a:t>
            </a:r>
            <a:r>
              <a:rPr spc="-85" dirty="0"/>
              <a:t>very</a:t>
            </a:r>
            <a:r>
              <a:rPr spc="20" dirty="0"/>
              <a:t> </a:t>
            </a:r>
            <a:r>
              <a:rPr spc="-105" dirty="0"/>
              <a:t>knowledgeable</a:t>
            </a:r>
            <a:r>
              <a:rPr spc="35" dirty="0"/>
              <a:t> </a:t>
            </a:r>
            <a:r>
              <a:rPr spc="-105" dirty="0"/>
              <a:t>and</a:t>
            </a:r>
            <a:r>
              <a:rPr spc="30" dirty="0"/>
              <a:t> </a:t>
            </a:r>
            <a:r>
              <a:rPr spc="-114" dirty="0"/>
              <a:t>worth</a:t>
            </a:r>
            <a:r>
              <a:rPr spc="20" dirty="0"/>
              <a:t> </a:t>
            </a:r>
            <a:r>
              <a:rPr spc="-145" dirty="0"/>
              <a:t>the</a:t>
            </a:r>
            <a:r>
              <a:rPr spc="15" dirty="0"/>
              <a:t> </a:t>
            </a:r>
            <a:r>
              <a:rPr spc="-25" dirty="0"/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pc="-350" dirty="0"/>
              <a:t>Th</a:t>
            </a:r>
            <a:r>
              <a:rPr spc="-45" dirty="0"/>
              <a:t>r</a:t>
            </a:r>
            <a:r>
              <a:rPr spc="-180" dirty="0"/>
              <a:t>ough</a:t>
            </a:r>
            <a:r>
              <a:rPr spc="-5" dirty="0"/>
              <a:t> </a:t>
            </a:r>
            <a:r>
              <a:rPr spc="-180" dirty="0"/>
              <a:t>this</a:t>
            </a:r>
            <a:r>
              <a:rPr spc="25" dirty="0"/>
              <a:t> </a:t>
            </a:r>
            <a:r>
              <a:rPr spc="-10" dirty="0"/>
              <a:t>p</a:t>
            </a:r>
            <a:r>
              <a:rPr spc="-55" dirty="0"/>
              <a:t>r</a:t>
            </a:r>
            <a:r>
              <a:rPr spc="-120" dirty="0"/>
              <a:t>oject,</a:t>
            </a:r>
            <a:r>
              <a:rPr spc="25" dirty="0"/>
              <a:t> </a:t>
            </a:r>
            <a:r>
              <a:rPr spc="-185" dirty="0"/>
              <a:t>one</a:t>
            </a:r>
            <a:r>
              <a:rPr spc="5" dirty="0"/>
              <a:t> </a:t>
            </a:r>
            <a:r>
              <a:rPr spc="-190" dirty="0"/>
              <a:t>can</a:t>
            </a:r>
            <a:r>
              <a:rPr spc="25" dirty="0"/>
              <a:t> </a:t>
            </a:r>
            <a:r>
              <a:rPr spc="-145" dirty="0"/>
              <a:t>k</a:t>
            </a:r>
            <a:r>
              <a:rPr spc="-210" dirty="0"/>
              <a:t>n</a:t>
            </a:r>
            <a:r>
              <a:rPr spc="-280" dirty="0"/>
              <a:t>o</a:t>
            </a:r>
            <a:r>
              <a:rPr spc="-135" dirty="0"/>
              <a:t>w</a:t>
            </a:r>
            <a:r>
              <a:rPr dirty="0"/>
              <a:t> </a:t>
            </a:r>
            <a:r>
              <a:rPr spc="-10" dirty="0"/>
              <a:t>a</a:t>
            </a:r>
            <a:r>
              <a:rPr spc="25" dirty="0"/>
              <a:t> </a:t>
            </a:r>
            <a:r>
              <a:rPr spc="-70" dirty="0"/>
              <a:t>lo</a:t>
            </a:r>
            <a:r>
              <a:rPr spc="-45" dirty="0"/>
              <a:t>t</a:t>
            </a:r>
            <a:r>
              <a:rPr spc="20" dirty="0"/>
              <a:t> </a:t>
            </a:r>
            <a:r>
              <a:rPr spc="-20" dirty="0"/>
              <a:t>a</a:t>
            </a:r>
            <a:r>
              <a:rPr spc="-75" dirty="0"/>
              <a:t>b</a:t>
            </a:r>
            <a:r>
              <a:rPr spc="-85" dirty="0"/>
              <a:t>o</a:t>
            </a:r>
            <a:r>
              <a:rPr spc="-150" dirty="0"/>
              <a:t>ut</a:t>
            </a:r>
            <a:r>
              <a:rPr spc="30" dirty="0"/>
              <a:t> </a:t>
            </a:r>
            <a:r>
              <a:rPr spc="-145" dirty="0"/>
              <a:t>the</a:t>
            </a:r>
            <a:r>
              <a:rPr spc="10" dirty="0"/>
              <a:t> </a:t>
            </a:r>
            <a:r>
              <a:rPr spc="-195" dirty="0"/>
              <a:t>phis</a:t>
            </a:r>
            <a:r>
              <a:rPr spc="-229" dirty="0"/>
              <a:t>h</a:t>
            </a:r>
            <a:r>
              <a:rPr spc="-100" dirty="0"/>
              <a:t>in</a:t>
            </a:r>
            <a:r>
              <a:rPr spc="-130" dirty="0"/>
              <a:t>g</a:t>
            </a:r>
            <a:r>
              <a:rPr spc="10" dirty="0"/>
              <a:t> </a:t>
            </a:r>
            <a:r>
              <a:rPr spc="-195" dirty="0"/>
              <a:t>w</a:t>
            </a:r>
            <a:r>
              <a:rPr spc="-185" dirty="0"/>
              <a:t>e</a:t>
            </a:r>
            <a:r>
              <a:rPr spc="-165" dirty="0"/>
              <a:t>bsites</a:t>
            </a:r>
            <a:r>
              <a:rPr spc="25" dirty="0"/>
              <a:t> </a:t>
            </a:r>
            <a:r>
              <a:rPr spc="-20" dirty="0"/>
              <a:t>a</a:t>
            </a:r>
            <a:r>
              <a:rPr spc="-150" dirty="0"/>
              <a:t>nd</a:t>
            </a:r>
            <a:r>
              <a:rPr spc="25" dirty="0"/>
              <a:t> </a:t>
            </a:r>
            <a:r>
              <a:rPr spc="-280" dirty="0"/>
              <a:t>h</a:t>
            </a:r>
            <a:r>
              <a:rPr spc="-210" dirty="0"/>
              <a:t>o</a:t>
            </a:r>
            <a:r>
              <a:rPr spc="-135" dirty="0"/>
              <a:t>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/>
              <a:t>they</a:t>
            </a:r>
            <a:r>
              <a:rPr spc="20" dirty="0"/>
              <a:t> </a:t>
            </a:r>
            <a:r>
              <a:rPr spc="-55" dirty="0"/>
              <a:t>are</a:t>
            </a:r>
            <a:r>
              <a:rPr spc="15" dirty="0"/>
              <a:t> </a:t>
            </a:r>
            <a:r>
              <a:rPr spc="-40" dirty="0"/>
              <a:t>differentiated</a:t>
            </a:r>
            <a:r>
              <a:rPr spc="15" dirty="0"/>
              <a:t> </a:t>
            </a:r>
            <a:r>
              <a:rPr spc="-114" dirty="0"/>
              <a:t>from</a:t>
            </a:r>
            <a:r>
              <a:rPr spc="15" dirty="0"/>
              <a:t> </a:t>
            </a:r>
            <a:r>
              <a:rPr spc="-85" dirty="0"/>
              <a:t>legitimate</a:t>
            </a:r>
            <a:r>
              <a:rPr spc="20" dirty="0"/>
              <a:t> </a:t>
            </a:r>
            <a:r>
              <a:rPr spc="-225" dirty="0"/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pc="-285" dirty="0"/>
              <a:t>This</a:t>
            </a:r>
            <a:r>
              <a:rPr spc="10" dirty="0"/>
              <a:t> </a:t>
            </a:r>
            <a:r>
              <a:rPr spc="-95" dirty="0"/>
              <a:t>project</a:t>
            </a:r>
            <a:r>
              <a:rPr spc="25" dirty="0"/>
              <a:t> </a:t>
            </a:r>
            <a:r>
              <a:rPr spc="-195" dirty="0"/>
              <a:t>can</a:t>
            </a:r>
            <a:r>
              <a:rPr spc="25" dirty="0"/>
              <a:t> </a:t>
            </a:r>
            <a:r>
              <a:rPr spc="-75" dirty="0"/>
              <a:t>be</a:t>
            </a:r>
            <a:r>
              <a:rPr spc="35" dirty="0"/>
              <a:t> </a:t>
            </a:r>
            <a:r>
              <a:rPr spc="-130" dirty="0"/>
              <a:t>taken</a:t>
            </a:r>
            <a:r>
              <a:rPr spc="25" dirty="0"/>
              <a:t> </a:t>
            </a:r>
            <a:r>
              <a:rPr spc="-80" dirty="0"/>
              <a:t>further</a:t>
            </a:r>
            <a:r>
              <a:rPr dirty="0"/>
              <a:t> </a:t>
            </a:r>
            <a:r>
              <a:rPr spc="-70" dirty="0"/>
              <a:t>by</a:t>
            </a:r>
            <a:r>
              <a:rPr spc="35" dirty="0"/>
              <a:t> </a:t>
            </a:r>
            <a:r>
              <a:rPr spc="-95" dirty="0"/>
              <a:t>creating</a:t>
            </a:r>
            <a:r>
              <a:rPr spc="25" dirty="0"/>
              <a:t> </a:t>
            </a:r>
            <a:r>
              <a:rPr spc="-15" dirty="0"/>
              <a:t>a</a:t>
            </a:r>
            <a:r>
              <a:rPr spc="20" dirty="0"/>
              <a:t> </a:t>
            </a:r>
            <a:r>
              <a:rPr spc="-135" dirty="0"/>
              <a:t>browser</a:t>
            </a:r>
            <a:r>
              <a:rPr spc="25" dirty="0"/>
              <a:t> </a:t>
            </a:r>
            <a:r>
              <a:rPr spc="-190" dirty="0"/>
              <a:t>extensions</a:t>
            </a:r>
            <a:r>
              <a:rPr spc="15" dirty="0"/>
              <a:t> </a:t>
            </a:r>
            <a:r>
              <a:rPr spc="-5" dirty="0"/>
              <a:t>of </a:t>
            </a:r>
            <a:r>
              <a:rPr spc="-620" dirty="0"/>
              <a:t> </a:t>
            </a:r>
            <a:r>
              <a:rPr spc="-100" dirty="0"/>
              <a:t>developing</a:t>
            </a:r>
            <a:r>
              <a:rPr spc="15" dirty="0"/>
              <a:t> </a:t>
            </a:r>
            <a:r>
              <a:rPr spc="-15" dirty="0"/>
              <a:t>a</a:t>
            </a:r>
            <a:r>
              <a:rPr spc="25" dirty="0"/>
              <a:t> </a:t>
            </a:r>
            <a:r>
              <a:rPr spc="-150" dirty="0"/>
              <a:t>GUI.</a:t>
            </a:r>
          </a:p>
          <a:p>
            <a:pPr marL="718820" marR="508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pc="-370" dirty="0"/>
              <a:t>T</a:t>
            </a:r>
            <a:r>
              <a:rPr spc="-330" dirty="0"/>
              <a:t>h</a:t>
            </a:r>
            <a:r>
              <a:rPr spc="-225" dirty="0"/>
              <a:t>ese</a:t>
            </a:r>
            <a:r>
              <a:rPr spc="15" dirty="0"/>
              <a:t> </a:t>
            </a:r>
            <a:r>
              <a:rPr spc="-325" dirty="0"/>
              <a:t>s</a:t>
            </a:r>
            <a:r>
              <a:rPr spc="-360" dirty="0"/>
              <a:t>h</a:t>
            </a:r>
            <a:r>
              <a:rPr spc="-150" dirty="0"/>
              <a:t>oul</a:t>
            </a:r>
            <a:r>
              <a:rPr spc="-15" dirty="0"/>
              <a:t>d</a:t>
            </a:r>
            <a:r>
              <a:rPr spc="5" dirty="0"/>
              <a:t> </a:t>
            </a:r>
            <a:r>
              <a:rPr spc="-220" dirty="0"/>
              <a:t>clas</a:t>
            </a:r>
            <a:r>
              <a:rPr spc="-240" dirty="0"/>
              <a:t>s</a:t>
            </a:r>
            <a:r>
              <a:rPr spc="45" dirty="0"/>
              <a:t>i</a:t>
            </a:r>
            <a:r>
              <a:rPr spc="60" dirty="0"/>
              <a:t>f</a:t>
            </a:r>
            <a:r>
              <a:rPr dirty="0"/>
              <a:t>y</a:t>
            </a:r>
            <a:r>
              <a:rPr spc="10" dirty="0"/>
              <a:t> </a:t>
            </a:r>
            <a:r>
              <a:rPr spc="-145" dirty="0"/>
              <a:t>the</a:t>
            </a:r>
            <a:r>
              <a:rPr spc="20" dirty="0"/>
              <a:t> </a:t>
            </a:r>
            <a:r>
              <a:rPr spc="-95" dirty="0"/>
              <a:t>i</a:t>
            </a:r>
            <a:r>
              <a:rPr spc="-220" dirty="0"/>
              <a:t>n</a:t>
            </a:r>
            <a:r>
              <a:rPr spc="-80" dirty="0"/>
              <a:t>putted</a:t>
            </a:r>
            <a:r>
              <a:rPr spc="15" dirty="0"/>
              <a:t> </a:t>
            </a:r>
            <a:r>
              <a:rPr spc="-409" dirty="0"/>
              <a:t>URL</a:t>
            </a:r>
            <a:r>
              <a:rPr spc="20" dirty="0"/>
              <a:t> </a:t>
            </a:r>
            <a:r>
              <a:rPr spc="-80" dirty="0"/>
              <a:t>to</a:t>
            </a:r>
            <a:r>
              <a:rPr spc="20" dirty="0"/>
              <a:t> </a:t>
            </a:r>
            <a:r>
              <a:rPr spc="-25" dirty="0"/>
              <a:t>l</a:t>
            </a:r>
            <a:r>
              <a:rPr spc="-85" dirty="0"/>
              <a:t>egiti</a:t>
            </a:r>
            <a:r>
              <a:rPr spc="-200" dirty="0"/>
              <a:t>m</a:t>
            </a:r>
            <a:r>
              <a:rPr spc="-55" dirty="0"/>
              <a:t>ate</a:t>
            </a:r>
            <a:r>
              <a:rPr spc="25" dirty="0"/>
              <a:t> </a:t>
            </a:r>
            <a:r>
              <a:rPr spc="-70" dirty="0"/>
              <a:t>or</a:t>
            </a:r>
            <a:r>
              <a:rPr spc="15" dirty="0"/>
              <a:t> </a:t>
            </a:r>
            <a:r>
              <a:rPr spc="-175" dirty="0"/>
              <a:t>phi</a:t>
            </a:r>
            <a:r>
              <a:rPr spc="-190" dirty="0"/>
              <a:t>s</a:t>
            </a:r>
            <a:r>
              <a:rPr spc="-175" dirty="0"/>
              <a:t>hi</a:t>
            </a:r>
            <a:r>
              <a:rPr spc="-240" dirty="0"/>
              <a:t>n</a:t>
            </a:r>
            <a:r>
              <a:rPr spc="-15" dirty="0"/>
              <a:t>g</a:t>
            </a:r>
            <a:r>
              <a:rPr spc="5" dirty="0"/>
              <a:t> </a:t>
            </a:r>
            <a:r>
              <a:rPr spc="-114" dirty="0"/>
              <a:t>with</a:t>
            </a:r>
            <a:r>
              <a:rPr spc="20" dirty="0"/>
              <a:t> </a:t>
            </a:r>
            <a:r>
              <a:rPr spc="-145" dirty="0"/>
              <a:t>the</a:t>
            </a:r>
            <a:r>
              <a:rPr spc="20" dirty="0"/>
              <a:t> </a:t>
            </a:r>
            <a:r>
              <a:rPr spc="-345" dirty="0"/>
              <a:t>us</a:t>
            </a:r>
            <a:r>
              <a:rPr spc="-135" dirty="0"/>
              <a:t>e</a:t>
            </a:r>
            <a:r>
              <a:rPr spc="10" dirty="0"/>
              <a:t> </a:t>
            </a:r>
            <a:r>
              <a:rPr spc="-5" dirty="0"/>
              <a:t>of  </a:t>
            </a:r>
            <a:r>
              <a:rPr spc="-145" dirty="0"/>
              <a:t>the</a:t>
            </a:r>
            <a:r>
              <a:rPr spc="15" dirty="0"/>
              <a:t> </a:t>
            </a:r>
            <a:r>
              <a:rPr spc="-155" dirty="0"/>
              <a:t>saved</a:t>
            </a:r>
            <a:r>
              <a:rPr spc="15" dirty="0"/>
              <a:t> </a:t>
            </a:r>
            <a:r>
              <a:rPr spc="-145" dirty="0"/>
              <a:t>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2292095"/>
            <a:ext cx="8720328" cy="2650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780" dirty="0">
                <a:solidFill>
                  <a:srgbClr val="82FFFF"/>
                </a:solidFill>
                <a:latin typeface="Arial"/>
                <a:cs typeface="Arial"/>
              </a:rPr>
              <a:t>Than</a:t>
            </a:r>
            <a:r>
              <a:rPr sz="9600" b="1" spc="-725" dirty="0">
                <a:solidFill>
                  <a:srgbClr val="82FFFF"/>
                </a:solidFill>
                <a:latin typeface="Arial"/>
                <a:cs typeface="Arial"/>
              </a:rPr>
              <a:t>k</a:t>
            </a:r>
            <a:r>
              <a:rPr sz="9600" b="1" spc="-114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9600" b="1" spc="-1780" dirty="0">
                <a:solidFill>
                  <a:srgbClr val="82FFFF"/>
                </a:solidFill>
                <a:latin typeface="Arial"/>
                <a:cs typeface="Arial"/>
              </a:rPr>
              <a:t>Y</a:t>
            </a:r>
            <a:r>
              <a:rPr sz="9600" b="1" spc="-380" dirty="0">
                <a:solidFill>
                  <a:srgbClr val="82FFFF"/>
                </a:solidFill>
                <a:latin typeface="Arial"/>
                <a:cs typeface="Arial"/>
              </a:rPr>
              <a:t>ou…..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529" y="747775"/>
            <a:ext cx="332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commonly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engineering</a:t>
            </a:r>
            <a:r>
              <a:rPr sz="2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cyber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attack.</a:t>
            </a:r>
            <a:endParaRPr sz="2200">
              <a:latin typeface="Microsoft Sans Serif"/>
              <a:cs typeface="Microsoft Sans Serif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ough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sher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ï</a:t>
            </a:r>
            <a:r>
              <a:rPr sz="22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ne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ng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o 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revealing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confidential</a:t>
            </a:r>
            <a:r>
              <a:rPr sz="2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information,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purpose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fraudulently.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der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oid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ting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phished,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Font typeface="Arial MT"/>
              <a:buChar char="•"/>
              <a:tabLst>
                <a:tab pos="698500" algn="l"/>
              </a:tabLst>
            </a:pPr>
            <a:r>
              <a:rPr sz="19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9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1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areness</a:t>
            </a:r>
            <a:r>
              <a:rPr sz="1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</a:t>
            </a:r>
            <a:r>
              <a:rPr sz="19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ng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9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bs</a:t>
            </a:r>
            <a:r>
              <a:rPr sz="1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9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19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9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9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Font typeface="Arial MT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blacklist</a:t>
            </a:r>
            <a:r>
              <a:rPr sz="1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1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websites</a:t>
            </a:r>
            <a:r>
              <a:rPr sz="1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requires</a:t>
            </a:r>
            <a:r>
              <a:rPr sz="1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knowledge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detected </a:t>
            </a:r>
            <a:r>
              <a:rPr sz="1900" spc="-4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phishing.</a:t>
            </a:r>
            <a:endParaRPr sz="1900">
              <a:latin typeface="Microsoft Sans Serif"/>
              <a:cs typeface="Microsoft Sans Serif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Font typeface="Arial MT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</a:t>
            </a:r>
            <a:r>
              <a:rPr sz="1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early</a:t>
            </a:r>
            <a:r>
              <a:rPr sz="1900" spc="3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appearance,</a:t>
            </a:r>
            <a:r>
              <a:rPr sz="1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1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1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 </a:t>
            </a:r>
            <a:r>
              <a:rPr sz="1900" spc="-4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algorithms.</a:t>
            </a:r>
            <a:endParaRPr sz="1900">
              <a:latin typeface="Microsoft Sans Serif"/>
              <a:cs typeface="Microsoft Sans Serif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Font typeface="Arial MT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lea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ning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hod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2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methods.</a:t>
            </a:r>
            <a:endParaRPr sz="2200">
              <a:latin typeface="Microsoft Sans Serif"/>
              <a:cs typeface="Microsoft Sans Serif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then,</a:t>
            </a:r>
            <a:r>
              <a:rPr sz="22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2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still</a:t>
            </a:r>
            <a:r>
              <a:rPr sz="22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</a:t>
            </a:r>
            <a:r>
              <a:rPr sz="22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trapped</a:t>
            </a:r>
            <a:r>
              <a:rPr sz="22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revealing</a:t>
            </a:r>
            <a:r>
              <a:rPr sz="22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sensitive</a:t>
            </a:r>
            <a:r>
              <a:rPr sz="22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</a:t>
            </a:r>
            <a:r>
              <a:rPr sz="22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200" spc="-5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websites.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938" y="929716"/>
            <a:ext cx="251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common</a:t>
            </a:r>
            <a:r>
              <a:rPr sz="24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4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mimics </a:t>
            </a:r>
            <a:r>
              <a:rPr sz="24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trustful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uniform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resource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locators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(URLs)</a:t>
            </a:r>
            <a:r>
              <a:rPr sz="24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webpages.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objective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4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nets on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created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Both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websites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gathered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required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</a:t>
            </a:r>
            <a:r>
              <a:rPr sz="24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content-based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36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res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com</a:t>
            </a:r>
            <a:r>
              <a:rPr sz="24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517" y="929716"/>
            <a:ext cx="237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90" dirty="0"/>
              <a:t>APPR</a:t>
            </a:r>
            <a:r>
              <a:rPr spc="-635" dirty="0"/>
              <a:t>O</a:t>
            </a:r>
            <a:r>
              <a:rPr spc="-415" dirty="0"/>
              <a:t>A</a:t>
            </a:r>
            <a:r>
              <a:rPr spc="-47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Below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mentioned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steps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involved</a:t>
            </a:r>
            <a:r>
              <a:rPr sz="2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completion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project:</a:t>
            </a:r>
            <a:endParaRPr sz="22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containing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legitimate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websites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source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required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URL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database.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Analyze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preprocess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EDA</a:t>
            </a:r>
            <a:r>
              <a:rPr sz="2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techniques.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Divide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sets.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Run</a:t>
            </a:r>
            <a:r>
              <a:rPr sz="20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SVM,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Random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Forest,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Auto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ncoder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a</a:t>
            </a:r>
            <a:r>
              <a:rPr sz="2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displaying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considering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metrics.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obtained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trained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specify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182" y="929716"/>
            <a:ext cx="3942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D</a:t>
            </a:r>
            <a:r>
              <a:rPr spc="-465" dirty="0"/>
              <a:t>A</a:t>
            </a:r>
            <a:r>
              <a:rPr spc="-780" dirty="0"/>
              <a:t>T</a:t>
            </a:r>
            <a:r>
              <a:rPr spc="-254" dirty="0"/>
              <a:t>A</a:t>
            </a:r>
            <a:r>
              <a:rPr spc="40" dirty="0"/>
              <a:t> </a:t>
            </a:r>
            <a:r>
              <a:rPr spc="-4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Legitimate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collected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from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40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provided</a:t>
            </a:r>
            <a:r>
              <a:rPr sz="2400" spc="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400" spc="4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University</a:t>
            </a:r>
            <a:r>
              <a:rPr sz="24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Brunswick,</a:t>
            </a:r>
            <a:r>
              <a:rPr sz="2400" spc="15" dirty="0">
                <a:solidFill>
                  <a:srgbClr val="B8F955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Microsoft Sans Serif"/>
                <a:cs typeface="Microsoft Sans Serif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om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collectio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500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ando</a:t>
            </a:r>
            <a:r>
              <a:rPr sz="24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pi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collected from </a:t>
            </a:r>
            <a:r>
              <a:rPr sz="24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opensource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called 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PhishTank</a:t>
            </a:r>
            <a:r>
              <a:rPr sz="24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</a:t>
            </a:r>
            <a:r>
              <a:rPr sz="24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24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4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formats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csv,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json</a:t>
            </a:r>
            <a:r>
              <a:rPr sz="24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etc.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gets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hourly.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obtained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collection,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5000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URLs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randomly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picked.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978" y="929716"/>
            <a:ext cx="416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5" dirty="0"/>
              <a:t>FE</a:t>
            </a:r>
            <a:r>
              <a:rPr spc="-459" dirty="0"/>
              <a:t>A</a:t>
            </a:r>
            <a:r>
              <a:rPr spc="-745" dirty="0"/>
              <a:t>TURE</a:t>
            </a:r>
            <a:r>
              <a:rPr spc="40" dirty="0"/>
              <a:t> </a:t>
            </a:r>
            <a:r>
              <a:rPr spc="-5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following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category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selected: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</a:t>
            </a:r>
            <a:r>
              <a:rPr sz="20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Bar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 </a:t>
            </a:r>
            <a:r>
              <a:rPr sz="20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eatures</a:t>
            </a:r>
            <a:endParaRPr sz="20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eatur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ascr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pt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 </a:t>
            </a:r>
            <a:r>
              <a:rPr sz="20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eature</a:t>
            </a:r>
            <a:endParaRPr sz="20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Address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Bar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2214" y="4423220"/>
          <a:ext cx="7261859" cy="195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Domian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Redirection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‘//’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dress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‘h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p/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s’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Domain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‘@’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Symbol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 Sho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vi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Leng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Prefix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Suffix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"-"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Domain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Dep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URL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365" y="929716"/>
            <a:ext cx="558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5" dirty="0"/>
              <a:t>FE</a:t>
            </a:r>
            <a:r>
              <a:rPr spc="-459" dirty="0"/>
              <a:t>A</a:t>
            </a:r>
            <a:r>
              <a:rPr spc="-745" dirty="0"/>
              <a:t>TURE</a:t>
            </a:r>
            <a:r>
              <a:rPr spc="40" dirty="0"/>
              <a:t> </a:t>
            </a:r>
            <a:r>
              <a:rPr spc="-540" dirty="0"/>
              <a:t>SELECTION</a:t>
            </a:r>
            <a:r>
              <a:rPr spc="20" dirty="0"/>
              <a:t> </a:t>
            </a:r>
            <a:r>
              <a:rPr sz="3200" spc="-170" dirty="0"/>
              <a:t>(C</a:t>
            </a:r>
            <a:r>
              <a:rPr sz="3200" spc="-260" dirty="0"/>
              <a:t>O</a:t>
            </a:r>
            <a:r>
              <a:rPr sz="3200" spc="-175" dirty="0"/>
              <a:t>N</a:t>
            </a:r>
            <a:r>
              <a:rPr sz="3200" spc="-815" dirty="0"/>
              <a:t>T</a:t>
            </a:r>
            <a:r>
              <a:rPr sz="3200" spc="-200" dirty="0"/>
              <a:t>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Dom</a:t>
            </a:r>
            <a:r>
              <a:rPr sz="24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8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ea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24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idere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re: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together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17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extracted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5498" y="2667318"/>
          <a:ext cx="6581775" cy="882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ecord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Age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Domain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Website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Traffic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eriod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Dom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Iframe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Redirection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Font typeface="Arial MT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sab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li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Rig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 Bar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stomization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bsi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ard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80" y="929716"/>
            <a:ext cx="502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5" dirty="0"/>
              <a:t>FE</a:t>
            </a:r>
            <a:r>
              <a:rPr spc="-459" dirty="0"/>
              <a:t>A</a:t>
            </a:r>
            <a:r>
              <a:rPr spc="-730" dirty="0"/>
              <a:t>TURES</a:t>
            </a:r>
            <a:r>
              <a:rPr spc="40" dirty="0"/>
              <a:t> </a:t>
            </a:r>
            <a:r>
              <a:rPr spc="-535" dirty="0"/>
              <a:t>DISTRI</a:t>
            </a:r>
            <a:r>
              <a:rPr spc="-730" dirty="0"/>
              <a:t>B</a:t>
            </a:r>
            <a:r>
              <a:rPr spc="-335" dirty="0"/>
              <a:t>UTION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815" y="1642872"/>
            <a:ext cx="4940808" cy="4696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M</a:t>
            </a:r>
            <a:r>
              <a:rPr spc="-415" dirty="0"/>
              <a:t>A</a:t>
            </a:r>
            <a:r>
              <a:rPr spc="-465" dirty="0"/>
              <a:t>CHINE</a:t>
            </a:r>
            <a:r>
              <a:rPr spc="20" dirty="0"/>
              <a:t> </a:t>
            </a:r>
            <a:r>
              <a:rPr spc="-434" dirty="0"/>
              <a:t>LEARNING</a:t>
            </a:r>
            <a:r>
              <a:rPr spc="40" dirty="0"/>
              <a:t> </a:t>
            </a:r>
            <a:r>
              <a:rPr spc="-50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396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supervised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task.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supervised</a:t>
            </a:r>
            <a:endParaRPr sz="22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problems,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called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regression.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2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comes</a:t>
            </a:r>
            <a:r>
              <a:rPr sz="22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URL</a:t>
            </a:r>
            <a:r>
              <a:rPr sz="220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classified</a:t>
            </a:r>
            <a:r>
              <a:rPr sz="22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2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phishing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(1)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legitimate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(0).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2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(classification)</a:t>
            </a:r>
            <a:r>
              <a:rPr sz="2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 </a:t>
            </a:r>
            <a:r>
              <a:rPr sz="2200" spc="-5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9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eci</a:t>
            </a:r>
            <a:r>
              <a:rPr sz="19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9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4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ree</a:t>
            </a:r>
            <a:endParaRPr sz="19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5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9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9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om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36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9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ores</a:t>
            </a:r>
            <a:r>
              <a:rPr sz="1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9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Multilayer</a:t>
            </a:r>
            <a:r>
              <a:rPr sz="1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Perceptrons</a:t>
            </a:r>
            <a:endParaRPr sz="19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XGBoost</a:t>
            </a:r>
            <a:endParaRPr sz="19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Autoencoder</a:t>
            </a:r>
            <a:r>
              <a:rPr sz="1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1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endParaRPr sz="19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Font typeface="Arial MT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1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Vector</a:t>
            </a:r>
            <a:r>
              <a:rPr sz="1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755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Microsoft Sans Serif</vt:lpstr>
      <vt:lpstr>Times New Roman</vt:lpstr>
      <vt:lpstr>Office Theme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Prashant Singh Chauhan</cp:lastModifiedBy>
  <cp:revision>1</cp:revision>
  <dcterms:created xsi:type="dcterms:W3CDTF">2024-05-17T04:02:31Z</dcterms:created>
  <dcterms:modified xsi:type="dcterms:W3CDTF">2024-05-17T04:06:47Z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2024-05-17T00:00:00Z</vt:filetime>
  </property>
</Properties>
</file>