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Say something about yelp(what yelp is?)</a:t>
            </a:r>
          </a:p>
          <a:p>
            <a:pPr>
              <a:spcBef>
                <a:spcPts val="0"/>
              </a:spcBef>
              <a:buNone/>
            </a:pPr>
            <a:r>
              <a:rPr lang="en"/>
              <a:t>Problem - Just say that we are trying to predict sentiment of reviews on yelp on the basis of text of review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sz="1000"/>
              <a:t>3	0.9171</a:t>
            </a:r>
          </a:p>
          <a:p>
            <a:pPr rtl="0">
              <a:lnSpc>
                <a:spcPct val="115000"/>
              </a:lnSpc>
              <a:spcBef>
                <a:spcPts val="0"/>
              </a:spcBef>
              <a:buNone/>
            </a:pPr>
            <a:r>
              <a:rPr lang="en" sz="1000"/>
              <a:t>5	0.9352</a:t>
            </a:r>
          </a:p>
          <a:p>
            <a:pPr rtl="0">
              <a:lnSpc>
                <a:spcPct val="115000"/>
              </a:lnSpc>
              <a:spcBef>
                <a:spcPts val="0"/>
              </a:spcBef>
              <a:buNone/>
            </a:pPr>
            <a:r>
              <a:rPr lang="en" sz="1000"/>
              <a:t>10	0.943</a:t>
            </a:r>
          </a:p>
          <a:p>
            <a:pPr rtl="0">
              <a:lnSpc>
                <a:spcPct val="115000"/>
              </a:lnSpc>
              <a:spcBef>
                <a:spcPts val="0"/>
              </a:spcBef>
              <a:buNone/>
            </a:pPr>
            <a:r>
              <a:rPr lang="en" sz="1000"/>
              <a:t>15	0.9498</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Just say a little about the attributes of json file. ‘attributes’ attribute specified the type of business like restaurants, nightclub, etc. </a:t>
            </a:r>
          </a:p>
          <a:p>
            <a:pPr rtl="0">
              <a:spcBef>
                <a:spcPts val="0"/>
              </a:spcBef>
              <a:buNone/>
            </a:pPr>
            <a:r>
              <a:t/>
            </a:r>
            <a:endParaRPr/>
          </a:p>
          <a:p>
            <a:pPr rtl="0">
              <a:spcBef>
                <a:spcPts val="0"/>
              </a:spcBef>
              <a:buNone/>
            </a:pPr>
            <a:r>
              <a:rPr lang="en"/>
              <a:t>Example of reviews.json tuple</a:t>
            </a:r>
            <a:r>
              <a:rPr b="1" lang="en"/>
              <a:t>[ This is one Tuple only]</a:t>
            </a:r>
          </a:p>
          <a:p>
            <a:pPr lvl="0" rtl="0">
              <a:spcBef>
                <a:spcPts val="0"/>
              </a:spcBef>
              <a:buNone/>
            </a:pPr>
            <a:r>
              <a:rPr lang="en"/>
              <a:t>{"votes": {"funny": 0, "useful": 2, "cool": 1}, "user_id": "Xqd0DzHaiyRqVH3WRG7hzg", "review_id": "15SdjuK7DmYqUAj6rjGowg", "stars": 5, "date": "2007-05-17", "text": "dr. goldberg offers everything i look for in a general practitioner.  he's nice and easy to talk to without being patronizing; he's always on time in seeing his patients; he's affiliated with a top-notch hospital (nyu) which my parents have explained to me is very important in case something happens and you need surgery; and you can get referrals to see specialists without having to see him first.  really, what more do you need?  i'm sitting here trying to think of any complaints i have about him, but i'm really drawing a blank.", "type": "review", "business_id": "vcNAWiLM4dR7D2nwwJ7nCA"}</a:t>
            </a:r>
          </a:p>
          <a:p>
            <a:pPr lvl="0" rtl="0">
              <a:spcBef>
                <a:spcPts val="0"/>
              </a:spcBef>
              <a:buNone/>
            </a:pPr>
            <a:r>
              <a:t/>
            </a:r>
            <a:endParaRPr/>
          </a:p>
          <a:p>
            <a:pPr lvl="0" rtl="0">
              <a:spcBef>
                <a:spcPts val="0"/>
              </a:spcBef>
              <a:buClr>
                <a:schemeClr val="dk1"/>
              </a:buClr>
              <a:buSzPct val="100000"/>
              <a:buFont typeface="Arial"/>
              <a:buNone/>
            </a:pPr>
            <a:r>
              <a:rPr lang="en"/>
              <a:t>Example of business.json tuple</a:t>
            </a:r>
            <a:r>
              <a:rPr b="1" lang="en">
                <a:solidFill>
                  <a:schemeClr val="dk1"/>
                </a:solidFill>
              </a:rPr>
              <a:t>[ This is one Tuple only]</a:t>
            </a:r>
          </a:p>
          <a:p>
            <a:pPr lvl="0" rtl="0">
              <a:spcBef>
                <a:spcPts val="0"/>
              </a:spcBef>
              <a:buNone/>
            </a:pPr>
            <a:r>
              <a:rPr lang="en"/>
              <a:t>{"business_id": "vcNAWiLM4dR7D2nwwJ7nCA", "full_address": "4840 E Indian School Rd\nSte 101\nPhoenix, AZ 85018", "hours": {"Tuesday": {"close": "17:00", "open": "08:00"}, "Friday": {"close": "17:00", "open": "08:00"}, "Monday": {"close": "17:00", "open": "08:00"}, "Wednesday": {"close": "17:00", "open": "08:00"}, "Thursday": {"close": "17:00", "open": "08:00"}}, "open": true, "categories": ["Doctors", "Health &amp; Medical"], "city": "Phoenix", "review_count": 9, "name": "Eric Goldberg, MD", "neighborhoods": [], "longitude": -111.98375799999999, "state": "AZ", "stars": 3.5, "latitude": 33.499313000000001, "attributes": {"By Appointment Only": true}, "type": "business"}</a:t>
            </a:r>
          </a:p>
          <a:p>
            <a:pPr lvl="0" rtl="0">
              <a:spcBef>
                <a:spcPts val="0"/>
              </a:spcBef>
              <a:buNone/>
            </a:pPr>
            <a:r>
              <a:t/>
            </a:r>
            <a:endParaRP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Data collection was trivial as it was available as json dump on yelp website</a:t>
            </a:r>
          </a:p>
          <a:p>
            <a:pPr indent="-228600" lvl="0" marL="457200" rtl="0">
              <a:lnSpc>
                <a:spcPct val="138000"/>
              </a:lnSpc>
              <a:spcBef>
                <a:spcPts val="0"/>
              </a:spcBef>
              <a:buAutoNum type="arabicPeriod"/>
            </a:pPr>
            <a:r>
              <a:rPr lang="en"/>
              <a:t>Sql queries were used to remove unnecessary columns, extract 1 star and 5 star reviews of only restaurants, do some data cleaning like replacing , “ \n \r with just spaces. This preprocessing was done with MySQL because dataset was huge which made it difficult to do processing on json directly. Also because of our familiarity with sql. We selected reviews of only restaurants so that we have similar tuples. We selected same number of 1 start and 5 star reviews to avoid any bias.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Say that Naive Bayes and Multinomial Naive Bayes was very fast.</a:t>
            </a:r>
          </a:p>
          <a:p>
            <a:pPr rtl="0">
              <a:spcBef>
                <a:spcPts val="0"/>
              </a:spcBef>
              <a:buNone/>
            </a:pPr>
            <a:r>
              <a:rPr lang="en"/>
              <a:t>Random forest and SMO were slow</a:t>
            </a:r>
          </a:p>
          <a:p>
            <a:pPr rtl="0">
              <a:spcBef>
                <a:spcPts val="0"/>
              </a:spcBef>
              <a:buNone/>
            </a:pPr>
            <a:r>
              <a:rPr lang="en"/>
              <a:t>Random forest tried with 20 features and 100 trees</a:t>
            </a:r>
          </a:p>
          <a:p>
            <a:pPr>
              <a:spcBef>
                <a:spcPts val="0"/>
              </a:spcBef>
              <a:buNone/>
            </a:pPr>
            <a:r>
              <a:rPr lang="en"/>
              <a:t>Multinomial Naive Bayes gave best balance of speed and accuracy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Talk about some interesting observation -</a:t>
            </a:r>
          </a:p>
          <a:p>
            <a:pPr indent="-228600" lvl="0" marL="457200" rtl="0">
              <a:spcBef>
                <a:spcPts val="0"/>
              </a:spcBef>
              <a:buAutoNum type="arabicPeriod"/>
            </a:pPr>
            <a:r>
              <a:rPr lang="en"/>
              <a:t>Some stemming algorithms decreased accuracy. I noticed that words which are incorrect according to dictionary were used. Example - anyon, anyth</a:t>
            </a:r>
          </a:p>
          <a:p>
            <a:pPr indent="-228600" lvl="0" marL="457200">
              <a:spcBef>
                <a:spcPts val="0"/>
              </a:spcBef>
              <a:buAutoNum type="arabicPeriod"/>
            </a:pPr>
            <a:r>
              <a:rPr lang="en"/>
              <a:t>n-gram tokenizer and alphabetic tokenizer also decreased accuracy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t/>
            </a:r>
            <a:endParaRPr sz="1000"/>
          </a:p>
          <a:p>
            <a:pPr rtl="0">
              <a:lnSpc>
                <a:spcPct val="115000"/>
              </a:lnSpc>
              <a:spcBef>
                <a:spcPts val="0"/>
              </a:spcBef>
              <a:buNone/>
            </a:pPr>
            <a:r>
              <a:rPr lang="en" sz="1000"/>
              <a:t>2-5000-5000-</a:t>
            </a:r>
            <a:r>
              <a:rPr b="1" lang="en"/>
              <a:t>0.9602</a:t>
            </a:r>
          </a:p>
          <a:p>
            <a:pPr rtl="0">
              <a:lnSpc>
                <a:spcPct val="115000"/>
              </a:lnSpc>
              <a:spcBef>
                <a:spcPts val="0"/>
              </a:spcBef>
              <a:buNone/>
            </a:pPr>
            <a:r>
              <a:rPr lang="en" sz="1000"/>
              <a:t>3-6666-3334-</a:t>
            </a:r>
            <a:r>
              <a:rPr b="1" lang="en"/>
              <a:t>0.9500450045</a:t>
            </a:r>
          </a:p>
          <a:p>
            <a:pPr rtl="0">
              <a:lnSpc>
                <a:spcPct val="115000"/>
              </a:lnSpc>
              <a:spcBef>
                <a:spcPts val="0"/>
              </a:spcBef>
              <a:buNone/>
            </a:pPr>
            <a:r>
              <a:rPr lang="en" sz="1000"/>
              <a:t>5-8000-2000-</a:t>
            </a:r>
            <a:r>
              <a:rPr b="1" lang="en"/>
              <a:t>0.9485</a:t>
            </a:r>
          </a:p>
          <a:p>
            <a:pPr rtl="0">
              <a:lnSpc>
                <a:spcPct val="115000"/>
              </a:lnSpc>
              <a:spcBef>
                <a:spcPts val="0"/>
              </a:spcBef>
              <a:buNone/>
            </a:pPr>
            <a:r>
              <a:rPr lang="en" sz="1000"/>
              <a:t>9-8888-1112</a:t>
            </a:r>
            <a:r>
              <a:rPr b="1" lang="en"/>
              <a:t>-0.9364311431</a:t>
            </a:r>
          </a:p>
          <a:p>
            <a:pPr rtl="0">
              <a:lnSpc>
                <a:spcPct val="115000"/>
              </a:lnSpc>
              <a:spcBef>
                <a:spcPts val="0"/>
              </a:spcBef>
              <a:buNone/>
            </a:pPr>
            <a:r>
              <a:rPr lang="en" sz="1000"/>
              <a:t>21-9523-477-</a:t>
            </a:r>
            <a:r>
              <a:rPr b="1" lang="en"/>
              <a:t>0.9177780111</a:t>
            </a:r>
          </a:p>
          <a:p>
            <a:pPr rtl="0">
              <a:lnSpc>
                <a:spcPct val="115000"/>
              </a:lnSpc>
              <a:spcBef>
                <a:spcPts val="0"/>
              </a:spcBef>
              <a:buNone/>
            </a:pPr>
            <a:r>
              <a:rPr lang="en" sz="1000"/>
              <a:t>47-9787-213-</a:t>
            </a:r>
            <a:r>
              <a:rPr b="1" lang="en"/>
              <a:t>0.8969040564</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9" name="Shape 9"/>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9"/>
            <a:ext cx="8229600" cy="692700"/>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457200" y="1600200"/>
            <a:ext cx="8229600" cy="4525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Calibri"/>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Calibri"/>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Calibri"/>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Calibri"/>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Calibri"/>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Calibri"/>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Calibri"/>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Calibri"/>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Calibri"/>
              <a:buChar char="•"/>
              <a:defRPr sz="2000">
                <a:solidFill>
                  <a:schemeClr val="dk1"/>
                </a:solidFill>
                <a:latin typeface="Calibri"/>
                <a:ea typeface="Calibri"/>
                <a:cs typeface="Calibri"/>
                <a:sym typeface="Calibri"/>
              </a:defRPr>
            </a:lvl9pPr>
          </a:lstStyle>
          <a:p/>
        </p:txBody>
      </p:sp>
      <p:sp>
        <p:nvSpPr>
          <p:cNvPr id="25" name="Shape 25"/>
          <p:cNvSpPr txBox="1"/>
          <p:nvPr>
            <p:ph idx="10" type="dt"/>
          </p:nvPr>
        </p:nvSpPr>
        <p:spPr>
          <a:xfrm>
            <a:off x="457200" y="6356350"/>
            <a:ext cx="2133599" cy="365099"/>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3124200" y="6356350"/>
            <a:ext cx="2895600" cy="365099"/>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6553200" y="6356350"/>
            <a:ext cx="2133599" cy="365099"/>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baseline="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baseline="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baseline="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baseline="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baseline="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baseline="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baseline="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baseline="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 Id="rId4"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8.png"/><Relationship Id="rId4" Type="http://schemas.openxmlformats.org/officeDocument/2006/relationships/image" Target="../media/image04.png"/><Relationship Id="rId5" Type="http://schemas.openxmlformats.org/officeDocument/2006/relationships/image" Target="../media/image07.png"/><Relationship Id="rId6"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ctrTitle"/>
          </p:nvPr>
        </p:nvSpPr>
        <p:spPr>
          <a:xfrm>
            <a:off x="685800" y="2111123"/>
            <a:ext cx="7772400" cy="1546500"/>
          </a:xfrm>
          <a:prstGeom prst="rect">
            <a:avLst/>
          </a:prstGeom>
        </p:spPr>
        <p:txBody>
          <a:bodyPr anchorCtr="0" anchor="b" bIns="91425" lIns="91425" rIns="91425" tIns="91425">
            <a:noAutofit/>
          </a:bodyPr>
          <a:lstStyle/>
          <a:p>
            <a:pPr>
              <a:spcBef>
                <a:spcPts val="0"/>
              </a:spcBef>
              <a:buNone/>
            </a:pPr>
            <a:r>
              <a:rPr lang="en"/>
              <a:t>Sentiment Analysis of Reviews on Yelp Dataset</a:t>
            </a:r>
          </a:p>
        </p:txBody>
      </p:sp>
      <p:sp>
        <p:nvSpPr>
          <p:cNvPr id="30" name="Shape 30"/>
          <p:cNvSpPr txBox="1"/>
          <p:nvPr>
            <p:ph idx="1" type="subTitle"/>
          </p:nvPr>
        </p:nvSpPr>
        <p:spPr>
          <a:xfrm>
            <a:off x="685800" y="3786737"/>
            <a:ext cx="7772400" cy="1046400"/>
          </a:xfrm>
          <a:prstGeom prst="rect">
            <a:avLst/>
          </a:prstGeom>
        </p:spPr>
        <p:txBody>
          <a:bodyPr anchorCtr="0" anchor="t" bIns="91425" lIns="91425" rIns="91425" tIns="91425">
            <a:noAutofit/>
          </a:bodyPr>
          <a:lstStyle/>
          <a:p>
            <a:pPr>
              <a:spcBef>
                <a:spcPts val="0"/>
              </a:spcBef>
              <a:buNone/>
            </a:pPr>
            <a:r>
              <a:rPr lang="en"/>
              <a:t>By - Prashant Chhabra, Nathan Mots, Melina Victoria Sparks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pic>
        <p:nvPicPr>
          <p:cNvPr id="106" name="Shape 106"/>
          <p:cNvPicPr preferRelativeResize="0"/>
          <p:nvPr/>
        </p:nvPicPr>
        <p:blipFill>
          <a:blip r:embed="rId3">
            <a:alphaModFix/>
          </a:blip>
          <a:stretch>
            <a:fillRect/>
          </a:stretch>
        </p:blipFill>
        <p:spPr>
          <a:xfrm>
            <a:off x="1714500" y="8"/>
            <a:ext cx="5715000" cy="3533766"/>
          </a:xfrm>
          <a:prstGeom prst="rect">
            <a:avLst/>
          </a:prstGeom>
          <a:noFill/>
          <a:ln>
            <a:noFill/>
          </a:ln>
        </p:spPr>
      </p:pic>
      <p:pic>
        <p:nvPicPr>
          <p:cNvPr id="107" name="Shape 107"/>
          <p:cNvPicPr preferRelativeResize="0"/>
          <p:nvPr/>
        </p:nvPicPr>
        <p:blipFill>
          <a:blip r:embed="rId4">
            <a:alphaModFix/>
          </a:blip>
          <a:stretch>
            <a:fillRect/>
          </a:stretch>
        </p:blipFill>
        <p:spPr>
          <a:xfrm>
            <a:off x="1714500" y="3324225"/>
            <a:ext cx="5715000" cy="35337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299"/>
          </a:xfrm>
          <a:prstGeom prst="rect">
            <a:avLst/>
          </a:prstGeom>
        </p:spPr>
        <p:txBody>
          <a:bodyPr anchorCtr="0" anchor="b" bIns="91425" lIns="91425" rIns="91425" tIns="91425">
            <a:noAutofit/>
          </a:bodyPr>
          <a:lstStyle/>
          <a:p>
            <a:pPr algn="ctr">
              <a:spcBef>
                <a:spcPts val="0"/>
              </a:spcBef>
              <a:buNone/>
            </a:pPr>
            <a:r>
              <a:rPr lang="en"/>
              <a:t>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299"/>
          </a:xfrm>
          <a:prstGeom prst="rect">
            <a:avLst/>
          </a:prstGeom>
        </p:spPr>
        <p:txBody>
          <a:bodyPr anchorCtr="0" anchor="b" bIns="91425" lIns="91425" rIns="91425" tIns="91425">
            <a:noAutofit/>
          </a:bodyPr>
          <a:lstStyle/>
          <a:p>
            <a:pPr algn="ctr">
              <a:spcBef>
                <a:spcPts val="0"/>
              </a:spcBef>
              <a:buNone/>
            </a:pPr>
            <a:r>
              <a:rPr lang="en"/>
              <a:t>Why?</a:t>
            </a:r>
          </a:p>
        </p:txBody>
      </p:sp>
      <p:sp>
        <p:nvSpPr>
          <p:cNvPr id="36" name="Shape 36"/>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lvl="0" rtl="0">
              <a:spcBef>
                <a:spcPts val="0"/>
              </a:spcBef>
              <a:buNone/>
            </a:pPr>
            <a:r>
              <a:t/>
            </a:r>
            <a:endParaRPr/>
          </a:p>
          <a:p>
            <a:pPr lvl="0">
              <a:spcBef>
                <a:spcPts val="0"/>
              </a:spcBef>
              <a:buNone/>
            </a:pPr>
            <a:r>
              <a:t/>
            </a:r>
            <a:endParaRPr/>
          </a:p>
        </p:txBody>
      </p:sp>
      <p:sp>
        <p:nvSpPr>
          <p:cNvPr id="37" name="Shape 37"/>
          <p:cNvSpPr txBox="1"/>
          <p:nvPr/>
        </p:nvSpPr>
        <p:spPr>
          <a:xfrm>
            <a:off x="827250" y="2274800"/>
            <a:ext cx="7305900" cy="896100"/>
          </a:xfrm>
          <a:prstGeom prst="rect">
            <a:avLst/>
          </a:prstGeom>
          <a:noFill/>
          <a:ln>
            <a:noFill/>
          </a:ln>
        </p:spPr>
        <p:txBody>
          <a:bodyPr anchorCtr="0" anchor="t" bIns="91425" lIns="91425" rIns="91425" tIns="91425">
            <a:noAutofit/>
          </a:bodyPr>
          <a:lstStyle/>
          <a:p>
            <a:pPr lvl="0" rtl="0">
              <a:spcBef>
                <a:spcPts val="0"/>
              </a:spcBef>
              <a:buClr>
                <a:schemeClr val="dk1"/>
              </a:buClr>
              <a:buSzPct val="36666"/>
              <a:buFont typeface="Arial"/>
              <a:buNone/>
            </a:pPr>
            <a:r>
              <a:rPr lang="en" sz="3000"/>
              <a:t>None of us did NLP Before.</a:t>
            </a:r>
          </a:p>
          <a:p>
            <a:pPr lvl="0" rtl="0">
              <a:spcBef>
                <a:spcPts val="0"/>
              </a:spcBef>
              <a:buClr>
                <a:schemeClr val="dk1"/>
              </a:buClr>
              <a:buFont typeface="Arial"/>
              <a:buNone/>
            </a:pPr>
            <a:r>
              <a:t/>
            </a:r>
            <a:endParaRPr/>
          </a:p>
          <a:p>
            <a:pPr>
              <a:spcBef>
                <a:spcPts val="0"/>
              </a:spcBef>
              <a:buNone/>
            </a:pPr>
            <a:r>
              <a:t/>
            </a:r>
            <a:endParaRPr/>
          </a:p>
        </p:txBody>
      </p:sp>
      <p:sp>
        <p:nvSpPr>
          <p:cNvPr id="38" name="Shape 38"/>
          <p:cNvSpPr txBox="1"/>
          <p:nvPr/>
        </p:nvSpPr>
        <p:spPr>
          <a:xfrm>
            <a:off x="827250" y="3567125"/>
            <a:ext cx="6840899" cy="706499"/>
          </a:xfrm>
          <a:prstGeom prst="rect">
            <a:avLst/>
          </a:prstGeom>
          <a:noFill/>
          <a:ln>
            <a:noFill/>
          </a:ln>
        </p:spPr>
        <p:txBody>
          <a:bodyPr anchorCtr="0" anchor="t" bIns="91425" lIns="91425" rIns="91425" tIns="91425">
            <a:noAutofit/>
          </a:bodyPr>
          <a:lstStyle/>
          <a:p>
            <a:pPr lvl="0" rtl="0">
              <a:spcBef>
                <a:spcPts val="0"/>
              </a:spcBef>
              <a:buClr>
                <a:schemeClr val="dk1"/>
              </a:buClr>
              <a:buSzPct val="36666"/>
              <a:buFont typeface="Arial"/>
              <a:buNone/>
            </a:pPr>
            <a:r>
              <a:rPr lang="en" sz="3000"/>
              <a:t>Curious to know how efficient NLP is.</a:t>
            </a:r>
          </a:p>
          <a:p>
            <a:pPr lvl="0" rtl="0">
              <a:spcBef>
                <a:spcPts val="0"/>
              </a:spcBef>
              <a:buClr>
                <a:schemeClr val="dk1"/>
              </a:buClr>
              <a:buFont typeface="Arial"/>
              <a:buNone/>
            </a:pPr>
            <a:r>
              <a:t/>
            </a:r>
            <a:endParaRPr/>
          </a:p>
          <a:p>
            <a:pPr>
              <a:spcBef>
                <a:spcPts val="0"/>
              </a:spcBef>
              <a:buNone/>
            </a:pPr>
            <a:r>
              <a:t/>
            </a:r>
            <a:endParaRPr/>
          </a:p>
        </p:txBody>
      </p:sp>
      <p:sp>
        <p:nvSpPr>
          <p:cNvPr id="39" name="Shape 39"/>
          <p:cNvSpPr txBox="1"/>
          <p:nvPr/>
        </p:nvSpPr>
        <p:spPr>
          <a:xfrm>
            <a:off x="947850" y="4807775"/>
            <a:ext cx="7977900" cy="551399"/>
          </a:xfrm>
          <a:prstGeom prst="rect">
            <a:avLst/>
          </a:prstGeom>
          <a:noFill/>
          <a:ln>
            <a:noFill/>
          </a:ln>
        </p:spPr>
        <p:txBody>
          <a:bodyPr anchorCtr="0" anchor="t" bIns="91425" lIns="91425" rIns="91425" tIns="91425">
            <a:noAutofit/>
          </a:bodyPr>
          <a:lstStyle/>
          <a:p>
            <a:pPr lvl="0" rtl="0">
              <a:spcBef>
                <a:spcPts val="0"/>
              </a:spcBef>
              <a:buClr>
                <a:schemeClr val="dk1"/>
              </a:buClr>
              <a:buSzPct val="36666"/>
              <a:buFont typeface="Arial"/>
              <a:buNone/>
            </a:pPr>
            <a:r>
              <a:rPr lang="en" sz="3000"/>
              <a:t>Academic dataset challenge is going on.</a:t>
            </a:r>
          </a:p>
          <a:p>
            <a:pPr lvl="0">
              <a:spcBef>
                <a:spcPts val="0"/>
              </a:spcBef>
              <a:buClr>
                <a:schemeClr val="dk1"/>
              </a:buClr>
              <a:buFont typeface="Arial"/>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1"/>
                                        <p:tgtEl>
                                          <p:spTgt spid="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1"/>
                                        <p:tgtEl>
                                          <p:spTgt spid="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1"/>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Dataset Description</a:t>
            </a:r>
          </a:p>
        </p:txBody>
      </p:sp>
      <p:sp>
        <p:nvSpPr>
          <p:cNvPr id="45" name="Shape 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Dataset available as dump of json files.</a:t>
            </a:r>
          </a:p>
          <a:p>
            <a:pPr indent="-228600" lvl="0" marL="457200" rtl="0">
              <a:spcBef>
                <a:spcPts val="0"/>
              </a:spcBef>
            </a:pPr>
            <a:r>
              <a:rPr lang="en"/>
              <a:t>Relevant fields of relevant Json files</a:t>
            </a:r>
          </a:p>
          <a:p>
            <a:pPr lvl="0">
              <a:spcBef>
                <a:spcPts val="0"/>
              </a:spcBef>
              <a:buNone/>
            </a:pPr>
            <a:r>
              <a:t/>
            </a:r>
            <a:endParaRPr sz="1800"/>
          </a:p>
        </p:txBody>
      </p:sp>
      <p:sp>
        <p:nvSpPr>
          <p:cNvPr id="46" name="Shape 46"/>
          <p:cNvSpPr txBox="1"/>
          <p:nvPr/>
        </p:nvSpPr>
        <p:spPr>
          <a:xfrm>
            <a:off x="679750" y="2809675"/>
            <a:ext cx="4229699" cy="3700800"/>
          </a:xfrm>
          <a:prstGeom prst="rect">
            <a:avLst/>
          </a:prstGeom>
          <a:noFill/>
          <a:ln>
            <a:noFill/>
          </a:ln>
        </p:spPr>
        <p:txBody>
          <a:bodyPr anchorCtr="0" anchor="t" bIns="91425" lIns="91425" rIns="91425" tIns="91425">
            <a:noAutofit/>
          </a:bodyPr>
          <a:lstStyle/>
          <a:p>
            <a:pPr lvl="0" rtl="0">
              <a:spcBef>
                <a:spcPts val="600"/>
              </a:spcBef>
              <a:buClr>
                <a:schemeClr val="dk1"/>
              </a:buClr>
              <a:buSzPct val="61111"/>
              <a:buFont typeface="Arial"/>
              <a:buNone/>
            </a:pPr>
            <a:r>
              <a:rPr lang="en" sz="1800">
                <a:solidFill>
                  <a:schemeClr val="dk1"/>
                </a:solidFill>
              </a:rPr>
              <a:t>Business.json                                                                                  {</a:t>
            </a:r>
          </a:p>
          <a:p>
            <a:pPr lvl="0" rtl="0">
              <a:spcBef>
                <a:spcPts val="600"/>
              </a:spcBef>
              <a:buClr>
                <a:schemeClr val="dk1"/>
              </a:buClr>
              <a:buSzPct val="61111"/>
              <a:buFont typeface="Arial"/>
              <a:buNone/>
            </a:pPr>
            <a:r>
              <a:rPr lang="en" sz="1800">
                <a:solidFill>
                  <a:schemeClr val="dk1"/>
                </a:solidFill>
              </a:rPr>
              <a:t>'type': 'business',</a:t>
            </a:r>
          </a:p>
          <a:p>
            <a:pPr lvl="0" rtl="0">
              <a:spcBef>
                <a:spcPts val="600"/>
              </a:spcBef>
              <a:buClr>
                <a:schemeClr val="dk1"/>
              </a:buClr>
              <a:buSzPct val="61111"/>
              <a:buFont typeface="Arial"/>
              <a:buNone/>
            </a:pPr>
            <a:r>
              <a:rPr lang="en" sz="1800">
                <a:solidFill>
                  <a:schemeClr val="dk1"/>
                </a:solidFill>
              </a:rPr>
              <a:t>'business_id': (encrypted business id),</a:t>
            </a:r>
          </a:p>
          <a:p>
            <a:pPr lvl="0" rtl="0">
              <a:spcBef>
                <a:spcPts val="600"/>
              </a:spcBef>
              <a:buClr>
                <a:schemeClr val="dk1"/>
              </a:buClr>
              <a:buSzPct val="61111"/>
              <a:buFont typeface="Arial"/>
              <a:buNone/>
            </a:pPr>
            <a:r>
              <a:rPr lang="en" sz="1800">
                <a:solidFill>
                  <a:schemeClr val="dk1"/>
                </a:solidFill>
              </a:rPr>
              <a:t>'attributes': {</a:t>
            </a:r>
          </a:p>
          <a:p>
            <a:pPr lvl="0" rtl="0">
              <a:spcBef>
                <a:spcPts val="600"/>
              </a:spcBef>
              <a:buClr>
                <a:schemeClr val="dk1"/>
              </a:buClr>
              <a:buSzPct val="61111"/>
              <a:buFont typeface="Arial"/>
              <a:buNone/>
            </a:pPr>
            <a:r>
              <a:rPr lang="en" sz="1800">
                <a:solidFill>
                  <a:schemeClr val="dk1"/>
                </a:solidFill>
              </a:rPr>
              <a:t>(attribute_name): (attribute_value),</a:t>
            </a:r>
          </a:p>
          <a:p>
            <a:pPr lvl="0" rtl="0">
              <a:spcBef>
                <a:spcPts val="600"/>
              </a:spcBef>
              <a:buClr>
                <a:schemeClr val="dk1"/>
              </a:buClr>
              <a:buSzPct val="61111"/>
              <a:buFont typeface="Arial"/>
              <a:buNone/>
            </a:pPr>
            <a:r>
              <a:rPr lang="en" sz="1800">
                <a:solidFill>
                  <a:schemeClr val="dk1"/>
                </a:solidFill>
              </a:rPr>
              <a:t>...</a:t>
            </a:r>
          </a:p>
          <a:p>
            <a:pPr lvl="0" rtl="0">
              <a:spcBef>
                <a:spcPts val="600"/>
              </a:spcBef>
              <a:buClr>
                <a:schemeClr val="dk1"/>
              </a:buClr>
              <a:buSzPct val="61111"/>
              <a:buFont typeface="Arial"/>
              <a:buNone/>
            </a:pPr>
            <a:r>
              <a:rPr lang="en" sz="1800">
                <a:solidFill>
                  <a:schemeClr val="dk1"/>
                </a:solidFill>
              </a:rPr>
              <a:t>}</a:t>
            </a:r>
          </a:p>
          <a:p>
            <a:pPr>
              <a:spcBef>
                <a:spcPts val="0"/>
              </a:spcBef>
              <a:buNone/>
            </a:pPr>
            <a:r>
              <a:t/>
            </a:r>
            <a:endParaRPr/>
          </a:p>
        </p:txBody>
      </p:sp>
      <p:sp>
        <p:nvSpPr>
          <p:cNvPr id="47" name="Shape 47"/>
          <p:cNvSpPr txBox="1"/>
          <p:nvPr/>
        </p:nvSpPr>
        <p:spPr>
          <a:xfrm>
            <a:off x="5664650" y="2930500"/>
            <a:ext cx="2794500" cy="3247799"/>
          </a:xfrm>
          <a:prstGeom prst="rect">
            <a:avLst/>
          </a:prstGeom>
          <a:noFill/>
          <a:ln>
            <a:noFill/>
          </a:ln>
        </p:spPr>
        <p:txBody>
          <a:bodyPr anchorCtr="0" anchor="t" bIns="91425" lIns="91425" rIns="91425" tIns="91425">
            <a:noAutofit/>
          </a:bodyPr>
          <a:lstStyle/>
          <a:p>
            <a:pPr lvl="0" rtl="0">
              <a:spcBef>
                <a:spcPts val="0"/>
              </a:spcBef>
              <a:buNone/>
            </a:pPr>
            <a:r>
              <a:rPr lang="en" sz="1800"/>
              <a:t>Review.json</a:t>
            </a:r>
          </a:p>
          <a:p>
            <a:pPr lvl="0" rtl="0">
              <a:spcBef>
                <a:spcPts val="0"/>
              </a:spcBef>
              <a:buClr>
                <a:schemeClr val="dk1"/>
              </a:buClr>
              <a:buSzPct val="61111"/>
              <a:buFont typeface="Arial"/>
              <a:buNone/>
            </a:pPr>
            <a:r>
              <a:rPr lang="en" sz="1800"/>
              <a:t>{</a:t>
            </a:r>
          </a:p>
          <a:p>
            <a:pPr lvl="0" rtl="0">
              <a:spcBef>
                <a:spcPts val="0"/>
              </a:spcBef>
              <a:buClr>
                <a:schemeClr val="dk1"/>
              </a:buClr>
              <a:buSzPct val="61111"/>
              <a:buFont typeface="Arial"/>
              <a:buNone/>
            </a:pPr>
            <a:r>
              <a:rPr lang="en" sz="1800"/>
              <a:t>'business_id': (encrypted business id),</a:t>
            </a:r>
          </a:p>
          <a:p>
            <a:pPr lvl="0" rtl="0">
              <a:spcBef>
                <a:spcPts val="0"/>
              </a:spcBef>
              <a:buClr>
                <a:schemeClr val="dk1"/>
              </a:buClr>
              <a:buSzPct val="61111"/>
              <a:buFont typeface="Arial"/>
              <a:buNone/>
            </a:pPr>
            <a:r>
              <a:rPr lang="en" sz="1800"/>
              <a:t>'stars': (star rating, rounded to half-stars),</a:t>
            </a:r>
          </a:p>
          <a:p>
            <a:pPr lvl="0" rtl="0">
              <a:spcBef>
                <a:spcPts val="0"/>
              </a:spcBef>
              <a:buClr>
                <a:schemeClr val="dk1"/>
              </a:buClr>
              <a:buSzPct val="61111"/>
              <a:buFont typeface="Arial"/>
              <a:buNone/>
            </a:pPr>
            <a:r>
              <a:rPr lang="en" sz="1800"/>
              <a:t>'text': (review text),</a:t>
            </a:r>
          </a:p>
          <a:p>
            <a:pPr lvl="0" rtl="0">
              <a:spcBef>
                <a:spcPts val="0"/>
              </a:spcBef>
              <a:buClr>
                <a:schemeClr val="dk1"/>
              </a:buClr>
              <a:buSzPct val="61111"/>
              <a:buFont typeface="Arial"/>
              <a:buNone/>
            </a:pPr>
            <a:r>
              <a:rPr lang="en" sz="1800"/>
              <a:t>}</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299"/>
          </a:xfrm>
          <a:prstGeom prst="rect">
            <a:avLst/>
          </a:prstGeom>
        </p:spPr>
        <p:txBody>
          <a:bodyPr anchorCtr="0" anchor="b" bIns="91425" lIns="91425" rIns="91425" tIns="91425">
            <a:noAutofit/>
          </a:bodyPr>
          <a:lstStyle/>
          <a:p>
            <a:pPr algn="ctr">
              <a:spcBef>
                <a:spcPts val="0"/>
              </a:spcBef>
              <a:buNone/>
            </a:pPr>
            <a:r>
              <a:rPr lang="en"/>
              <a:t>Data Preprocessing</a:t>
            </a:r>
          </a:p>
        </p:txBody>
      </p:sp>
      <p:sp>
        <p:nvSpPr>
          <p:cNvPr id="53" name="Shape 53"/>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pic>
        <p:nvPicPr>
          <p:cNvPr id="54" name="Shape 54"/>
          <p:cNvPicPr preferRelativeResize="0"/>
          <p:nvPr/>
        </p:nvPicPr>
        <p:blipFill>
          <a:blip r:embed="rId3">
            <a:alphaModFix/>
          </a:blip>
          <a:stretch>
            <a:fillRect/>
          </a:stretch>
        </p:blipFill>
        <p:spPr>
          <a:xfrm>
            <a:off x="0" y="1887550"/>
            <a:ext cx="1130225" cy="804850"/>
          </a:xfrm>
          <a:prstGeom prst="rect">
            <a:avLst/>
          </a:prstGeom>
          <a:noFill/>
          <a:ln>
            <a:noFill/>
          </a:ln>
        </p:spPr>
      </p:pic>
      <p:pic>
        <p:nvPicPr>
          <p:cNvPr id="55" name="Shape 55"/>
          <p:cNvPicPr preferRelativeResize="0"/>
          <p:nvPr/>
        </p:nvPicPr>
        <p:blipFill>
          <a:blip r:embed="rId4">
            <a:alphaModFix/>
          </a:blip>
          <a:stretch>
            <a:fillRect/>
          </a:stretch>
        </p:blipFill>
        <p:spPr>
          <a:xfrm>
            <a:off x="1914162" y="1925925"/>
            <a:ext cx="941200" cy="728099"/>
          </a:xfrm>
          <a:prstGeom prst="rect">
            <a:avLst/>
          </a:prstGeom>
          <a:noFill/>
          <a:ln>
            <a:noFill/>
          </a:ln>
        </p:spPr>
      </p:pic>
      <p:pic>
        <p:nvPicPr>
          <p:cNvPr id="56" name="Shape 56"/>
          <p:cNvPicPr preferRelativeResize="0"/>
          <p:nvPr/>
        </p:nvPicPr>
        <p:blipFill>
          <a:blip r:embed="rId5">
            <a:alphaModFix/>
          </a:blip>
          <a:stretch>
            <a:fillRect/>
          </a:stretch>
        </p:blipFill>
        <p:spPr>
          <a:xfrm>
            <a:off x="3639287" y="1925925"/>
            <a:ext cx="1295399" cy="728099"/>
          </a:xfrm>
          <a:prstGeom prst="rect">
            <a:avLst/>
          </a:prstGeom>
          <a:noFill/>
          <a:ln>
            <a:noFill/>
          </a:ln>
        </p:spPr>
      </p:pic>
      <p:pic>
        <p:nvPicPr>
          <p:cNvPr id="57" name="Shape 57"/>
          <p:cNvPicPr preferRelativeResize="0"/>
          <p:nvPr/>
        </p:nvPicPr>
        <p:blipFill>
          <a:blip r:embed="rId6">
            <a:alphaModFix/>
          </a:blip>
          <a:stretch>
            <a:fillRect/>
          </a:stretch>
        </p:blipFill>
        <p:spPr>
          <a:xfrm>
            <a:off x="7164087" y="1965850"/>
            <a:ext cx="1295400" cy="571500"/>
          </a:xfrm>
          <a:prstGeom prst="rect">
            <a:avLst/>
          </a:prstGeom>
          <a:noFill/>
          <a:ln>
            <a:noFill/>
          </a:ln>
        </p:spPr>
      </p:pic>
      <p:pic>
        <p:nvPicPr>
          <p:cNvPr id="58" name="Shape 58"/>
          <p:cNvPicPr preferRelativeResize="0"/>
          <p:nvPr/>
        </p:nvPicPr>
        <p:blipFill>
          <a:blip r:embed="rId4">
            <a:alphaModFix/>
          </a:blip>
          <a:stretch>
            <a:fillRect/>
          </a:stretch>
        </p:blipFill>
        <p:spPr>
          <a:xfrm>
            <a:off x="5413625" y="1925925"/>
            <a:ext cx="941200" cy="728099"/>
          </a:xfrm>
          <a:prstGeom prst="rect">
            <a:avLst/>
          </a:prstGeom>
          <a:noFill/>
          <a:ln>
            <a:noFill/>
          </a:ln>
        </p:spPr>
      </p:pic>
      <p:cxnSp>
        <p:nvCxnSpPr>
          <p:cNvPr id="59" name="Shape 59"/>
          <p:cNvCxnSpPr>
            <a:stCxn id="54" idx="3"/>
            <a:endCxn id="55" idx="1"/>
          </p:cNvCxnSpPr>
          <p:nvPr/>
        </p:nvCxnSpPr>
        <p:spPr>
          <a:xfrm>
            <a:off x="1130225" y="2289975"/>
            <a:ext cx="783900" cy="0"/>
          </a:xfrm>
          <a:prstGeom prst="straightConnector1">
            <a:avLst/>
          </a:prstGeom>
          <a:noFill/>
          <a:ln cap="flat" cmpd="sng" w="19050">
            <a:solidFill>
              <a:schemeClr val="dk2"/>
            </a:solidFill>
            <a:prstDash val="solid"/>
            <a:round/>
            <a:headEnd len="lg" w="lg" type="none"/>
            <a:tailEnd len="lg" w="lg" type="triangle"/>
          </a:ln>
        </p:spPr>
      </p:cxnSp>
      <p:cxnSp>
        <p:nvCxnSpPr>
          <p:cNvPr id="60" name="Shape 60"/>
          <p:cNvCxnSpPr>
            <a:stCxn id="55" idx="3"/>
            <a:endCxn id="56" idx="1"/>
          </p:cNvCxnSpPr>
          <p:nvPr/>
        </p:nvCxnSpPr>
        <p:spPr>
          <a:xfrm>
            <a:off x="2855362" y="2289974"/>
            <a:ext cx="783900" cy="0"/>
          </a:xfrm>
          <a:prstGeom prst="straightConnector1">
            <a:avLst/>
          </a:prstGeom>
          <a:noFill/>
          <a:ln cap="flat" cmpd="sng" w="19050">
            <a:solidFill>
              <a:schemeClr val="dk2"/>
            </a:solidFill>
            <a:prstDash val="solid"/>
            <a:round/>
            <a:headEnd len="lg" w="lg" type="none"/>
            <a:tailEnd len="lg" w="lg" type="triangle"/>
          </a:ln>
        </p:spPr>
      </p:cxnSp>
      <p:cxnSp>
        <p:nvCxnSpPr>
          <p:cNvPr id="61" name="Shape 61"/>
          <p:cNvCxnSpPr>
            <a:stCxn id="56" idx="3"/>
            <a:endCxn id="58" idx="1"/>
          </p:cNvCxnSpPr>
          <p:nvPr/>
        </p:nvCxnSpPr>
        <p:spPr>
          <a:xfrm>
            <a:off x="4934687" y="2289974"/>
            <a:ext cx="478800" cy="0"/>
          </a:xfrm>
          <a:prstGeom prst="straightConnector1">
            <a:avLst/>
          </a:prstGeom>
          <a:noFill/>
          <a:ln cap="flat" cmpd="sng" w="19050">
            <a:solidFill>
              <a:schemeClr val="dk2"/>
            </a:solidFill>
            <a:prstDash val="solid"/>
            <a:round/>
            <a:headEnd len="lg" w="lg" type="none"/>
            <a:tailEnd len="lg" w="lg" type="triangle"/>
          </a:ln>
        </p:spPr>
      </p:cxnSp>
      <p:cxnSp>
        <p:nvCxnSpPr>
          <p:cNvPr id="62" name="Shape 62"/>
          <p:cNvCxnSpPr>
            <a:stCxn id="58" idx="3"/>
            <a:endCxn id="57" idx="1"/>
          </p:cNvCxnSpPr>
          <p:nvPr/>
        </p:nvCxnSpPr>
        <p:spPr>
          <a:xfrm flipH="1" rot="10800000">
            <a:off x="6354825" y="2251574"/>
            <a:ext cx="809400" cy="38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
                                        <p:tgtEl>
                                          <p:spTgt spid="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Data Preprocessing contd.(Weka)</a:t>
            </a:r>
          </a:p>
        </p:txBody>
      </p:sp>
      <p:sp>
        <p:nvSpPr>
          <p:cNvPr id="68" name="Shape 68"/>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
        <p:nvSpPr>
          <p:cNvPr id="69" name="Shape 69"/>
          <p:cNvSpPr txBox="1"/>
          <p:nvPr/>
        </p:nvSpPr>
        <p:spPr>
          <a:xfrm>
            <a:off x="792675" y="1775100"/>
            <a:ext cx="7392299" cy="1895399"/>
          </a:xfrm>
          <a:prstGeom prst="rect">
            <a:avLst/>
          </a:prstGeom>
          <a:noFill/>
          <a:ln>
            <a:noFill/>
          </a:ln>
        </p:spPr>
        <p:txBody>
          <a:bodyPr anchorCtr="0" anchor="t" bIns="91425" lIns="91425" rIns="91425" tIns="91425">
            <a:noAutofit/>
          </a:bodyPr>
          <a:lstStyle/>
          <a:p>
            <a:pPr>
              <a:spcBef>
                <a:spcPts val="0"/>
              </a:spcBef>
              <a:buNone/>
            </a:pPr>
            <a:r>
              <a:rPr lang="en" sz="3000">
                <a:solidFill>
                  <a:schemeClr val="dk1"/>
                </a:solidFill>
              </a:rPr>
              <a:t>String to word vector(Converts String to attributes representing word occurrence). Tried with default settings.</a:t>
            </a:r>
          </a:p>
        </p:txBody>
      </p:sp>
      <p:pic>
        <p:nvPicPr>
          <p:cNvPr id="70" name="Shape 70"/>
          <p:cNvPicPr preferRelativeResize="0"/>
          <p:nvPr/>
        </p:nvPicPr>
        <p:blipFill>
          <a:blip r:embed="rId3">
            <a:alphaModFix/>
          </a:blip>
          <a:stretch>
            <a:fillRect/>
          </a:stretch>
        </p:blipFill>
        <p:spPr>
          <a:xfrm>
            <a:off x="2408125" y="3360375"/>
            <a:ext cx="3674524" cy="34976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Classification</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rPr lang="en"/>
              <a:t>Try Algorithms with 5 fold cross Validation.</a:t>
            </a:r>
          </a:p>
          <a:p>
            <a:pPr>
              <a:spcBef>
                <a:spcPts val="0"/>
              </a:spcBef>
              <a:buNone/>
            </a:pPr>
            <a:r>
              <a:t/>
            </a:r>
            <a:endParaRPr/>
          </a:p>
        </p:txBody>
      </p:sp>
      <p:sp>
        <p:nvSpPr>
          <p:cNvPr id="77" name="Shape 77"/>
          <p:cNvSpPr txBox="1"/>
          <p:nvPr/>
        </p:nvSpPr>
        <p:spPr>
          <a:xfrm>
            <a:off x="672075" y="2257575"/>
            <a:ext cx="7305900" cy="758100"/>
          </a:xfrm>
          <a:prstGeom prst="rect">
            <a:avLst/>
          </a:prstGeom>
          <a:noFill/>
          <a:ln>
            <a:noFill/>
          </a:ln>
        </p:spPr>
        <p:txBody>
          <a:bodyPr anchorCtr="0" anchor="t" bIns="91425" lIns="91425" rIns="91425" tIns="91425">
            <a:noAutofit/>
          </a:bodyPr>
          <a:lstStyle/>
          <a:p>
            <a:pPr indent="-419100" lvl="0" marL="457200">
              <a:spcBef>
                <a:spcPts val="0"/>
              </a:spcBef>
              <a:buSzPct val="100000"/>
              <a:buAutoNum type="arabicPeriod"/>
            </a:pPr>
            <a:r>
              <a:rPr lang="en" sz="3000"/>
              <a:t>Naive Bayes - 72.32%</a:t>
            </a:r>
          </a:p>
        </p:txBody>
      </p:sp>
      <p:sp>
        <p:nvSpPr>
          <p:cNvPr id="78" name="Shape 78"/>
          <p:cNvSpPr txBox="1"/>
          <p:nvPr/>
        </p:nvSpPr>
        <p:spPr>
          <a:xfrm>
            <a:off x="672075" y="2877900"/>
            <a:ext cx="6858000" cy="637500"/>
          </a:xfrm>
          <a:prstGeom prst="rect">
            <a:avLst/>
          </a:prstGeom>
          <a:noFill/>
          <a:ln>
            <a:noFill/>
          </a:ln>
        </p:spPr>
        <p:txBody>
          <a:bodyPr anchorCtr="0" anchor="t" bIns="91425" lIns="91425" rIns="91425" tIns="91425">
            <a:noAutofit/>
          </a:bodyPr>
          <a:lstStyle/>
          <a:p>
            <a:pPr lvl="0" rtl="0">
              <a:lnSpc>
                <a:spcPct val="138000"/>
              </a:lnSpc>
              <a:spcBef>
                <a:spcPts val="0"/>
              </a:spcBef>
              <a:buNone/>
            </a:pPr>
            <a:r>
              <a:rPr lang="en" sz="3000"/>
              <a:t>2. Multinomial Naive Bayes - 80.52%</a:t>
            </a:r>
          </a:p>
          <a:p>
            <a:pPr>
              <a:spcBef>
                <a:spcPts val="0"/>
              </a:spcBef>
              <a:buNone/>
            </a:pPr>
            <a:r>
              <a:t/>
            </a:r>
            <a:endParaRPr/>
          </a:p>
        </p:txBody>
      </p:sp>
      <p:sp>
        <p:nvSpPr>
          <p:cNvPr id="79" name="Shape 79"/>
          <p:cNvSpPr txBox="1"/>
          <p:nvPr/>
        </p:nvSpPr>
        <p:spPr>
          <a:xfrm>
            <a:off x="585925" y="3601625"/>
            <a:ext cx="6858000" cy="603000"/>
          </a:xfrm>
          <a:prstGeom prst="rect">
            <a:avLst/>
          </a:prstGeom>
          <a:noFill/>
          <a:ln>
            <a:noFill/>
          </a:ln>
        </p:spPr>
        <p:txBody>
          <a:bodyPr anchorCtr="0" anchor="t" bIns="91425" lIns="91425" rIns="91425" tIns="91425">
            <a:noAutofit/>
          </a:bodyPr>
          <a:lstStyle/>
          <a:p>
            <a:pPr lvl="0" rtl="0">
              <a:lnSpc>
                <a:spcPct val="138000"/>
              </a:lnSpc>
              <a:spcBef>
                <a:spcPts val="0"/>
              </a:spcBef>
              <a:buNone/>
            </a:pPr>
            <a:r>
              <a:rPr lang="en" sz="3000"/>
              <a:t>3. K Nearest Neighbor(5) - 73.16%</a:t>
            </a:r>
          </a:p>
          <a:p>
            <a:pPr>
              <a:spcBef>
                <a:spcPts val="0"/>
              </a:spcBef>
              <a:buNone/>
            </a:pPr>
            <a:r>
              <a:t/>
            </a:r>
            <a:endParaRPr/>
          </a:p>
        </p:txBody>
      </p:sp>
      <p:sp>
        <p:nvSpPr>
          <p:cNvPr id="80" name="Shape 80"/>
          <p:cNvSpPr txBox="1"/>
          <p:nvPr/>
        </p:nvSpPr>
        <p:spPr>
          <a:xfrm>
            <a:off x="585925" y="4290850"/>
            <a:ext cx="6858000" cy="637500"/>
          </a:xfrm>
          <a:prstGeom prst="rect">
            <a:avLst/>
          </a:prstGeom>
          <a:noFill/>
          <a:ln>
            <a:noFill/>
          </a:ln>
        </p:spPr>
        <p:txBody>
          <a:bodyPr anchorCtr="0" anchor="t" bIns="91425" lIns="91425" rIns="91425" tIns="91425">
            <a:noAutofit/>
          </a:bodyPr>
          <a:lstStyle/>
          <a:p>
            <a:pPr lvl="0" rtl="0">
              <a:lnSpc>
                <a:spcPct val="138000"/>
              </a:lnSpc>
              <a:spcBef>
                <a:spcPts val="0"/>
              </a:spcBef>
              <a:buNone/>
            </a:pPr>
            <a:r>
              <a:rPr lang="en" sz="3000"/>
              <a:t>4. J48 (Decision Tree) - 76.86%</a:t>
            </a:r>
          </a:p>
        </p:txBody>
      </p:sp>
      <p:sp>
        <p:nvSpPr>
          <p:cNvPr id="81" name="Shape 81"/>
          <p:cNvSpPr txBox="1"/>
          <p:nvPr/>
        </p:nvSpPr>
        <p:spPr>
          <a:xfrm>
            <a:off x="585925" y="5014575"/>
            <a:ext cx="6754499" cy="603000"/>
          </a:xfrm>
          <a:prstGeom prst="rect">
            <a:avLst/>
          </a:prstGeom>
          <a:noFill/>
          <a:ln>
            <a:noFill/>
          </a:ln>
        </p:spPr>
        <p:txBody>
          <a:bodyPr anchorCtr="0" anchor="t" bIns="91425" lIns="91425" rIns="91425" tIns="91425">
            <a:noAutofit/>
          </a:bodyPr>
          <a:lstStyle/>
          <a:p>
            <a:pPr lvl="0" rtl="0">
              <a:lnSpc>
                <a:spcPct val="138000"/>
              </a:lnSpc>
              <a:spcBef>
                <a:spcPts val="0"/>
              </a:spcBef>
              <a:buNone/>
            </a:pPr>
            <a:r>
              <a:rPr lang="en" sz="3000"/>
              <a:t>5. Random Forest - 82.89%</a:t>
            </a:r>
          </a:p>
        </p:txBody>
      </p:sp>
      <p:sp>
        <p:nvSpPr>
          <p:cNvPr id="82" name="Shape 82"/>
          <p:cNvSpPr txBox="1"/>
          <p:nvPr/>
        </p:nvSpPr>
        <p:spPr>
          <a:xfrm>
            <a:off x="585925" y="5703800"/>
            <a:ext cx="6685800" cy="603000"/>
          </a:xfrm>
          <a:prstGeom prst="rect">
            <a:avLst/>
          </a:prstGeom>
          <a:noFill/>
          <a:ln>
            <a:noFill/>
          </a:ln>
        </p:spPr>
        <p:txBody>
          <a:bodyPr anchorCtr="0" anchor="t" bIns="91425" lIns="91425" rIns="91425" tIns="91425">
            <a:noAutofit/>
          </a:bodyPr>
          <a:lstStyle/>
          <a:p>
            <a:pPr lvl="0" rtl="0">
              <a:lnSpc>
                <a:spcPct val="138000"/>
              </a:lnSpc>
              <a:spcBef>
                <a:spcPts val="0"/>
              </a:spcBef>
              <a:buNone/>
            </a:pPr>
            <a:r>
              <a:rPr lang="en" sz="3000"/>
              <a:t>6. Support Vector Machine - 83.79%</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Play around with String to word Vector</a:t>
            </a:r>
          </a:p>
        </p:txBody>
      </p:sp>
      <p:sp>
        <p:nvSpPr>
          <p:cNvPr id="88" name="Shape 88"/>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t/>
            </a:r>
            <a:endParaRPr/>
          </a:p>
        </p:txBody>
      </p:sp>
      <p:pic>
        <p:nvPicPr>
          <p:cNvPr id="89" name="Shape 89"/>
          <p:cNvPicPr preferRelativeResize="0"/>
          <p:nvPr/>
        </p:nvPicPr>
        <p:blipFill>
          <a:blip r:embed="rId3">
            <a:alphaModFix/>
          </a:blip>
          <a:stretch>
            <a:fillRect/>
          </a:stretch>
        </p:blipFill>
        <p:spPr>
          <a:xfrm>
            <a:off x="652100" y="1766675"/>
            <a:ext cx="4138225" cy="4801225"/>
          </a:xfrm>
          <a:prstGeom prst="rect">
            <a:avLst/>
          </a:prstGeom>
          <a:noFill/>
          <a:ln>
            <a:noFill/>
          </a:ln>
        </p:spPr>
      </p:pic>
      <p:sp>
        <p:nvSpPr>
          <p:cNvPr id="90" name="Shape 90"/>
          <p:cNvSpPr txBox="1"/>
          <p:nvPr/>
        </p:nvSpPr>
        <p:spPr>
          <a:xfrm>
            <a:off x="5738025" y="2221550"/>
            <a:ext cx="2808600" cy="1568100"/>
          </a:xfrm>
          <a:prstGeom prst="rect">
            <a:avLst/>
          </a:prstGeom>
          <a:noFill/>
          <a:ln>
            <a:noFill/>
          </a:ln>
        </p:spPr>
        <p:txBody>
          <a:bodyPr anchorCtr="0" anchor="t" bIns="91425" lIns="91425" rIns="91425" tIns="91425">
            <a:noAutofit/>
          </a:bodyPr>
          <a:lstStyle/>
          <a:p>
            <a:pPr>
              <a:spcBef>
                <a:spcPts val="0"/>
              </a:spcBef>
              <a:buNone/>
            </a:pPr>
            <a:r>
              <a:rPr lang="en" sz="3000"/>
              <a:t>94.64% Accuracy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857337"/>
            <a:ext cx="8229600" cy="1143299"/>
          </a:xfrm>
          <a:prstGeom prst="rect">
            <a:avLst/>
          </a:prstGeom>
        </p:spPr>
        <p:txBody>
          <a:bodyPr anchorCtr="0" anchor="b" bIns="91425" lIns="91425" rIns="91425" tIns="91425">
            <a:noAutofit/>
          </a:bodyPr>
          <a:lstStyle/>
          <a:p>
            <a:pPr indent="0" marL="457200">
              <a:spcBef>
                <a:spcPts val="0"/>
              </a:spcBef>
              <a:buNone/>
            </a:pPr>
            <a:r>
              <a:rPr lang="en"/>
              <a:t>LingPipe Java Library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rtl="0">
              <a:spcBef>
                <a:spcPts val="0"/>
              </a:spcBef>
              <a:buNone/>
            </a:pPr>
            <a:r>
              <a:t/>
            </a:r>
            <a:endParaRPr/>
          </a:p>
          <a:p>
            <a:pPr>
              <a:spcBef>
                <a:spcPts val="0"/>
              </a:spcBef>
              <a:buNone/>
            </a:pPr>
            <a:r>
              <a:t/>
            </a:r>
            <a:endParaRPr/>
          </a:p>
        </p:txBody>
      </p:sp>
      <p:pic>
        <p:nvPicPr>
          <p:cNvPr id="101" name="Shape 101"/>
          <p:cNvPicPr preferRelativeResize="0"/>
          <p:nvPr/>
        </p:nvPicPr>
        <p:blipFill>
          <a:blip r:embed="rId3">
            <a:alphaModFix/>
          </a:blip>
          <a:stretch>
            <a:fillRect/>
          </a:stretch>
        </p:blipFill>
        <p:spPr>
          <a:xfrm>
            <a:off x="1143588" y="1309100"/>
            <a:ext cx="6856824" cy="42398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